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47"/>
  </p:notesMasterIdLst>
  <p:sldIdLst>
    <p:sldId id="256" r:id="rId2"/>
    <p:sldId id="257" r:id="rId3"/>
    <p:sldId id="258" r:id="rId4"/>
    <p:sldId id="280" r:id="rId5"/>
    <p:sldId id="261" r:id="rId6"/>
    <p:sldId id="428" r:id="rId7"/>
    <p:sldId id="283" r:id="rId8"/>
    <p:sldId id="624" r:id="rId9"/>
    <p:sldId id="285" r:id="rId10"/>
    <p:sldId id="341" r:id="rId11"/>
    <p:sldId id="343" r:id="rId12"/>
    <p:sldId id="623" r:id="rId13"/>
    <p:sldId id="259" r:id="rId14"/>
    <p:sldId id="281" r:id="rId15"/>
    <p:sldId id="282" r:id="rId16"/>
    <p:sldId id="284" r:id="rId17"/>
    <p:sldId id="426" r:id="rId18"/>
    <p:sldId id="260" r:id="rId19"/>
    <p:sldId id="273" r:id="rId20"/>
    <p:sldId id="262" r:id="rId21"/>
    <p:sldId id="274" r:id="rId22"/>
    <p:sldId id="425" r:id="rId23"/>
    <p:sldId id="581" r:id="rId24"/>
    <p:sldId id="607" r:id="rId25"/>
    <p:sldId id="608" r:id="rId26"/>
    <p:sldId id="610" r:id="rId27"/>
    <p:sldId id="424" r:id="rId28"/>
    <p:sldId id="611" r:id="rId29"/>
    <p:sldId id="606" r:id="rId30"/>
    <p:sldId id="609" r:id="rId31"/>
    <p:sldId id="612" r:id="rId32"/>
    <p:sldId id="613" r:id="rId33"/>
    <p:sldId id="427" r:id="rId34"/>
    <p:sldId id="615" r:id="rId35"/>
    <p:sldId id="614" r:id="rId36"/>
    <p:sldId id="616" r:id="rId37"/>
    <p:sldId id="618" r:id="rId38"/>
    <p:sldId id="620" r:id="rId39"/>
    <p:sldId id="619" r:id="rId40"/>
    <p:sldId id="617" r:id="rId41"/>
    <p:sldId id="622" r:id="rId42"/>
    <p:sldId id="339" r:id="rId43"/>
    <p:sldId id="429" r:id="rId44"/>
    <p:sldId id="604" r:id="rId45"/>
    <p:sldId id="277" r:id="rId46"/>
  </p:sldIdLst>
  <p:sldSz cx="12192000" cy="6858000"/>
  <p:notesSz cx="6858000" cy="9144000"/>
  <p:embeddedFontLst>
    <p:embeddedFont>
      <p:font typeface="Aptos Black" panose="020B0004020202020204" pitchFamily="34" charset="0"/>
      <p:bold r:id="rId48"/>
      <p:boldItalic r:id="rId49"/>
    </p:embeddedFont>
    <p:embeddedFont>
      <p:font typeface="Arial Black" panose="020B0A04020102020204" pitchFamily="34" charset="0"/>
      <p:bold r:id="rId50"/>
    </p:embeddedFont>
    <p:embeddedFont>
      <p:font typeface="Cambria Math" panose="02040503050406030204" pitchFamily="18" charset="0"/>
      <p:regular r:id="rId51"/>
    </p:embeddedFont>
    <p:embeddedFont>
      <p:font typeface="Montserrat" panose="00000500000000000000" pitchFamily="2" charset="0"/>
      <p:regular r:id="rId52"/>
      <p:bold r:id="rId53"/>
      <p:italic r:id="rId54"/>
      <p:boldItalic r:id="rId55"/>
    </p:embeddedFont>
    <p:embeddedFont>
      <p:font typeface="Open Sans" panose="020B0606030504020204" pitchFamily="34" charset="0"/>
      <p:regular r:id="rId56"/>
      <p:bold r:id="rId57"/>
      <p:italic r:id="rId58"/>
      <p:boldItalic r:id="rId59"/>
    </p:embeddedFont>
    <p:embeddedFont>
      <p:font typeface="Segoe UI" panose="020B0502040204020203" pitchFamily="34" charset="0"/>
      <p:regular r:id="rId60"/>
      <p:bold r:id="rId61"/>
      <p:italic r:id="rId62"/>
      <p:boldItalic r:id="rId6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508" autoAdjust="0"/>
  </p:normalViewPr>
  <p:slideViewPr>
    <p:cSldViewPr snapToGrid="0" snapToObjects="1">
      <p:cViewPr varScale="1">
        <p:scale>
          <a:sx n="79" d="100"/>
          <a:sy n="79" d="100"/>
        </p:scale>
        <p:origin x="101" y="10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font" Target="fonts/font3.fntdata"/><Relationship Id="rId55" Type="http://schemas.openxmlformats.org/officeDocument/2006/relationships/font" Target="fonts/font8.fntdata"/><Relationship Id="rId63" Type="http://schemas.openxmlformats.org/officeDocument/2006/relationships/font" Target="fonts/font16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6.fntdata"/><Relationship Id="rId58" Type="http://schemas.openxmlformats.org/officeDocument/2006/relationships/font" Target="fonts/font11.fntdata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font" Target="fonts/font14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1.fntdata"/><Relationship Id="rId56" Type="http://schemas.openxmlformats.org/officeDocument/2006/relationships/font" Target="fonts/font9.fntdata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font" Target="fonts/font4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12.fntdata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7.fntdata"/><Relationship Id="rId62" Type="http://schemas.openxmlformats.org/officeDocument/2006/relationships/font" Target="fonts/font1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2.fntdata"/><Relationship Id="rId57" Type="http://schemas.openxmlformats.org/officeDocument/2006/relationships/font" Target="fonts/font10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5.fntdata"/><Relationship Id="rId60" Type="http://schemas.openxmlformats.org/officeDocument/2006/relationships/font" Target="fonts/font13.fntdata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0D83DB-B6CC-4219-B3D1-87DC85C0FA2E}" type="datetimeFigureOut">
              <a:rPr lang="pt-BR" smtClean="0"/>
              <a:t>23/09/2026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2D765C-C6E9-48D8-B54D-51FEAEFE8BB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077267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2D765C-C6E9-48D8-B54D-51FEAEFE8BB6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29298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2D765C-C6E9-48D8-B54D-51FEAEFE8BB6}" type="slidenum">
              <a:rPr lang="pt-BR" smtClean="0"/>
              <a:t>21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60967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>
          <a:extLst>
            <a:ext uri="{FF2B5EF4-FFF2-40B4-BE49-F238E27FC236}">
              <a16:creationId xmlns:a16="http://schemas.microsoft.com/office/drawing/2014/main" id="{B1DBDA00-DEAF-C389-F714-B38BFB169A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8:notes">
            <a:extLst>
              <a:ext uri="{FF2B5EF4-FFF2-40B4-BE49-F238E27FC236}">
                <a16:creationId xmlns:a16="http://schemas.microsoft.com/office/drawing/2014/main" id="{CF5919C9-3BB7-F86A-DA2C-BCC7CEED157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8:notes">
            <a:extLst>
              <a:ext uri="{FF2B5EF4-FFF2-40B4-BE49-F238E27FC236}">
                <a16:creationId xmlns:a16="http://schemas.microsoft.com/office/drawing/2014/main" id="{064DAEC1-0CDD-9F3C-6E09-C2423E51B43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183289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5209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lanalto.gov.br/ccivil_03/leis/lcp/lcp214.htm" TargetMode="External"/><Relationship Id="rId2" Type="http://schemas.openxmlformats.org/officeDocument/2006/relationships/hyperlink" Target="https://www.planalto.gov.br/ccivil_03/constituicao/emendas/emc/emc132.htm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www.planalto.gov.br/ccivil_03/_ato2019-2022/2021/lei/L14133.htm" TargetMode="External"/><Relationship Id="rId5" Type="http://schemas.openxmlformats.org/officeDocument/2006/relationships/hyperlink" Target="https://www2.camara.leg.br/atividade-legislativa/estudos-e-notas-tecnicas/fiquePorDentro/temas/sistema-tributario-nacional-jun-2019/reforma-tributaria-comparativo-das-pecs-em-tramitacao-2019" TargetMode="External"/><Relationship Id="rId4" Type="http://schemas.openxmlformats.org/officeDocument/2006/relationships/hyperlink" Target="https://www.planalto.gov.br/ccivil_03/leis/lcp/lcp227.htm" TargetMode="Externa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2667000" cy="6858000"/>
          </a:xfrm>
          <a:prstGeom prst="rect">
            <a:avLst/>
          </a:prstGeom>
          <a:solidFill>
            <a:srgbClr val="1B38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4" name="Rectangle 3"/>
          <p:cNvSpPr/>
          <p:nvPr/>
        </p:nvSpPr>
        <p:spPr>
          <a:xfrm>
            <a:off x="2609850" y="0"/>
            <a:ext cx="57150" cy="6858000"/>
          </a:xfrm>
          <a:prstGeom prst="rect">
            <a:avLst/>
          </a:prstGeom>
          <a:solidFill>
            <a:srgbClr val="E08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6" name="Rectangle 5"/>
          <p:cNvSpPr/>
          <p:nvPr/>
        </p:nvSpPr>
        <p:spPr>
          <a:xfrm>
            <a:off x="266700" y="1524000"/>
            <a:ext cx="207645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7" name="Rectangle 6"/>
          <p:cNvSpPr/>
          <p:nvPr/>
        </p:nvSpPr>
        <p:spPr>
          <a:xfrm>
            <a:off x="3219450" y="3429000"/>
            <a:ext cx="45719" cy="1469527"/>
          </a:xfrm>
          <a:prstGeom prst="rect">
            <a:avLst/>
          </a:prstGeom>
          <a:solidFill>
            <a:srgbClr val="1B38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700" y="6191250"/>
            <a:ext cx="400050" cy="24765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7407" y="3413247"/>
            <a:ext cx="335183" cy="38306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286125" y="1122164"/>
            <a:ext cx="8901112" cy="8227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3240"/>
              </a:lnSpc>
            </a:pPr>
            <a:r>
              <a:rPr lang="pt-BR" sz="2800" b="1" i="0" u="none" noProof="0" dirty="0">
                <a:solidFill>
                  <a:srgbClr val="1B382B"/>
                </a:solidFill>
                <a:latin typeface="Montserrat"/>
              </a:rPr>
              <a:t>DESAFIOS E OPORTUNIDADES NA GESTÃO PÚBLICA MUNICIPAL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93716" y="2370832"/>
            <a:ext cx="8382000" cy="53860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145"/>
              </a:lnSpc>
            </a:pPr>
            <a:r>
              <a:rPr lang="pt-BR" b="1" i="0" u="none" noProof="0" dirty="0">
                <a:solidFill>
                  <a:srgbClr val="0F172A"/>
                </a:solidFill>
                <a:latin typeface="Montserrat"/>
              </a:rPr>
              <a:t>Do Novo Sistema Tributário às Emendas Parlamentares na LOA 2027: Providências Essenciais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6287" y="419100"/>
            <a:ext cx="1057275" cy="4572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pt-BR" sz="3600" b="1" i="0" u="none" noProof="0" dirty="0">
                <a:solidFill>
                  <a:srgbClr val="E58D19"/>
                </a:solidFill>
                <a:latin typeface="Montserrat"/>
              </a:rPr>
              <a:t>36º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26665" y="933450"/>
            <a:ext cx="2156519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725"/>
              </a:lnSpc>
            </a:pPr>
            <a:r>
              <a:rPr lang="pt-BR" sz="1500" b="1" i="0" u="none" noProof="0" dirty="0">
                <a:solidFill>
                  <a:srgbClr val="FFFFFF"/>
                </a:solidFill>
                <a:latin typeface="Montserrat"/>
              </a:rPr>
              <a:t>ENCONTRO</a:t>
            </a:r>
            <a:r>
              <a:rPr lang="pt-BR" noProof="0" dirty="0"/>
              <a:t>
</a:t>
            </a:r>
            <a:r>
              <a:rPr lang="pt-BR" sz="1500" b="1" i="0" u="none" noProof="0" dirty="0">
                <a:solidFill>
                  <a:srgbClr val="FFFFFF"/>
                </a:solidFill>
                <a:latin typeface="Montserrat"/>
              </a:rPr>
              <a:t> DA ASSEFIN-SP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43" y="1657350"/>
            <a:ext cx="2595562" cy="3027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155"/>
              </a:lnSpc>
            </a:pPr>
            <a:r>
              <a:rPr lang="pt-BR" sz="825" b="1" i="0" u="none" noProof="0" dirty="0">
                <a:solidFill>
                  <a:srgbClr val="E2E8F0"/>
                </a:solidFill>
                <a:latin typeface="Montserrat"/>
              </a:rPr>
              <a:t>ENCONTRO DE SERVIDORES E DIRIGENTES FAZENDÁRIOS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52825" y="3924547"/>
            <a:ext cx="7896225" cy="39382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>
              <a:lnSpc>
                <a:spcPts val="1575"/>
              </a:lnSpc>
            </a:pPr>
            <a:r>
              <a:rPr lang="pt-BR" sz="1050" b="1" dirty="0">
                <a:solidFill>
                  <a:srgbClr val="52675B"/>
                </a:solidFill>
                <a:latin typeface="Open Sans"/>
              </a:rPr>
              <a:t>Advogado Eleitoralista. Profissional da Contabilidade. </a:t>
            </a:r>
            <a:r>
              <a:rPr lang="pt-BR" sz="1050" b="1" i="0" u="none" noProof="0" dirty="0">
                <a:solidFill>
                  <a:srgbClr val="334155"/>
                </a:solidFill>
                <a:latin typeface="Open Sans"/>
              </a:rPr>
              <a:t>Especialista em Gestão e Contabilidade Pública, Chefe da Contabilidade da Câmara Municipal de Santa Isabel-SP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2000" y="6224587"/>
            <a:ext cx="1367879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pt-BR" sz="1125" b="1" i="0" u="none" noProof="0" dirty="0">
                <a:solidFill>
                  <a:srgbClr val="FFFFFF"/>
                </a:solidFill>
                <a:latin typeface="Montserrat"/>
              </a:rPr>
              <a:t>ASSEFIN - SP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64040" y="3519314"/>
            <a:ext cx="3055324" cy="27699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pt-BR" b="1" i="0" u="none" noProof="0" dirty="0">
                <a:solidFill>
                  <a:srgbClr val="1B382B"/>
                </a:solidFill>
                <a:latin typeface="Montserrat"/>
              </a:rPr>
              <a:t>Prof. Alexandre Di Pietra </a:t>
            </a:r>
          </a:p>
        </p:txBody>
      </p:sp>
      <p:pic>
        <p:nvPicPr>
          <p:cNvPr id="21" name="Imagem 20">
            <a:extLst>
              <a:ext uri="{FF2B5EF4-FFF2-40B4-BE49-F238E27FC236}">
                <a16:creationId xmlns:a16="http://schemas.microsoft.com/office/drawing/2014/main" id="{66AC23CA-E903-C424-52C9-3FCD3F107A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72662" y="0"/>
            <a:ext cx="3139712" cy="6858000"/>
          </a:xfrm>
          <a:prstGeom prst="rect">
            <a:avLst/>
          </a:prstGeom>
        </p:spPr>
      </p:pic>
      <p:sp>
        <p:nvSpPr>
          <p:cNvPr id="23" name="TextBox 24">
            <a:extLst>
              <a:ext uri="{FF2B5EF4-FFF2-40B4-BE49-F238E27FC236}">
                <a16:creationId xmlns:a16="http://schemas.microsoft.com/office/drawing/2014/main" id="{912154D1-A73D-32A0-8689-013534D9FD0F}"/>
              </a:ext>
            </a:extLst>
          </p:cNvPr>
          <p:cNvSpPr txBox="1"/>
          <p:nvPr/>
        </p:nvSpPr>
        <p:spPr>
          <a:xfrm>
            <a:off x="3922074" y="4567898"/>
            <a:ext cx="1936877" cy="215444"/>
          </a:xfrm>
          <a:prstGeom prst="rect">
            <a:avLst/>
          </a:prstGeom>
          <a:noFill/>
        </p:spPr>
        <p:txBody>
          <a:bodyPr wrap="none" lIns="171450" tIns="0" rIns="0" bIns="0" anchor="t">
            <a:spAutoFit/>
          </a:bodyPr>
          <a:lstStyle/>
          <a:p>
            <a:pPr algn="l"/>
            <a:r>
              <a:rPr lang="pt-BR" sz="1400" b="1" i="0" u="none" noProof="0" dirty="0">
                <a:solidFill>
                  <a:srgbClr val="334155"/>
                </a:solidFill>
                <a:latin typeface="Open Sans"/>
              </a:rPr>
              <a:t>@dipietraalexandre</a:t>
            </a:r>
          </a:p>
        </p:txBody>
      </p:sp>
      <p:pic>
        <p:nvPicPr>
          <p:cNvPr id="27" name="Imagem 26">
            <a:extLst>
              <a:ext uri="{FF2B5EF4-FFF2-40B4-BE49-F238E27FC236}">
                <a16:creationId xmlns:a16="http://schemas.microsoft.com/office/drawing/2014/main" id="{72EF7563-6FB5-5B56-9CEF-CB58324389F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77363" y="5661322"/>
            <a:ext cx="3271687" cy="1023272"/>
          </a:xfrm>
          <a:prstGeom prst="rect">
            <a:avLst/>
          </a:prstGeom>
        </p:spPr>
      </p:pic>
      <p:pic>
        <p:nvPicPr>
          <p:cNvPr id="29" name="Imagem 28">
            <a:extLst>
              <a:ext uri="{FF2B5EF4-FFF2-40B4-BE49-F238E27FC236}">
                <a16:creationId xmlns:a16="http://schemas.microsoft.com/office/drawing/2014/main" id="{30F24FAE-9599-6597-535D-A29E7BA6713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25153" y="4474148"/>
            <a:ext cx="386443" cy="4000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2667000" cy="6858000"/>
          </a:xfrm>
          <a:prstGeom prst="rect">
            <a:avLst/>
          </a:prstGeom>
          <a:solidFill>
            <a:srgbClr val="1B38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4" name="Rectangle 3"/>
          <p:cNvSpPr/>
          <p:nvPr/>
        </p:nvSpPr>
        <p:spPr>
          <a:xfrm>
            <a:off x="2609850" y="0"/>
            <a:ext cx="57150" cy="6858000"/>
          </a:xfrm>
          <a:prstGeom prst="rect">
            <a:avLst/>
          </a:prstGeom>
          <a:solidFill>
            <a:srgbClr val="E08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5" name="Rectangle 4"/>
          <p:cNvSpPr/>
          <p:nvPr/>
        </p:nvSpPr>
        <p:spPr>
          <a:xfrm>
            <a:off x="266700" y="1524000"/>
            <a:ext cx="207645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6" name="Rounded Rectangle 5"/>
          <p:cNvSpPr/>
          <p:nvPr/>
        </p:nvSpPr>
        <p:spPr>
          <a:xfrm>
            <a:off x="3178325" y="361205"/>
            <a:ext cx="8763000" cy="838200"/>
          </a:xfrm>
          <a:prstGeom prst="roundRect">
            <a:avLst>
              <a:gd name="adj" fmla="val 9090"/>
            </a:avLst>
          </a:prstGeom>
          <a:solidFill>
            <a:srgbClr val="F0F5F2"/>
          </a:solidFill>
          <a:ln>
            <a:solidFill>
              <a:schemeClr val="accent3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7" name="Rectangle 6"/>
          <p:cNvSpPr/>
          <p:nvPr/>
        </p:nvSpPr>
        <p:spPr>
          <a:xfrm>
            <a:off x="3160866" y="370632"/>
            <a:ext cx="47625" cy="838200"/>
          </a:xfrm>
          <a:prstGeom prst="rect">
            <a:avLst/>
          </a:prstGeom>
          <a:solidFill>
            <a:srgbClr val="E08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8" name="Rounded Rectangle 7"/>
          <p:cNvSpPr/>
          <p:nvPr/>
        </p:nvSpPr>
        <p:spPr>
          <a:xfrm>
            <a:off x="3162300" y="2011034"/>
            <a:ext cx="4171950" cy="2552700"/>
          </a:xfrm>
          <a:prstGeom prst="roundRect">
            <a:avLst>
              <a:gd name="adj" fmla="val 2985"/>
            </a:avLst>
          </a:prstGeom>
          <a:solidFill>
            <a:srgbClr val="FFFFFF"/>
          </a:solidFill>
          <a:ln w="9525">
            <a:solidFill>
              <a:schemeClr val="accent3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00" noProof="0" dirty="0"/>
          </a:p>
        </p:txBody>
      </p:sp>
      <p:sp>
        <p:nvSpPr>
          <p:cNvPr id="9" name="Rounded Rectangle 8"/>
          <p:cNvSpPr/>
          <p:nvPr/>
        </p:nvSpPr>
        <p:spPr>
          <a:xfrm>
            <a:off x="7524750" y="2011034"/>
            <a:ext cx="4171950" cy="2552700"/>
          </a:xfrm>
          <a:prstGeom prst="roundRect">
            <a:avLst>
              <a:gd name="adj" fmla="val 2985"/>
            </a:avLst>
          </a:prstGeom>
          <a:solidFill>
            <a:srgbClr val="FFFFFF"/>
          </a:solidFill>
          <a:ln w="9525">
            <a:solidFill>
              <a:schemeClr val="accent3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00" noProof="0" dirty="0"/>
          </a:p>
        </p:txBody>
      </p:sp>
      <p:sp>
        <p:nvSpPr>
          <p:cNvPr id="10" name="Rounded Rectangle 9"/>
          <p:cNvSpPr/>
          <p:nvPr/>
        </p:nvSpPr>
        <p:spPr>
          <a:xfrm>
            <a:off x="3400425" y="2249159"/>
            <a:ext cx="323850" cy="323850"/>
          </a:xfrm>
          <a:prstGeom prst="roundRect">
            <a:avLst>
              <a:gd name="adj" fmla="val 50000"/>
            </a:avLst>
          </a:prstGeom>
          <a:solidFill>
            <a:srgbClr val="1B38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00" noProof="0" dirty="0"/>
          </a:p>
        </p:txBody>
      </p:sp>
      <p:sp>
        <p:nvSpPr>
          <p:cNvPr id="11" name="Rounded Rectangle 10"/>
          <p:cNvSpPr/>
          <p:nvPr/>
        </p:nvSpPr>
        <p:spPr>
          <a:xfrm>
            <a:off x="7762875" y="2249159"/>
            <a:ext cx="323850" cy="323850"/>
          </a:xfrm>
          <a:prstGeom prst="roundRect">
            <a:avLst>
              <a:gd name="adj" fmla="val 50000"/>
            </a:avLst>
          </a:prstGeom>
          <a:solidFill>
            <a:srgbClr val="E08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00" noProof="0" dirty="0"/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6191250"/>
            <a:ext cx="400050" cy="24765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0425" y="2734934"/>
            <a:ext cx="123825" cy="142875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0425" y="3192134"/>
            <a:ext cx="123825" cy="142875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0425" y="3458834"/>
            <a:ext cx="123825" cy="142875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2875" y="2734934"/>
            <a:ext cx="123825" cy="142875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2875" y="3192134"/>
            <a:ext cx="123825" cy="142875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2875" y="3649334"/>
            <a:ext cx="123825" cy="142875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776287" y="419100"/>
            <a:ext cx="1057275" cy="4572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pt-BR" sz="3600" b="1" i="0" u="none" noProof="0" dirty="0">
                <a:solidFill>
                  <a:srgbClr val="E58D19"/>
                </a:solidFill>
                <a:latin typeface="Montserrat"/>
              </a:rPr>
              <a:t>36º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26665" y="933450"/>
            <a:ext cx="2156519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725"/>
              </a:lnSpc>
            </a:pPr>
            <a:r>
              <a:rPr lang="pt-BR" sz="1500" b="1" i="0" u="none" noProof="0" dirty="0">
                <a:solidFill>
                  <a:srgbClr val="FFFFFF"/>
                </a:solidFill>
                <a:latin typeface="Montserrat"/>
              </a:rPr>
              <a:t>ENCONTRO</a:t>
            </a:r>
            <a:r>
              <a:rPr lang="pt-BR" noProof="0" dirty="0"/>
              <a:t>
</a:t>
            </a:r>
            <a:r>
              <a:rPr lang="pt-BR" sz="1500" b="1" i="0" u="none" noProof="0" dirty="0">
                <a:solidFill>
                  <a:srgbClr val="FFFFFF"/>
                </a:solidFill>
                <a:latin typeface="Montserrat"/>
              </a:rPr>
              <a:t> DA ASSEFIN-SP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143" y="1657350"/>
            <a:ext cx="2595562" cy="3027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155"/>
              </a:lnSpc>
            </a:pPr>
            <a:r>
              <a:rPr lang="pt-BR" sz="825" b="1" i="0" u="none" noProof="0" dirty="0">
                <a:solidFill>
                  <a:srgbClr val="E2E8F0"/>
                </a:solidFill>
                <a:latin typeface="Montserrat"/>
              </a:rPr>
              <a:t>ENCONTRO DE SERVIDORES E DIRIGENTES FAZENDÁRIOS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62000" y="6224587"/>
            <a:ext cx="1367879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pt-BR" sz="1125" b="1" i="0" u="none" noProof="0" dirty="0">
                <a:solidFill>
                  <a:srgbClr val="FFFFFF"/>
                </a:solidFill>
                <a:latin typeface="Montserrat"/>
              </a:rPr>
              <a:t>ASSEFIN - SP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700462" y="448693"/>
            <a:ext cx="8124825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pt-BR" sz="1600" b="1" i="0" u="none" noProof="0" dirty="0">
                <a:solidFill>
                  <a:srgbClr val="1B382B"/>
                </a:solidFill>
                <a:latin typeface="Open Sans"/>
              </a:rPr>
              <a:t>Orientar gestores e técnicos fazendários na adoção de medidas imediatas para mitigar riscos de responsabilização pessoal e assegurar receitas públicas municipais.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215593" y="4154159"/>
            <a:ext cx="4083747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pt-BR" sz="1600" b="1" i="0" u="none" noProof="0" dirty="0">
                <a:solidFill>
                  <a:srgbClr val="1B382B"/>
                </a:solidFill>
                <a:latin typeface="Open Sans"/>
              </a:rPr>
              <a:t>IMPACTO FEDERATIVO DE LONGO PRAZO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762875" y="4154159"/>
            <a:ext cx="3975640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pt-BR" sz="1400" b="1" i="0" u="none" noProof="0" dirty="0">
                <a:solidFill>
                  <a:srgbClr val="0F172A"/>
                </a:solidFill>
                <a:latin typeface="Open Sans"/>
              </a:rPr>
              <a:t>SEGURANÇA JURÍDICA E CONTAS APROVADAS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257550" y="2318751"/>
            <a:ext cx="609600" cy="18466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pt-BR" sz="1200" b="1" i="0" u="none" noProof="0" dirty="0">
                <a:solidFill>
                  <a:srgbClr val="FFFFFF"/>
                </a:solidFill>
                <a:latin typeface="Open Sans"/>
              </a:rPr>
              <a:t>I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838575" y="2306309"/>
            <a:ext cx="2829301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pt-BR" sz="1600" b="1" i="0" u="none" noProof="0" dirty="0">
                <a:solidFill>
                  <a:srgbClr val="1B382B"/>
                </a:solidFill>
                <a:latin typeface="Montserrat"/>
              </a:rPr>
              <a:t>O Novo Sistema Tributário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400425" y="2706359"/>
            <a:ext cx="3790950" cy="369332"/>
          </a:xfrm>
          <a:prstGeom prst="rect">
            <a:avLst/>
          </a:prstGeom>
          <a:noFill/>
        </p:spPr>
        <p:txBody>
          <a:bodyPr wrap="square" lIns="200025" tIns="0" rIns="0" bIns="0" anchor="t">
            <a:spAutoFit/>
          </a:bodyPr>
          <a:lstStyle/>
          <a:p>
            <a:pPr algn="l"/>
            <a:r>
              <a:rPr lang="pt-BR" sz="1200" b="1" i="0" u="none" noProof="0" dirty="0">
                <a:solidFill>
                  <a:srgbClr val="334155"/>
                </a:solidFill>
                <a:latin typeface="Open Sans"/>
              </a:rPr>
              <a:t>Transição ISS → IBS e período de referência (2019–2026).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400425" y="3163559"/>
            <a:ext cx="3464346" cy="184666"/>
          </a:xfrm>
          <a:prstGeom prst="rect">
            <a:avLst/>
          </a:prstGeom>
          <a:noFill/>
        </p:spPr>
        <p:txBody>
          <a:bodyPr wrap="none" lIns="200025" tIns="0" rIns="0" bIns="0" anchor="t">
            <a:spAutoFit/>
          </a:bodyPr>
          <a:lstStyle/>
          <a:p>
            <a:pPr algn="l"/>
            <a:r>
              <a:rPr lang="pt-BR" sz="1200" b="1" i="0" u="none" noProof="0" dirty="0">
                <a:solidFill>
                  <a:srgbClr val="334155"/>
                </a:solidFill>
                <a:latin typeface="Open Sans"/>
              </a:rPr>
              <a:t>Integração tecnológica: NFS-e, CIB e CGIBS.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400425" y="3430259"/>
            <a:ext cx="3790950" cy="184666"/>
          </a:xfrm>
          <a:prstGeom prst="rect">
            <a:avLst/>
          </a:prstGeom>
          <a:noFill/>
        </p:spPr>
        <p:txBody>
          <a:bodyPr wrap="square" lIns="200025" tIns="0" rIns="0" bIns="0" anchor="t">
            <a:spAutoFit/>
          </a:bodyPr>
          <a:lstStyle/>
          <a:p>
            <a:pPr algn="l"/>
            <a:r>
              <a:rPr lang="pt-BR" sz="1200" b="1" i="0" u="none" noProof="0" dirty="0">
                <a:solidFill>
                  <a:srgbClr val="334155"/>
                </a:solidFill>
                <a:latin typeface="Open Sans"/>
              </a:rPr>
              <a:t>Revisão. Código Tributário Municipal (CTM).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620000" y="2318751"/>
            <a:ext cx="609600" cy="18466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pt-BR" sz="1200" b="1" i="0" u="none" noProof="0" dirty="0">
                <a:solidFill>
                  <a:srgbClr val="F8FAFC"/>
                </a:solidFill>
                <a:latin typeface="Open Sans"/>
              </a:rPr>
              <a:t>II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201025" y="2306309"/>
            <a:ext cx="2406108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pt-BR" sz="1600" b="1" i="0" u="none" noProof="0" dirty="0">
                <a:solidFill>
                  <a:srgbClr val="1B382B"/>
                </a:solidFill>
                <a:latin typeface="Montserrat"/>
              </a:rPr>
              <a:t>Emendas na LOA 2027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762875" y="2706359"/>
            <a:ext cx="3790950" cy="369332"/>
          </a:xfrm>
          <a:prstGeom prst="rect">
            <a:avLst/>
          </a:prstGeom>
          <a:noFill/>
        </p:spPr>
        <p:txBody>
          <a:bodyPr wrap="square" lIns="200025" tIns="0" rIns="0" bIns="0" anchor="t">
            <a:spAutoFit/>
          </a:bodyPr>
          <a:lstStyle/>
          <a:p>
            <a:pPr algn="l"/>
            <a:r>
              <a:rPr lang="pt-BR" sz="1200" b="1" i="0" u="none" noProof="0" dirty="0">
                <a:solidFill>
                  <a:srgbClr val="334155"/>
                </a:solidFill>
                <a:latin typeface="Open Sans"/>
              </a:rPr>
              <a:t>Limites constitucionais: teto de 1,55% da RCL e 50% Saúde.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762875" y="3163559"/>
            <a:ext cx="3790950" cy="369332"/>
          </a:xfrm>
          <a:prstGeom prst="rect">
            <a:avLst/>
          </a:prstGeom>
          <a:noFill/>
        </p:spPr>
        <p:txBody>
          <a:bodyPr wrap="square" lIns="200025" tIns="0" rIns="0" bIns="0" anchor="t">
            <a:spAutoFit/>
          </a:bodyPr>
          <a:lstStyle/>
          <a:p>
            <a:r>
              <a:rPr lang="pt-BR" sz="1200" b="1" i="0" u="none" noProof="0" dirty="0">
                <a:solidFill>
                  <a:srgbClr val="334155"/>
                </a:solidFill>
                <a:latin typeface="Open Sans"/>
              </a:rPr>
              <a:t>Rastreabilidade em tempo real e regras AUDESP/TCESP.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762875" y="3620759"/>
            <a:ext cx="3790950" cy="369332"/>
          </a:xfrm>
          <a:prstGeom prst="rect">
            <a:avLst/>
          </a:prstGeom>
          <a:noFill/>
        </p:spPr>
        <p:txBody>
          <a:bodyPr wrap="square" lIns="200025" tIns="0" rIns="0" bIns="0" anchor="t">
            <a:spAutoFit/>
          </a:bodyPr>
          <a:lstStyle/>
          <a:p>
            <a:pPr algn="l"/>
            <a:r>
              <a:rPr lang="pt-BR" sz="1200" b="1" i="0" u="none" noProof="0" dirty="0">
                <a:solidFill>
                  <a:srgbClr val="334155"/>
                </a:solidFill>
                <a:latin typeface="Open Sans"/>
              </a:rPr>
              <a:t>Viabilidade técnica, etapa útil e blindagem de sanções.</a:t>
            </a:r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FB5145CB-F6F5-8C26-37A7-8BC2E6B07252}"/>
              </a:ext>
            </a:extLst>
          </p:cNvPr>
          <p:cNvSpPr txBox="1"/>
          <p:nvPr/>
        </p:nvSpPr>
        <p:spPr>
          <a:xfrm>
            <a:off x="4025245" y="1828799"/>
            <a:ext cx="1289905" cy="40011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pt-BR" sz="2000" dirty="0"/>
              <a:t>MÓDULO I</a:t>
            </a:r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6FDB3A3E-DFDA-CB17-C172-7EBB783C6C7C}"/>
              </a:ext>
            </a:extLst>
          </p:cNvPr>
          <p:cNvSpPr txBox="1"/>
          <p:nvPr/>
        </p:nvSpPr>
        <p:spPr>
          <a:xfrm>
            <a:off x="8286735" y="1824503"/>
            <a:ext cx="1354025" cy="400110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pt-BR" sz="2000" dirty="0"/>
              <a:t>MÓDULO II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2667000" cy="6858000"/>
          </a:xfrm>
          <a:prstGeom prst="rect">
            <a:avLst/>
          </a:prstGeom>
          <a:solidFill>
            <a:srgbClr val="1B38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3" name="Rectangle 2"/>
          <p:cNvSpPr/>
          <p:nvPr/>
        </p:nvSpPr>
        <p:spPr>
          <a:xfrm>
            <a:off x="2667000" y="0"/>
            <a:ext cx="9525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4" name="Rectangle 3"/>
          <p:cNvSpPr/>
          <p:nvPr/>
        </p:nvSpPr>
        <p:spPr>
          <a:xfrm>
            <a:off x="2609850" y="0"/>
            <a:ext cx="57150" cy="6858000"/>
          </a:xfrm>
          <a:prstGeom prst="rect">
            <a:avLst/>
          </a:prstGeom>
          <a:solidFill>
            <a:srgbClr val="E08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5" name="Rectangle 4"/>
          <p:cNvSpPr/>
          <p:nvPr/>
        </p:nvSpPr>
        <p:spPr>
          <a:xfrm>
            <a:off x="266700" y="1524000"/>
            <a:ext cx="207645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6" name="Rounded Rectangle 5"/>
          <p:cNvSpPr/>
          <p:nvPr/>
        </p:nvSpPr>
        <p:spPr>
          <a:xfrm>
            <a:off x="3117440" y="5360222"/>
            <a:ext cx="8534400" cy="1366475"/>
          </a:xfrm>
          <a:prstGeom prst="roundRect">
            <a:avLst>
              <a:gd name="adj" fmla="val 7828"/>
            </a:avLst>
          </a:prstGeom>
          <a:solidFill>
            <a:srgbClr val="1B38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7" name="Rounded Rectangle 6"/>
          <p:cNvSpPr/>
          <p:nvPr/>
        </p:nvSpPr>
        <p:spPr>
          <a:xfrm>
            <a:off x="3162300" y="2415182"/>
            <a:ext cx="2743200" cy="2528102"/>
          </a:xfrm>
          <a:prstGeom prst="roundRect">
            <a:avLst>
              <a:gd name="adj" fmla="val 4073"/>
            </a:avLst>
          </a:prstGeom>
          <a:solidFill>
            <a:srgbClr val="F8FAFC"/>
          </a:solidFill>
          <a:ln>
            <a:solidFill>
              <a:schemeClr val="accent3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8" name="Rounded Rectangle 7"/>
          <p:cNvSpPr/>
          <p:nvPr/>
        </p:nvSpPr>
        <p:spPr>
          <a:xfrm>
            <a:off x="6057900" y="2415182"/>
            <a:ext cx="2743200" cy="2518449"/>
          </a:xfrm>
          <a:prstGeom prst="roundRect">
            <a:avLst>
              <a:gd name="adj" fmla="val 4073"/>
            </a:avLst>
          </a:prstGeom>
          <a:solidFill>
            <a:srgbClr val="F8FAFC"/>
          </a:solidFill>
          <a:ln>
            <a:solidFill>
              <a:schemeClr val="accent3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9" name="Rounded Rectangle 8"/>
          <p:cNvSpPr/>
          <p:nvPr/>
        </p:nvSpPr>
        <p:spPr>
          <a:xfrm>
            <a:off x="8953500" y="2415182"/>
            <a:ext cx="2743200" cy="2472464"/>
          </a:xfrm>
          <a:prstGeom prst="roundRect">
            <a:avLst>
              <a:gd name="adj" fmla="val 4073"/>
            </a:avLst>
          </a:prstGeom>
          <a:solidFill>
            <a:srgbClr val="F8FAFC"/>
          </a:solidFill>
          <a:ln>
            <a:solidFill>
              <a:schemeClr val="accent3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10" name="Rectangle 9"/>
          <p:cNvSpPr/>
          <p:nvPr/>
        </p:nvSpPr>
        <p:spPr>
          <a:xfrm>
            <a:off x="3162300" y="2415182"/>
            <a:ext cx="2743200" cy="38100"/>
          </a:xfrm>
          <a:prstGeom prst="rect">
            <a:avLst/>
          </a:prstGeom>
          <a:solidFill>
            <a:srgbClr val="1B38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11" name="Rectangle 10"/>
          <p:cNvSpPr/>
          <p:nvPr/>
        </p:nvSpPr>
        <p:spPr>
          <a:xfrm>
            <a:off x="6057900" y="2415182"/>
            <a:ext cx="2743200" cy="38100"/>
          </a:xfrm>
          <a:prstGeom prst="rect">
            <a:avLst/>
          </a:prstGeom>
          <a:solidFill>
            <a:srgbClr val="E08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12" name="Rectangle 11"/>
          <p:cNvSpPr/>
          <p:nvPr/>
        </p:nvSpPr>
        <p:spPr>
          <a:xfrm>
            <a:off x="8953500" y="2415182"/>
            <a:ext cx="2743200" cy="381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6191250"/>
            <a:ext cx="400050" cy="247650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800" y="5683387"/>
            <a:ext cx="396670" cy="396670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2800" y="2681882"/>
            <a:ext cx="314325" cy="24765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8400" y="2681882"/>
            <a:ext cx="247650" cy="24765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44000" y="2681882"/>
            <a:ext cx="314325" cy="24765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059210" y="616267"/>
            <a:ext cx="6650860" cy="27699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pt-BR" b="1" i="0" u="none" noProof="0" dirty="0">
                <a:solidFill>
                  <a:schemeClr val="accent6"/>
                </a:solidFill>
                <a:latin typeface="Montserrat"/>
              </a:rPr>
              <a:t>MÓDULO I • O NOVO SISTEMA TRIBUTÁRIO MUNICIPAL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369790" y="1694144"/>
            <a:ext cx="8152873" cy="22057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lnSpc>
                <a:spcPts val="1657"/>
              </a:lnSpc>
            </a:pPr>
            <a:r>
              <a:rPr lang="pt-BR" sz="1600" b="1" i="0" u="none" noProof="0" dirty="0">
                <a:solidFill>
                  <a:srgbClr val="556B5F"/>
                </a:solidFill>
                <a:latin typeface="Montserrat"/>
              </a:rPr>
              <a:t>A reforma vai além da troca </a:t>
            </a:r>
            <a:r>
              <a:rPr lang="pt-BR" b="1" i="0" u="none" noProof="0" dirty="0">
                <a:solidFill>
                  <a:srgbClr val="556B5F"/>
                </a:solidFill>
                <a:latin typeface="Montserrat"/>
              </a:rPr>
              <a:t>do</a:t>
            </a:r>
            <a:r>
              <a:rPr lang="pt-BR" sz="1600" b="1" i="0" u="none" noProof="0" dirty="0">
                <a:solidFill>
                  <a:srgbClr val="556B5F"/>
                </a:solidFill>
                <a:latin typeface="Montserrat"/>
              </a:rPr>
              <a:t> ISS pelo IBS: exige reestruturação integrada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76287" y="419100"/>
            <a:ext cx="1057275" cy="4572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pt-BR" sz="3600" b="1" i="0" u="none" noProof="0" dirty="0">
                <a:solidFill>
                  <a:srgbClr val="E58D19"/>
                </a:solidFill>
                <a:latin typeface="Montserrat"/>
              </a:rPr>
              <a:t>36º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26665" y="933450"/>
            <a:ext cx="2156519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725"/>
              </a:lnSpc>
            </a:pPr>
            <a:r>
              <a:rPr lang="pt-BR" sz="1500" b="1" i="0" u="none" noProof="0" dirty="0">
                <a:solidFill>
                  <a:srgbClr val="FFFFFF"/>
                </a:solidFill>
                <a:latin typeface="Montserrat"/>
              </a:rPr>
              <a:t>ENCONTRO</a:t>
            </a:r>
            <a:r>
              <a:rPr lang="pt-BR" noProof="0" dirty="0"/>
              <a:t>
</a:t>
            </a:r>
            <a:r>
              <a:rPr lang="pt-BR" sz="1500" b="1" i="0" u="none" noProof="0" dirty="0">
                <a:solidFill>
                  <a:srgbClr val="FFFFFF"/>
                </a:solidFill>
                <a:latin typeface="Montserrat"/>
              </a:rPr>
              <a:t> DA ASSEFIN-SP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143" y="1657350"/>
            <a:ext cx="2595562" cy="3027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155"/>
              </a:lnSpc>
            </a:pPr>
            <a:r>
              <a:rPr lang="pt-BR" sz="825" b="1" i="0" u="none" noProof="0" dirty="0">
                <a:solidFill>
                  <a:srgbClr val="E2E8F0"/>
                </a:solidFill>
                <a:latin typeface="Montserrat"/>
              </a:rPr>
              <a:t>ENCONTRO DE SERVIDORES E DIRIGENTES FAZENDÁRIOS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2000" y="6224587"/>
            <a:ext cx="1367879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pt-BR" sz="1125" b="1" i="0" u="none" noProof="0" dirty="0">
                <a:solidFill>
                  <a:srgbClr val="FFFFFF"/>
                </a:solidFill>
                <a:latin typeface="Montserrat"/>
              </a:rPr>
              <a:t>ASSEFIN - SP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352800" y="3043832"/>
            <a:ext cx="2035814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pt-BR" sz="1600" b="1" i="0" u="none" noProof="0" dirty="0">
                <a:solidFill>
                  <a:srgbClr val="FF0000"/>
                </a:solidFill>
                <a:latin typeface="Montserrat"/>
              </a:rPr>
              <a:t>Reforma</a:t>
            </a:r>
            <a:r>
              <a:rPr lang="pt-BR" sz="1600" b="1" i="0" u="none" noProof="0" dirty="0">
                <a:solidFill>
                  <a:srgbClr val="1B382B"/>
                </a:solidFill>
                <a:latin typeface="Montserrat"/>
              </a:rPr>
              <a:t> Tributária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295650" y="3715033"/>
            <a:ext cx="2457450" cy="1159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>
              <a:lnSpc>
                <a:spcPts val="1470"/>
              </a:lnSpc>
            </a:pPr>
            <a:r>
              <a:rPr lang="pt-BR" sz="1600" b="1" i="0" u="none" noProof="0" dirty="0">
                <a:solidFill>
                  <a:srgbClr val="475569"/>
                </a:solidFill>
                <a:latin typeface="Open Sans"/>
              </a:rPr>
              <a:t>Extinção gradual do ISS até 2032 e implementação unificada do IBS sob governança nacional do Comitê Gestor.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248400" y="3043832"/>
            <a:ext cx="2088713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pt-BR" sz="1600" b="1" i="0" u="none" noProof="0" dirty="0">
                <a:solidFill>
                  <a:schemeClr val="accent6"/>
                </a:solidFill>
                <a:latin typeface="Montserrat"/>
              </a:rPr>
              <a:t>impacto</a:t>
            </a:r>
            <a:r>
              <a:rPr lang="pt-BR" sz="1600" b="1" i="0" u="none" noProof="0" dirty="0">
                <a:solidFill>
                  <a:srgbClr val="1B382B"/>
                </a:solidFill>
                <a:latin typeface="Montserrat"/>
              </a:rPr>
              <a:t> Financeiro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248400" y="3727731"/>
            <a:ext cx="2457450" cy="96180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>
              <a:lnSpc>
                <a:spcPts val="1470"/>
              </a:lnSpc>
            </a:pPr>
            <a:r>
              <a:rPr lang="pt-BR" sz="1600" b="1" i="0" u="none" noProof="0" dirty="0">
                <a:solidFill>
                  <a:srgbClr val="475569"/>
                </a:solidFill>
                <a:latin typeface="Open Sans"/>
              </a:rPr>
              <a:t>Partilha da Receita Média de Referência (RMR): arrecadação apurada de 2019 a 2026 ditará quotas até 2077.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144000" y="3043832"/>
            <a:ext cx="2519921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pt-BR" sz="1600" b="1" i="0" u="none" noProof="0" dirty="0">
                <a:solidFill>
                  <a:srgbClr val="00B0F0"/>
                </a:solidFill>
                <a:latin typeface="Montserrat"/>
              </a:rPr>
              <a:t>Ajustes</a:t>
            </a:r>
            <a:r>
              <a:rPr lang="pt-BR" sz="1600" b="1" i="0" u="none" noProof="0" dirty="0">
                <a:solidFill>
                  <a:srgbClr val="1B382B"/>
                </a:solidFill>
                <a:latin typeface="Montserrat"/>
              </a:rPr>
              <a:t>  Orçamentários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144000" y="3715033"/>
            <a:ext cx="2457450" cy="11541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>
              <a:lnSpc>
                <a:spcPts val="1470"/>
              </a:lnSpc>
            </a:pPr>
            <a:r>
              <a:rPr lang="pt-BR" sz="1600" b="1" i="0" u="none" noProof="0" dirty="0">
                <a:solidFill>
                  <a:srgbClr val="475569"/>
                </a:solidFill>
                <a:latin typeface="Open Sans"/>
              </a:rPr>
              <a:t>Adequação das receitas vinculadas (Educação, Saúde, Fundeb) e sincronização plena de sistemas ao SIAFIC e Siconfi.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974690" y="5555575"/>
            <a:ext cx="83058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pt-BR" sz="1200" b="1" i="0" u="none" noProof="0" dirty="0">
                <a:solidFill>
                  <a:srgbClr val="E58D19"/>
                </a:solidFill>
                <a:latin typeface="Montserrat"/>
              </a:rPr>
              <a:t>PONTO CRÍTICO PARA A EQUIPE FAZENDÁRIA: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974690" y="5801557"/>
            <a:ext cx="7677150" cy="7867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pt-BR" i="0" u="none" noProof="0" dirty="0">
                <a:solidFill>
                  <a:srgbClr val="F1F5F9"/>
                </a:solidFill>
                <a:latin typeface="Open Sans"/>
              </a:rPr>
              <a:t>O rigor, a consistência e a declaração fidedigna dos dados fiscais de 2019 a 2026 definirão o patamar da receita do Município!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1E923EC-5607-DF16-92EB-30E01A2AA8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36B6B90-A4C0-134D-1C40-488B6400DD38}"/>
              </a:ext>
            </a:extLst>
          </p:cNvPr>
          <p:cNvSpPr/>
          <p:nvPr/>
        </p:nvSpPr>
        <p:spPr>
          <a:xfrm>
            <a:off x="0" y="0"/>
            <a:ext cx="2667000" cy="6858000"/>
          </a:xfrm>
          <a:prstGeom prst="rect">
            <a:avLst/>
          </a:prstGeom>
          <a:solidFill>
            <a:srgbClr val="1B38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5DCE2AE-9397-C7EF-1B07-647D1E31C778}"/>
              </a:ext>
            </a:extLst>
          </p:cNvPr>
          <p:cNvSpPr/>
          <p:nvPr/>
        </p:nvSpPr>
        <p:spPr>
          <a:xfrm>
            <a:off x="2667000" y="0"/>
            <a:ext cx="9525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1DA24B9-74DD-BE29-660D-47897EA9BF46}"/>
              </a:ext>
            </a:extLst>
          </p:cNvPr>
          <p:cNvSpPr/>
          <p:nvPr/>
        </p:nvSpPr>
        <p:spPr>
          <a:xfrm>
            <a:off x="2609850" y="0"/>
            <a:ext cx="57150" cy="6858000"/>
          </a:xfrm>
          <a:prstGeom prst="rect">
            <a:avLst/>
          </a:prstGeom>
          <a:solidFill>
            <a:srgbClr val="E08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E68ACA4-1285-8B13-8F43-8A75AD4E13E5}"/>
              </a:ext>
            </a:extLst>
          </p:cNvPr>
          <p:cNvSpPr/>
          <p:nvPr/>
        </p:nvSpPr>
        <p:spPr>
          <a:xfrm>
            <a:off x="266700" y="1524000"/>
            <a:ext cx="207645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pic>
        <p:nvPicPr>
          <p:cNvPr id="12" name="Picture 11" descr="image.png">
            <a:extLst>
              <a:ext uri="{FF2B5EF4-FFF2-40B4-BE49-F238E27FC236}">
                <a16:creationId xmlns:a16="http://schemas.microsoft.com/office/drawing/2014/main" id="{50BF37AE-2963-CA16-DA13-D3AEB93AA4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6191250"/>
            <a:ext cx="400050" cy="24765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B49935E4-A077-2DAE-6387-0F667B516EC6}"/>
              </a:ext>
            </a:extLst>
          </p:cNvPr>
          <p:cNvSpPr txBox="1"/>
          <p:nvPr/>
        </p:nvSpPr>
        <p:spPr>
          <a:xfrm>
            <a:off x="776287" y="419100"/>
            <a:ext cx="1057275" cy="4572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pt-BR" sz="3600" b="1" i="0" u="none" noProof="0" dirty="0">
                <a:solidFill>
                  <a:srgbClr val="E58D19"/>
                </a:solidFill>
                <a:latin typeface="Montserrat"/>
              </a:rPr>
              <a:t>36º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D6315A4-5DD2-C2BA-AAFF-3167255FE0C3}"/>
              </a:ext>
            </a:extLst>
          </p:cNvPr>
          <p:cNvSpPr txBox="1"/>
          <p:nvPr/>
        </p:nvSpPr>
        <p:spPr>
          <a:xfrm>
            <a:off x="226665" y="933450"/>
            <a:ext cx="2156519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725"/>
              </a:lnSpc>
            </a:pPr>
            <a:r>
              <a:rPr lang="pt-BR" sz="1500" b="1" i="0" u="none" noProof="0" dirty="0">
                <a:solidFill>
                  <a:srgbClr val="FFFFFF"/>
                </a:solidFill>
                <a:latin typeface="Montserrat"/>
              </a:rPr>
              <a:t>ENCONTRO</a:t>
            </a:r>
            <a:r>
              <a:rPr lang="pt-BR" noProof="0" dirty="0"/>
              <a:t>
</a:t>
            </a:r>
            <a:r>
              <a:rPr lang="pt-BR" sz="1500" b="1" i="0" u="none" noProof="0" dirty="0">
                <a:solidFill>
                  <a:srgbClr val="FFFFFF"/>
                </a:solidFill>
                <a:latin typeface="Montserrat"/>
              </a:rPr>
              <a:t> DA ASSEFIN-SP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DD92C73-CC06-CBEC-1E11-B6E674568227}"/>
              </a:ext>
            </a:extLst>
          </p:cNvPr>
          <p:cNvSpPr txBox="1"/>
          <p:nvPr/>
        </p:nvSpPr>
        <p:spPr>
          <a:xfrm>
            <a:off x="7143" y="1657350"/>
            <a:ext cx="2595562" cy="3027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155"/>
              </a:lnSpc>
            </a:pPr>
            <a:r>
              <a:rPr lang="pt-BR" sz="825" b="1" i="0" u="none" noProof="0" dirty="0">
                <a:solidFill>
                  <a:srgbClr val="E2E8F0"/>
                </a:solidFill>
                <a:latin typeface="Montserrat"/>
              </a:rPr>
              <a:t>ENCONTRO DE SERVIDORES E DIRIGENTES FAZENDÁRIOS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77B0784-C645-ABB1-062B-45F9B575A89A}"/>
              </a:ext>
            </a:extLst>
          </p:cNvPr>
          <p:cNvSpPr txBox="1"/>
          <p:nvPr/>
        </p:nvSpPr>
        <p:spPr>
          <a:xfrm>
            <a:off x="762000" y="6224587"/>
            <a:ext cx="1367879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pt-BR" sz="1125" b="1" i="0" u="none" noProof="0" dirty="0">
                <a:solidFill>
                  <a:srgbClr val="FFFFFF"/>
                </a:solidFill>
                <a:latin typeface="Montserrat"/>
              </a:rPr>
              <a:t>ASSEFIN - SP</a:t>
            </a:r>
          </a:p>
        </p:txBody>
      </p:sp>
      <p:sp>
        <p:nvSpPr>
          <p:cNvPr id="39" name="TextBox 10">
            <a:extLst>
              <a:ext uri="{FF2B5EF4-FFF2-40B4-BE49-F238E27FC236}">
                <a16:creationId xmlns:a16="http://schemas.microsoft.com/office/drawing/2014/main" id="{B84A4833-3E8F-C693-4C60-102D49222B7D}"/>
              </a:ext>
            </a:extLst>
          </p:cNvPr>
          <p:cNvSpPr txBox="1"/>
          <p:nvPr/>
        </p:nvSpPr>
        <p:spPr>
          <a:xfrm>
            <a:off x="3146971" y="231918"/>
            <a:ext cx="7953375" cy="6668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189"/>
              </a:lnSpc>
            </a:pPr>
            <a:r>
              <a:rPr lang="pt-BR" sz="3200" b="1" dirty="0">
                <a:solidFill>
                  <a:srgbClr val="15234B"/>
                </a:solidFill>
              </a:rPr>
              <a:t>LEGISLAÇÃO</a:t>
            </a:r>
            <a:endParaRPr lang="pt-BR" sz="3200" b="1" dirty="0">
              <a:solidFill>
                <a:srgbClr val="000000"/>
              </a:solidFill>
              <a:latin typeface="Aptos Black" panose="020B0004020202020204" pitchFamily="34" charset="0"/>
              <a:sym typeface="Kollektif Bold"/>
            </a:endParaRPr>
          </a:p>
        </p:txBody>
      </p:sp>
      <p:grpSp>
        <p:nvGrpSpPr>
          <p:cNvPr id="40" name="Agrupar 39">
            <a:extLst>
              <a:ext uri="{FF2B5EF4-FFF2-40B4-BE49-F238E27FC236}">
                <a16:creationId xmlns:a16="http://schemas.microsoft.com/office/drawing/2014/main" id="{66C4D5EC-E92B-8D80-1E11-9831C5D6DF52}"/>
              </a:ext>
            </a:extLst>
          </p:cNvPr>
          <p:cNvGrpSpPr/>
          <p:nvPr/>
        </p:nvGrpSpPr>
        <p:grpSpPr>
          <a:xfrm>
            <a:off x="4048125" y="1058465"/>
            <a:ext cx="7953375" cy="2739184"/>
            <a:chOff x="4572000" y="3089654"/>
            <a:chExt cx="10667999" cy="4108776"/>
          </a:xfrm>
        </p:grpSpPr>
        <p:sp>
          <p:nvSpPr>
            <p:cNvPr id="41" name="Forma Livre: Forma 40">
              <a:extLst>
                <a:ext uri="{FF2B5EF4-FFF2-40B4-BE49-F238E27FC236}">
                  <a16:creationId xmlns:a16="http://schemas.microsoft.com/office/drawing/2014/main" id="{8030580E-B9E6-20C9-C8CA-1F4ADA09B348}"/>
                </a:ext>
              </a:extLst>
            </p:cNvPr>
            <p:cNvSpPr/>
            <p:nvPr/>
          </p:nvSpPr>
          <p:spPr>
            <a:xfrm>
              <a:off x="4572000" y="3089654"/>
              <a:ext cx="1538224" cy="2197463"/>
            </a:xfrm>
            <a:custGeom>
              <a:avLst/>
              <a:gdLst>
                <a:gd name="connsiteX0" fmla="*/ 0 w 2197462"/>
                <a:gd name="connsiteY0" fmla="*/ 0 h 1538223"/>
                <a:gd name="connsiteX1" fmla="*/ 1428351 w 2197462"/>
                <a:gd name="connsiteY1" fmla="*/ 0 h 1538223"/>
                <a:gd name="connsiteX2" fmla="*/ 2197462 w 2197462"/>
                <a:gd name="connsiteY2" fmla="*/ 769112 h 1538223"/>
                <a:gd name="connsiteX3" fmla="*/ 1428351 w 2197462"/>
                <a:gd name="connsiteY3" fmla="*/ 1538223 h 1538223"/>
                <a:gd name="connsiteX4" fmla="*/ 0 w 2197462"/>
                <a:gd name="connsiteY4" fmla="*/ 1538223 h 1538223"/>
                <a:gd name="connsiteX5" fmla="*/ 769112 w 2197462"/>
                <a:gd name="connsiteY5" fmla="*/ 769112 h 1538223"/>
                <a:gd name="connsiteX6" fmla="*/ 0 w 2197462"/>
                <a:gd name="connsiteY6" fmla="*/ 0 h 153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97462" h="1538223">
                  <a:moveTo>
                    <a:pt x="2197461" y="0"/>
                  </a:moveTo>
                  <a:lnTo>
                    <a:pt x="2197461" y="999845"/>
                  </a:lnTo>
                  <a:lnTo>
                    <a:pt x="1098730" y="1538223"/>
                  </a:lnTo>
                  <a:lnTo>
                    <a:pt x="1" y="999845"/>
                  </a:lnTo>
                  <a:lnTo>
                    <a:pt x="1" y="0"/>
                  </a:lnTo>
                  <a:lnTo>
                    <a:pt x="1098730" y="538378"/>
                  </a:lnTo>
                  <a:lnTo>
                    <a:pt x="2197461" y="0"/>
                  </a:lnTo>
                  <a:close/>
                </a:path>
              </a:pathLst>
            </a:custGeom>
            <a:solidFill>
              <a:schemeClr val="tx2"/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204" tIns="530945" rIns="18203" bIns="530944" numCol="1" spcCol="1270" anchor="ctr" anchorCtr="0">
              <a:noAutofit/>
            </a:bodyPr>
            <a:lstStyle/>
            <a:p>
              <a:pPr algn="ctr" defTabSz="127417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2900" dirty="0"/>
                <a:t>1</a:t>
              </a:r>
            </a:p>
          </p:txBody>
        </p:sp>
        <p:sp>
          <p:nvSpPr>
            <p:cNvPr id="42" name="Forma Livre: Forma 41">
              <a:extLst>
                <a:ext uri="{FF2B5EF4-FFF2-40B4-BE49-F238E27FC236}">
                  <a16:creationId xmlns:a16="http://schemas.microsoft.com/office/drawing/2014/main" id="{3562F537-7520-CFC6-1BB0-1191304B832F}"/>
                </a:ext>
              </a:extLst>
            </p:cNvPr>
            <p:cNvSpPr/>
            <p:nvPr/>
          </p:nvSpPr>
          <p:spPr>
            <a:xfrm>
              <a:off x="6110223" y="3089656"/>
              <a:ext cx="9129776" cy="1428350"/>
            </a:xfrm>
            <a:custGeom>
              <a:avLst/>
              <a:gdLst>
                <a:gd name="connsiteX0" fmla="*/ 238063 w 1428350"/>
                <a:gd name="connsiteY0" fmla="*/ 0 h 9129776"/>
                <a:gd name="connsiteX1" fmla="*/ 1190287 w 1428350"/>
                <a:gd name="connsiteY1" fmla="*/ 0 h 9129776"/>
                <a:gd name="connsiteX2" fmla="*/ 1428350 w 1428350"/>
                <a:gd name="connsiteY2" fmla="*/ 238063 h 9129776"/>
                <a:gd name="connsiteX3" fmla="*/ 1428350 w 1428350"/>
                <a:gd name="connsiteY3" fmla="*/ 9129776 h 9129776"/>
                <a:gd name="connsiteX4" fmla="*/ 1428350 w 1428350"/>
                <a:gd name="connsiteY4" fmla="*/ 9129776 h 9129776"/>
                <a:gd name="connsiteX5" fmla="*/ 0 w 1428350"/>
                <a:gd name="connsiteY5" fmla="*/ 9129776 h 9129776"/>
                <a:gd name="connsiteX6" fmla="*/ 0 w 1428350"/>
                <a:gd name="connsiteY6" fmla="*/ 9129776 h 9129776"/>
                <a:gd name="connsiteX7" fmla="*/ 0 w 1428350"/>
                <a:gd name="connsiteY7" fmla="*/ 238063 h 9129776"/>
                <a:gd name="connsiteX8" fmla="*/ 238063 w 1428350"/>
                <a:gd name="connsiteY8" fmla="*/ 0 h 9129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8350" h="9129776">
                  <a:moveTo>
                    <a:pt x="1428350" y="1521659"/>
                  </a:moveTo>
                  <a:lnTo>
                    <a:pt x="1428350" y="7608117"/>
                  </a:lnTo>
                  <a:cubicBezTo>
                    <a:pt x="1428350" y="8448509"/>
                    <a:pt x="1411675" y="9129776"/>
                    <a:pt x="1391105" y="9129776"/>
                  </a:cubicBezTo>
                  <a:lnTo>
                    <a:pt x="0" y="9129776"/>
                  </a:lnTo>
                  <a:lnTo>
                    <a:pt x="0" y="9129776"/>
                  </a:lnTo>
                  <a:lnTo>
                    <a:pt x="0" y="0"/>
                  </a:lnTo>
                  <a:lnTo>
                    <a:pt x="0" y="0"/>
                  </a:lnTo>
                  <a:lnTo>
                    <a:pt x="1391105" y="0"/>
                  </a:lnTo>
                  <a:cubicBezTo>
                    <a:pt x="1411675" y="0"/>
                    <a:pt x="1428350" y="681267"/>
                    <a:pt x="1428350" y="1521659"/>
                  </a:cubicBez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74997" tIns="71037" rIns="71037" bIns="71037" numCol="1" spcCol="1270" anchor="ctr" anchorCtr="0">
              <a:noAutofit/>
            </a:bodyPr>
            <a:lstStyle/>
            <a:p>
              <a:pPr marL="0" lvl="1">
                <a:lnSpc>
                  <a:spcPts val="5189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pt-BR" sz="3200" b="1" dirty="0">
                  <a:solidFill>
                    <a:srgbClr val="000000"/>
                  </a:solidFill>
                  <a:latin typeface="Aptos Black" panose="020B0004020202020204" pitchFamily="34" charset="0"/>
                </a:rPr>
                <a:t>E.C. nº 132, de 20/12/2023</a:t>
              </a:r>
            </a:p>
          </p:txBody>
        </p:sp>
        <p:sp>
          <p:nvSpPr>
            <p:cNvPr id="43" name="Forma Livre: Forma 42">
              <a:extLst>
                <a:ext uri="{FF2B5EF4-FFF2-40B4-BE49-F238E27FC236}">
                  <a16:creationId xmlns:a16="http://schemas.microsoft.com/office/drawing/2014/main" id="{41F8F050-F09A-BB43-6FB0-2E28BF9639D5}"/>
                </a:ext>
              </a:extLst>
            </p:cNvPr>
            <p:cNvSpPr/>
            <p:nvPr/>
          </p:nvSpPr>
          <p:spPr>
            <a:xfrm>
              <a:off x="4572000" y="5000967"/>
              <a:ext cx="1538224" cy="2197463"/>
            </a:xfrm>
            <a:custGeom>
              <a:avLst/>
              <a:gdLst>
                <a:gd name="connsiteX0" fmla="*/ 0 w 2197462"/>
                <a:gd name="connsiteY0" fmla="*/ 0 h 1538223"/>
                <a:gd name="connsiteX1" fmla="*/ 1428351 w 2197462"/>
                <a:gd name="connsiteY1" fmla="*/ 0 h 1538223"/>
                <a:gd name="connsiteX2" fmla="*/ 2197462 w 2197462"/>
                <a:gd name="connsiteY2" fmla="*/ 769112 h 1538223"/>
                <a:gd name="connsiteX3" fmla="*/ 1428351 w 2197462"/>
                <a:gd name="connsiteY3" fmla="*/ 1538223 h 1538223"/>
                <a:gd name="connsiteX4" fmla="*/ 0 w 2197462"/>
                <a:gd name="connsiteY4" fmla="*/ 1538223 h 1538223"/>
                <a:gd name="connsiteX5" fmla="*/ 769112 w 2197462"/>
                <a:gd name="connsiteY5" fmla="*/ 769112 h 1538223"/>
                <a:gd name="connsiteX6" fmla="*/ 0 w 2197462"/>
                <a:gd name="connsiteY6" fmla="*/ 0 h 153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97462" h="1538223">
                  <a:moveTo>
                    <a:pt x="2197461" y="0"/>
                  </a:moveTo>
                  <a:lnTo>
                    <a:pt x="2197461" y="999845"/>
                  </a:lnTo>
                  <a:lnTo>
                    <a:pt x="1098730" y="1538223"/>
                  </a:lnTo>
                  <a:lnTo>
                    <a:pt x="1" y="999845"/>
                  </a:lnTo>
                  <a:lnTo>
                    <a:pt x="1" y="0"/>
                  </a:lnTo>
                  <a:lnTo>
                    <a:pt x="1098730" y="538378"/>
                  </a:lnTo>
                  <a:lnTo>
                    <a:pt x="2197461" y="0"/>
                  </a:lnTo>
                  <a:close/>
                </a:path>
              </a:pathLst>
            </a:custGeom>
            <a:solidFill>
              <a:schemeClr val="accent6"/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204" tIns="530945" rIns="18203" bIns="530944" numCol="1" spcCol="1270" anchor="ctr" anchorCtr="0">
              <a:noAutofit/>
            </a:bodyPr>
            <a:lstStyle/>
            <a:p>
              <a:pPr algn="ctr" defTabSz="127417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2900" dirty="0"/>
                <a:t>2</a:t>
              </a:r>
            </a:p>
          </p:txBody>
        </p:sp>
        <p:sp>
          <p:nvSpPr>
            <p:cNvPr id="44" name="Forma Livre: Forma 43">
              <a:extLst>
                <a:ext uri="{FF2B5EF4-FFF2-40B4-BE49-F238E27FC236}">
                  <a16:creationId xmlns:a16="http://schemas.microsoft.com/office/drawing/2014/main" id="{3F7CAAF0-FD77-67ED-BDB3-E24C5F1DD244}"/>
                </a:ext>
              </a:extLst>
            </p:cNvPr>
            <p:cNvSpPr/>
            <p:nvPr/>
          </p:nvSpPr>
          <p:spPr>
            <a:xfrm>
              <a:off x="6110223" y="5000969"/>
              <a:ext cx="9129776" cy="1428350"/>
            </a:xfrm>
            <a:custGeom>
              <a:avLst/>
              <a:gdLst>
                <a:gd name="connsiteX0" fmla="*/ 238063 w 1428350"/>
                <a:gd name="connsiteY0" fmla="*/ 0 h 9129776"/>
                <a:gd name="connsiteX1" fmla="*/ 1190287 w 1428350"/>
                <a:gd name="connsiteY1" fmla="*/ 0 h 9129776"/>
                <a:gd name="connsiteX2" fmla="*/ 1428350 w 1428350"/>
                <a:gd name="connsiteY2" fmla="*/ 238063 h 9129776"/>
                <a:gd name="connsiteX3" fmla="*/ 1428350 w 1428350"/>
                <a:gd name="connsiteY3" fmla="*/ 9129776 h 9129776"/>
                <a:gd name="connsiteX4" fmla="*/ 1428350 w 1428350"/>
                <a:gd name="connsiteY4" fmla="*/ 9129776 h 9129776"/>
                <a:gd name="connsiteX5" fmla="*/ 0 w 1428350"/>
                <a:gd name="connsiteY5" fmla="*/ 9129776 h 9129776"/>
                <a:gd name="connsiteX6" fmla="*/ 0 w 1428350"/>
                <a:gd name="connsiteY6" fmla="*/ 9129776 h 9129776"/>
                <a:gd name="connsiteX7" fmla="*/ 0 w 1428350"/>
                <a:gd name="connsiteY7" fmla="*/ 238063 h 9129776"/>
                <a:gd name="connsiteX8" fmla="*/ 238063 w 1428350"/>
                <a:gd name="connsiteY8" fmla="*/ 0 h 9129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8350" h="9129776">
                  <a:moveTo>
                    <a:pt x="1428350" y="1521659"/>
                  </a:moveTo>
                  <a:lnTo>
                    <a:pt x="1428350" y="7608117"/>
                  </a:lnTo>
                  <a:cubicBezTo>
                    <a:pt x="1428350" y="8448509"/>
                    <a:pt x="1411675" y="9129776"/>
                    <a:pt x="1391105" y="9129776"/>
                  </a:cubicBezTo>
                  <a:lnTo>
                    <a:pt x="0" y="9129776"/>
                  </a:lnTo>
                  <a:lnTo>
                    <a:pt x="0" y="9129776"/>
                  </a:lnTo>
                  <a:lnTo>
                    <a:pt x="0" y="0"/>
                  </a:lnTo>
                  <a:lnTo>
                    <a:pt x="0" y="0"/>
                  </a:lnTo>
                  <a:lnTo>
                    <a:pt x="1391105" y="0"/>
                  </a:lnTo>
                  <a:cubicBezTo>
                    <a:pt x="1411675" y="0"/>
                    <a:pt x="1428350" y="681267"/>
                    <a:pt x="1428350" y="1521659"/>
                  </a:cubicBez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74997" tIns="71037" rIns="71037" bIns="71037" numCol="1" spcCol="1270" anchor="ctr" anchorCtr="0">
              <a:noAutofit/>
            </a:bodyPr>
            <a:lstStyle/>
            <a:p>
              <a:pPr marL="0" lvl="1">
                <a:lnSpc>
                  <a:spcPts val="5189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pt-BR" sz="3200" b="1" dirty="0">
                  <a:solidFill>
                    <a:srgbClr val="000000"/>
                  </a:solidFill>
                  <a:latin typeface="Aptos Black" panose="020B0004020202020204" pitchFamily="34" charset="0"/>
                </a:rPr>
                <a:t>L.C. nº 214, de 16/01/2025</a:t>
              </a:r>
            </a:p>
          </p:txBody>
        </p:sp>
      </p:grpSp>
      <p:sp>
        <p:nvSpPr>
          <p:cNvPr id="45" name="Forma Livre: Forma 44">
            <a:extLst>
              <a:ext uri="{FF2B5EF4-FFF2-40B4-BE49-F238E27FC236}">
                <a16:creationId xmlns:a16="http://schemas.microsoft.com/office/drawing/2014/main" id="{A038B01B-C664-A69B-035A-8F7362C73025}"/>
              </a:ext>
            </a:extLst>
          </p:cNvPr>
          <p:cNvSpPr/>
          <p:nvPr/>
        </p:nvSpPr>
        <p:spPr>
          <a:xfrm>
            <a:off x="5197474" y="3659864"/>
            <a:ext cx="6806575" cy="952233"/>
          </a:xfrm>
          <a:custGeom>
            <a:avLst/>
            <a:gdLst>
              <a:gd name="connsiteX0" fmla="*/ 238063 w 1428350"/>
              <a:gd name="connsiteY0" fmla="*/ 0 h 9129776"/>
              <a:gd name="connsiteX1" fmla="*/ 1190287 w 1428350"/>
              <a:gd name="connsiteY1" fmla="*/ 0 h 9129776"/>
              <a:gd name="connsiteX2" fmla="*/ 1428350 w 1428350"/>
              <a:gd name="connsiteY2" fmla="*/ 238063 h 9129776"/>
              <a:gd name="connsiteX3" fmla="*/ 1428350 w 1428350"/>
              <a:gd name="connsiteY3" fmla="*/ 9129776 h 9129776"/>
              <a:gd name="connsiteX4" fmla="*/ 1428350 w 1428350"/>
              <a:gd name="connsiteY4" fmla="*/ 9129776 h 9129776"/>
              <a:gd name="connsiteX5" fmla="*/ 0 w 1428350"/>
              <a:gd name="connsiteY5" fmla="*/ 9129776 h 9129776"/>
              <a:gd name="connsiteX6" fmla="*/ 0 w 1428350"/>
              <a:gd name="connsiteY6" fmla="*/ 9129776 h 9129776"/>
              <a:gd name="connsiteX7" fmla="*/ 0 w 1428350"/>
              <a:gd name="connsiteY7" fmla="*/ 238063 h 9129776"/>
              <a:gd name="connsiteX8" fmla="*/ 238063 w 1428350"/>
              <a:gd name="connsiteY8" fmla="*/ 0 h 9129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28350" h="9129776">
                <a:moveTo>
                  <a:pt x="1428350" y="1521659"/>
                </a:moveTo>
                <a:lnTo>
                  <a:pt x="1428350" y="7608117"/>
                </a:lnTo>
                <a:cubicBezTo>
                  <a:pt x="1428350" y="8448509"/>
                  <a:pt x="1411675" y="9129776"/>
                  <a:pt x="1391105" y="9129776"/>
                </a:cubicBezTo>
                <a:lnTo>
                  <a:pt x="0" y="9129776"/>
                </a:lnTo>
                <a:lnTo>
                  <a:pt x="0" y="9129776"/>
                </a:lnTo>
                <a:lnTo>
                  <a:pt x="0" y="0"/>
                </a:lnTo>
                <a:lnTo>
                  <a:pt x="0" y="0"/>
                </a:lnTo>
                <a:lnTo>
                  <a:pt x="1391105" y="0"/>
                </a:lnTo>
                <a:cubicBezTo>
                  <a:pt x="1411675" y="0"/>
                  <a:pt x="1428350" y="681267"/>
                  <a:pt x="1428350" y="1521659"/>
                </a:cubicBez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74970" tIns="71030" rIns="71030" bIns="71030" numCol="1" spcCol="1270" anchor="ctr" anchorCtr="0">
            <a:noAutofit/>
          </a:bodyPr>
          <a:lstStyle/>
          <a:p>
            <a:pPr marL="0" lvl="1">
              <a:lnSpc>
                <a:spcPts val="5189"/>
              </a:lnSpc>
              <a:spcBef>
                <a:spcPct val="0"/>
              </a:spcBef>
              <a:spcAft>
                <a:spcPct val="15000"/>
              </a:spcAft>
            </a:pPr>
            <a:r>
              <a:rPr lang="pt-BR" sz="3200" b="1" dirty="0">
                <a:solidFill>
                  <a:srgbClr val="000000"/>
                </a:solidFill>
                <a:latin typeface="Aptos Black" panose="020B0004020202020204" pitchFamily="34" charset="0"/>
              </a:rPr>
              <a:t>L.C. nº 227, de 13/01/2026</a:t>
            </a:r>
          </a:p>
        </p:txBody>
      </p:sp>
      <p:sp>
        <p:nvSpPr>
          <p:cNvPr id="46" name="Forma Livre: Forma 45">
            <a:extLst>
              <a:ext uri="{FF2B5EF4-FFF2-40B4-BE49-F238E27FC236}">
                <a16:creationId xmlns:a16="http://schemas.microsoft.com/office/drawing/2014/main" id="{4639BBB5-08B2-2DA1-ED92-3F0774C7B264}"/>
              </a:ext>
            </a:extLst>
          </p:cNvPr>
          <p:cNvSpPr/>
          <p:nvPr/>
        </p:nvSpPr>
        <p:spPr>
          <a:xfrm>
            <a:off x="4038641" y="3655122"/>
            <a:ext cx="1146801" cy="1464975"/>
          </a:xfrm>
          <a:custGeom>
            <a:avLst/>
            <a:gdLst>
              <a:gd name="connsiteX0" fmla="*/ 0 w 2197462"/>
              <a:gd name="connsiteY0" fmla="*/ 0 h 1538223"/>
              <a:gd name="connsiteX1" fmla="*/ 1428351 w 2197462"/>
              <a:gd name="connsiteY1" fmla="*/ 0 h 1538223"/>
              <a:gd name="connsiteX2" fmla="*/ 2197462 w 2197462"/>
              <a:gd name="connsiteY2" fmla="*/ 769112 h 1538223"/>
              <a:gd name="connsiteX3" fmla="*/ 1428351 w 2197462"/>
              <a:gd name="connsiteY3" fmla="*/ 1538223 h 1538223"/>
              <a:gd name="connsiteX4" fmla="*/ 0 w 2197462"/>
              <a:gd name="connsiteY4" fmla="*/ 1538223 h 1538223"/>
              <a:gd name="connsiteX5" fmla="*/ 769112 w 2197462"/>
              <a:gd name="connsiteY5" fmla="*/ 769112 h 1538223"/>
              <a:gd name="connsiteX6" fmla="*/ 0 w 2197462"/>
              <a:gd name="connsiteY6" fmla="*/ 0 h 15382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97462" h="1538223">
                <a:moveTo>
                  <a:pt x="2197461" y="0"/>
                </a:moveTo>
                <a:lnTo>
                  <a:pt x="2197461" y="999845"/>
                </a:lnTo>
                <a:lnTo>
                  <a:pt x="1098730" y="1538223"/>
                </a:lnTo>
                <a:lnTo>
                  <a:pt x="1" y="999845"/>
                </a:lnTo>
                <a:lnTo>
                  <a:pt x="1" y="0"/>
                </a:lnTo>
                <a:lnTo>
                  <a:pt x="1098730" y="538378"/>
                </a:lnTo>
                <a:lnTo>
                  <a:pt x="2197461" y="0"/>
                </a:lnTo>
                <a:close/>
              </a:path>
            </a:pathLst>
          </a:custGeom>
          <a:solidFill>
            <a:srgbClr val="FF0000"/>
          </a:solidFill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8202" tIns="530892" rIns="18202" bIns="530891" numCol="1" spcCol="1270" anchor="ctr" anchorCtr="0">
            <a:noAutofit/>
          </a:bodyPr>
          <a:lstStyle/>
          <a:p>
            <a:pPr algn="ctr" defTabSz="127417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2900" dirty="0"/>
              <a:t>3</a:t>
            </a:r>
          </a:p>
        </p:txBody>
      </p:sp>
      <p:sp>
        <p:nvSpPr>
          <p:cNvPr id="47" name="Forma Livre: Forma 46">
            <a:extLst>
              <a:ext uri="{FF2B5EF4-FFF2-40B4-BE49-F238E27FC236}">
                <a16:creationId xmlns:a16="http://schemas.microsoft.com/office/drawing/2014/main" id="{0C66794A-4E1E-3535-C488-F7577232D0F9}"/>
              </a:ext>
            </a:extLst>
          </p:cNvPr>
          <p:cNvSpPr/>
          <p:nvPr/>
        </p:nvSpPr>
        <p:spPr>
          <a:xfrm>
            <a:off x="5200578" y="4875960"/>
            <a:ext cx="6806575" cy="952233"/>
          </a:xfrm>
          <a:custGeom>
            <a:avLst/>
            <a:gdLst>
              <a:gd name="connsiteX0" fmla="*/ 238063 w 1428350"/>
              <a:gd name="connsiteY0" fmla="*/ 0 h 9129776"/>
              <a:gd name="connsiteX1" fmla="*/ 1190287 w 1428350"/>
              <a:gd name="connsiteY1" fmla="*/ 0 h 9129776"/>
              <a:gd name="connsiteX2" fmla="*/ 1428350 w 1428350"/>
              <a:gd name="connsiteY2" fmla="*/ 238063 h 9129776"/>
              <a:gd name="connsiteX3" fmla="*/ 1428350 w 1428350"/>
              <a:gd name="connsiteY3" fmla="*/ 9129776 h 9129776"/>
              <a:gd name="connsiteX4" fmla="*/ 1428350 w 1428350"/>
              <a:gd name="connsiteY4" fmla="*/ 9129776 h 9129776"/>
              <a:gd name="connsiteX5" fmla="*/ 0 w 1428350"/>
              <a:gd name="connsiteY5" fmla="*/ 9129776 h 9129776"/>
              <a:gd name="connsiteX6" fmla="*/ 0 w 1428350"/>
              <a:gd name="connsiteY6" fmla="*/ 9129776 h 9129776"/>
              <a:gd name="connsiteX7" fmla="*/ 0 w 1428350"/>
              <a:gd name="connsiteY7" fmla="*/ 238063 h 9129776"/>
              <a:gd name="connsiteX8" fmla="*/ 238063 w 1428350"/>
              <a:gd name="connsiteY8" fmla="*/ 0 h 9129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28350" h="9129776">
                <a:moveTo>
                  <a:pt x="1428350" y="1521659"/>
                </a:moveTo>
                <a:lnTo>
                  <a:pt x="1428350" y="7608117"/>
                </a:lnTo>
                <a:cubicBezTo>
                  <a:pt x="1428350" y="8448509"/>
                  <a:pt x="1411675" y="9129776"/>
                  <a:pt x="1391105" y="9129776"/>
                </a:cubicBezTo>
                <a:lnTo>
                  <a:pt x="0" y="9129776"/>
                </a:lnTo>
                <a:lnTo>
                  <a:pt x="0" y="9129776"/>
                </a:lnTo>
                <a:lnTo>
                  <a:pt x="0" y="0"/>
                </a:lnTo>
                <a:lnTo>
                  <a:pt x="0" y="0"/>
                </a:lnTo>
                <a:lnTo>
                  <a:pt x="1391105" y="0"/>
                </a:lnTo>
                <a:cubicBezTo>
                  <a:pt x="1411675" y="0"/>
                  <a:pt x="1428350" y="681267"/>
                  <a:pt x="1428350" y="1521659"/>
                </a:cubicBez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74970" tIns="71030" rIns="71030" bIns="71030" numCol="1" spcCol="1270" anchor="ctr" anchorCtr="0">
            <a:noAutofit/>
          </a:bodyPr>
          <a:lstStyle/>
          <a:p>
            <a:pPr marL="0" lvl="1" indent="-190491">
              <a:lnSpc>
                <a:spcPct val="15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pt-BR" noProof="0" dirty="0"/>
              <a:t>CBS - </a:t>
            </a:r>
            <a:r>
              <a:rPr lang="pt-BR" b="1" noProof="0" dirty="0"/>
              <a:t>Decreto nº 12.955/2026  </a:t>
            </a:r>
          </a:p>
          <a:p>
            <a:pPr marL="0" lvl="1" indent="-190491">
              <a:lnSpc>
                <a:spcPct val="15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pt-BR" dirty="0"/>
              <a:t>IBS - </a:t>
            </a:r>
            <a:r>
              <a:rPr lang="pt-BR" noProof="0" dirty="0"/>
              <a:t>Resolução </a:t>
            </a:r>
            <a:r>
              <a:rPr lang="pt-BR" b="1" noProof="0" dirty="0"/>
              <a:t>CGIBS</a:t>
            </a:r>
            <a:r>
              <a:rPr lang="pt-BR" noProof="0" dirty="0"/>
              <a:t> nº 6, de 30 de abril de 2026 *</a:t>
            </a:r>
            <a:endParaRPr lang="pt-BR" b="1" noProof="0" dirty="0"/>
          </a:p>
        </p:txBody>
      </p:sp>
      <p:sp>
        <p:nvSpPr>
          <p:cNvPr id="48" name="Forma Livre: Forma 47">
            <a:extLst>
              <a:ext uri="{FF2B5EF4-FFF2-40B4-BE49-F238E27FC236}">
                <a16:creationId xmlns:a16="http://schemas.microsoft.com/office/drawing/2014/main" id="{E1736562-B707-9866-1C8F-E511200363C5}"/>
              </a:ext>
            </a:extLst>
          </p:cNvPr>
          <p:cNvSpPr/>
          <p:nvPr/>
        </p:nvSpPr>
        <p:spPr>
          <a:xfrm>
            <a:off x="4041745" y="4871222"/>
            <a:ext cx="1146801" cy="1464975"/>
          </a:xfrm>
          <a:custGeom>
            <a:avLst/>
            <a:gdLst>
              <a:gd name="connsiteX0" fmla="*/ 0 w 2197462"/>
              <a:gd name="connsiteY0" fmla="*/ 0 h 1538223"/>
              <a:gd name="connsiteX1" fmla="*/ 1428351 w 2197462"/>
              <a:gd name="connsiteY1" fmla="*/ 0 h 1538223"/>
              <a:gd name="connsiteX2" fmla="*/ 2197462 w 2197462"/>
              <a:gd name="connsiteY2" fmla="*/ 769112 h 1538223"/>
              <a:gd name="connsiteX3" fmla="*/ 1428351 w 2197462"/>
              <a:gd name="connsiteY3" fmla="*/ 1538223 h 1538223"/>
              <a:gd name="connsiteX4" fmla="*/ 0 w 2197462"/>
              <a:gd name="connsiteY4" fmla="*/ 1538223 h 1538223"/>
              <a:gd name="connsiteX5" fmla="*/ 769112 w 2197462"/>
              <a:gd name="connsiteY5" fmla="*/ 769112 h 1538223"/>
              <a:gd name="connsiteX6" fmla="*/ 0 w 2197462"/>
              <a:gd name="connsiteY6" fmla="*/ 0 h 15382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97462" h="1538223">
                <a:moveTo>
                  <a:pt x="2197461" y="0"/>
                </a:moveTo>
                <a:lnTo>
                  <a:pt x="2197461" y="999845"/>
                </a:lnTo>
                <a:lnTo>
                  <a:pt x="1098730" y="1538223"/>
                </a:lnTo>
                <a:lnTo>
                  <a:pt x="1" y="999845"/>
                </a:lnTo>
                <a:lnTo>
                  <a:pt x="1" y="0"/>
                </a:lnTo>
                <a:lnTo>
                  <a:pt x="1098730" y="538378"/>
                </a:lnTo>
                <a:lnTo>
                  <a:pt x="2197461" y="0"/>
                </a:lnTo>
                <a:close/>
              </a:path>
            </a:pathLst>
          </a:custGeom>
          <a:solidFill>
            <a:schemeClr val="tx2">
              <a:lumMod val="25000"/>
            </a:schemeClr>
          </a:solidFill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8202" tIns="530892" rIns="18202" bIns="530891" numCol="1" spcCol="1270" anchor="ctr" anchorCtr="0">
            <a:noAutofit/>
          </a:bodyPr>
          <a:lstStyle/>
          <a:p>
            <a:pPr algn="ctr" defTabSz="127417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2900" dirty="0"/>
              <a:t>4</a:t>
            </a:r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64D42C15-2CEC-7D40-0EF0-B1FA321C90BB}"/>
              </a:ext>
            </a:extLst>
          </p:cNvPr>
          <p:cNvSpPr txBox="1"/>
          <p:nvPr/>
        </p:nvSpPr>
        <p:spPr>
          <a:xfrm>
            <a:off x="8760741" y="5854415"/>
            <a:ext cx="3314155" cy="338554"/>
          </a:xfrm>
          <a:prstGeom prst="rect">
            <a:avLst/>
          </a:prstGeom>
          <a:noFill/>
        </p:spPr>
        <p:txBody>
          <a:bodyPr wrap="none" lIns="91431" tIns="45715" rIns="91431" bIns="45715" rtlCol="0">
            <a:spAutoFit/>
          </a:bodyPr>
          <a:lstStyle/>
          <a:p>
            <a:r>
              <a:rPr lang="pt-BR" sz="1600" dirty="0"/>
              <a:t>* Audiência pública até 15-6-2026.</a:t>
            </a:r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A27E3560-B393-E8AA-EAB8-8D1244DA8C6C}"/>
              </a:ext>
            </a:extLst>
          </p:cNvPr>
          <p:cNvSpPr txBox="1"/>
          <p:nvPr/>
        </p:nvSpPr>
        <p:spPr>
          <a:xfrm>
            <a:off x="8866486" y="3235627"/>
            <a:ext cx="3229154" cy="338554"/>
          </a:xfrm>
          <a:prstGeom prst="rect">
            <a:avLst/>
          </a:prstGeom>
          <a:noFill/>
        </p:spPr>
        <p:txBody>
          <a:bodyPr wrap="none" lIns="91431" tIns="45715" rIns="91431" bIns="45715" rtlCol="0">
            <a:spAutoFit/>
          </a:bodyPr>
          <a:lstStyle/>
          <a:p>
            <a:r>
              <a:rPr lang="pt-BR" sz="1600" dirty="0"/>
              <a:t>* Audiência pública PLP 68/2024.</a:t>
            </a:r>
          </a:p>
        </p:txBody>
      </p:sp>
      <p:sp>
        <p:nvSpPr>
          <p:cNvPr id="51" name="TextBox 17">
            <a:extLst>
              <a:ext uri="{FF2B5EF4-FFF2-40B4-BE49-F238E27FC236}">
                <a16:creationId xmlns:a16="http://schemas.microsoft.com/office/drawing/2014/main" id="{1F53E0A6-8FD9-4C04-51AB-FC2A370B1B04}"/>
              </a:ext>
            </a:extLst>
          </p:cNvPr>
          <p:cNvSpPr txBox="1"/>
          <p:nvPr/>
        </p:nvSpPr>
        <p:spPr>
          <a:xfrm>
            <a:off x="412960" y="2955366"/>
            <a:ext cx="1930190" cy="10767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pt-BR" sz="1200" b="1" i="0" u="none" noProof="0" dirty="0">
                <a:solidFill>
                  <a:schemeClr val="bg1"/>
                </a:solidFill>
                <a:latin typeface="Montserrat"/>
              </a:rPr>
              <a:t>MÓDULO I </a:t>
            </a:r>
          </a:p>
          <a:p>
            <a:pPr algn="l">
              <a:lnSpc>
                <a:spcPct val="150000"/>
              </a:lnSpc>
            </a:pPr>
            <a:r>
              <a:rPr lang="pt-BR" sz="1200" b="1" dirty="0">
                <a:solidFill>
                  <a:schemeClr val="bg1"/>
                </a:solidFill>
                <a:latin typeface="Montserrat"/>
              </a:rPr>
              <a:t>NOVO</a:t>
            </a:r>
          </a:p>
          <a:p>
            <a:pPr algn="l">
              <a:lnSpc>
                <a:spcPct val="150000"/>
              </a:lnSpc>
            </a:pPr>
            <a:r>
              <a:rPr lang="pt-BR" sz="1200" b="1" i="0" u="none" noProof="0" dirty="0">
                <a:solidFill>
                  <a:schemeClr val="bg1"/>
                </a:solidFill>
                <a:latin typeface="Montserrat"/>
              </a:rPr>
              <a:t>S</a:t>
            </a:r>
            <a:r>
              <a:rPr lang="pt-BR" sz="1200" b="1" dirty="0">
                <a:solidFill>
                  <a:schemeClr val="bg1"/>
                </a:solidFill>
                <a:latin typeface="Montserrat"/>
              </a:rPr>
              <a:t>ISTEMA TRIBUTÁRIO</a:t>
            </a:r>
          </a:p>
          <a:p>
            <a:pPr algn="l">
              <a:lnSpc>
                <a:spcPct val="150000"/>
              </a:lnSpc>
            </a:pPr>
            <a:r>
              <a:rPr lang="pt-BR" sz="1200" b="1" i="0" u="none" noProof="0" dirty="0">
                <a:solidFill>
                  <a:schemeClr val="bg1"/>
                </a:solidFill>
                <a:latin typeface="Montserrat"/>
              </a:rPr>
              <a:t>MUNICIPAL</a:t>
            </a:r>
          </a:p>
        </p:txBody>
      </p:sp>
    </p:spTree>
    <p:extLst>
      <p:ext uri="{BB962C8B-B14F-4D97-AF65-F5344CB8AC3E}">
        <p14:creationId xmlns:p14="http://schemas.microsoft.com/office/powerpoint/2010/main" val="42107834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2667000" cy="6858000"/>
          </a:xfrm>
          <a:prstGeom prst="rect">
            <a:avLst/>
          </a:prstGeom>
          <a:solidFill>
            <a:srgbClr val="1B38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3" name="Rectangle 2"/>
          <p:cNvSpPr/>
          <p:nvPr/>
        </p:nvSpPr>
        <p:spPr>
          <a:xfrm>
            <a:off x="2688123" y="55661"/>
            <a:ext cx="9525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4" name="Rectangle 3"/>
          <p:cNvSpPr/>
          <p:nvPr/>
        </p:nvSpPr>
        <p:spPr>
          <a:xfrm>
            <a:off x="2609850" y="0"/>
            <a:ext cx="57150" cy="6858000"/>
          </a:xfrm>
          <a:prstGeom prst="rect">
            <a:avLst/>
          </a:prstGeom>
          <a:solidFill>
            <a:srgbClr val="E08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5" name="Rectangle 4"/>
          <p:cNvSpPr/>
          <p:nvPr/>
        </p:nvSpPr>
        <p:spPr>
          <a:xfrm>
            <a:off x="266700" y="1524000"/>
            <a:ext cx="207645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7" name="Rounded Rectangle 6"/>
          <p:cNvSpPr/>
          <p:nvPr/>
        </p:nvSpPr>
        <p:spPr>
          <a:xfrm>
            <a:off x="3162300" y="2127307"/>
            <a:ext cx="1585019" cy="1228725"/>
          </a:xfrm>
          <a:prstGeom prst="roundRect">
            <a:avLst>
              <a:gd name="adj" fmla="val 6201"/>
            </a:avLst>
          </a:prstGeom>
          <a:solidFill>
            <a:srgbClr val="F8FAFC"/>
          </a:solidFill>
          <a:ln w="9525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1" noProof="0" dirty="0"/>
          </a:p>
        </p:txBody>
      </p:sp>
      <p:sp>
        <p:nvSpPr>
          <p:cNvPr id="8" name="Rounded Rectangle 7"/>
          <p:cNvSpPr/>
          <p:nvPr/>
        </p:nvSpPr>
        <p:spPr>
          <a:xfrm>
            <a:off x="4899719" y="2127307"/>
            <a:ext cx="1585019" cy="1228725"/>
          </a:xfrm>
          <a:prstGeom prst="roundRect">
            <a:avLst>
              <a:gd name="adj" fmla="val 6201"/>
            </a:avLst>
          </a:prstGeom>
          <a:solidFill>
            <a:srgbClr val="F8FAFC"/>
          </a:solidFill>
          <a:ln w="9525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9" name="Rounded Rectangle 8"/>
          <p:cNvSpPr/>
          <p:nvPr/>
        </p:nvSpPr>
        <p:spPr>
          <a:xfrm>
            <a:off x="6637139" y="2127307"/>
            <a:ext cx="1585019" cy="1228725"/>
          </a:xfrm>
          <a:prstGeom prst="roundRect">
            <a:avLst>
              <a:gd name="adj" fmla="val 6201"/>
            </a:avLst>
          </a:prstGeom>
          <a:solidFill>
            <a:srgbClr val="F8FAFC"/>
          </a:solidFill>
          <a:ln w="9525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10" name="Rounded Rectangle 9"/>
          <p:cNvSpPr/>
          <p:nvPr/>
        </p:nvSpPr>
        <p:spPr>
          <a:xfrm>
            <a:off x="8374558" y="2127307"/>
            <a:ext cx="1585019" cy="1228725"/>
          </a:xfrm>
          <a:prstGeom prst="roundRect">
            <a:avLst>
              <a:gd name="adj" fmla="val 6201"/>
            </a:avLst>
          </a:prstGeom>
          <a:solidFill>
            <a:srgbClr val="F8FAFC"/>
          </a:solidFill>
          <a:ln w="9525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11" name="Rounded Rectangle 10"/>
          <p:cNvSpPr/>
          <p:nvPr/>
        </p:nvSpPr>
        <p:spPr>
          <a:xfrm>
            <a:off x="10111978" y="2127307"/>
            <a:ext cx="1585019" cy="1228725"/>
          </a:xfrm>
          <a:prstGeom prst="roundRect">
            <a:avLst>
              <a:gd name="adj" fmla="val 6201"/>
            </a:avLst>
          </a:prstGeom>
          <a:solidFill>
            <a:srgbClr val="F8FAFC"/>
          </a:solidFill>
          <a:ln w="9525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6191250"/>
            <a:ext cx="400050" cy="24765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9084" y="2219952"/>
            <a:ext cx="171450" cy="228600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7929" y="2214099"/>
            <a:ext cx="228600" cy="228600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64898" y="2227326"/>
            <a:ext cx="171450" cy="22860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85667" y="2214099"/>
            <a:ext cx="228600" cy="22860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69333" y="2214099"/>
            <a:ext cx="228600" cy="2286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12960" y="2955366"/>
            <a:ext cx="1930190" cy="79977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pt-BR" sz="1200" b="1" i="0" u="none" noProof="0" dirty="0">
                <a:solidFill>
                  <a:schemeClr val="bg1"/>
                </a:solidFill>
                <a:latin typeface="Montserrat"/>
              </a:rPr>
              <a:t>MÓDULO I </a:t>
            </a:r>
          </a:p>
          <a:p>
            <a:pPr algn="l">
              <a:lnSpc>
                <a:spcPct val="150000"/>
              </a:lnSpc>
            </a:pPr>
            <a:r>
              <a:rPr lang="pt-BR" sz="1200" b="1" i="0" u="none" noProof="0" dirty="0">
                <a:solidFill>
                  <a:schemeClr val="bg1"/>
                </a:solidFill>
                <a:latin typeface="Montserrat"/>
              </a:rPr>
              <a:t>GOVERNANÇA &amp; PESSOAS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118073" y="705165"/>
            <a:ext cx="9029700" cy="31998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pt-BR" sz="2100" b="1" i="0" u="none" noProof="0" dirty="0">
                <a:solidFill>
                  <a:srgbClr val="1B382B"/>
                </a:solidFill>
                <a:latin typeface="Montserrat"/>
              </a:rPr>
              <a:t>Grupo Gestor da Transição (GG-RTC)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109498" y="1171872"/>
            <a:ext cx="5679440" cy="21800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1657"/>
              </a:lnSpc>
            </a:pPr>
            <a:r>
              <a:rPr lang="pt-BR" sz="1600" b="1" i="0" u="none" noProof="0" dirty="0">
                <a:solidFill>
                  <a:srgbClr val="556B5F"/>
                </a:solidFill>
                <a:latin typeface="Montserrat"/>
              </a:rPr>
              <a:t>Fim do trabalho isolado: governança interdisciplinar 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76287" y="419100"/>
            <a:ext cx="1057275" cy="4572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pt-BR" sz="3600" b="1" i="0" u="none" noProof="0" dirty="0">
                <a:solidFill>
                  <a:srgbClr val="E58D19"/>
                </a:solidFill>
                <a:latin typeface="Montserrat"/>
              </a:rPr>
              <a:t>36º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26665" y="933450"/>
            <a:ext cx="2156519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725"/>
              </a:lnSpc>
            </a:pPr>
            <a:r>
              <a:rPr lang="pt-BR" sz="1500" b="1" i="0" u="none" noProof="0" dirty="0">
                <a:solidFill>
                  <a:srgbClr val="FFFFFF"/>
                </a:solidFill>
                <a:latin typeface="Montserrat"/>
              </a:rPr>
              <a:t>ENCONTRO</a:t>
            </a:r>
            <a:r>
              <a:rPr lang="pt-BR" noProof="0" dirty="0"/>
              <a:t>
</a:t>
            </a:r>
            <a:r>
              <a:rPr lang="pt-BR" sz="1500" b="1" i="0" u="none" noProof="0" dirty="0">
                <a:solidFill>
                  <a:srgbClr val="FFFFFF"/>
                </a:solidFill>
                <a:latin typeface="Montserrat"/>
              </a:rPr>
              <a:t> DA ASSEFIN-SP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143" y="1657350"/>
            <a:ext cx="2595562" cy="3027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155"/>
              </a:lnSpc>
            </a:pPr>
            <a:r>
              <a:rPr lang="pt-BR" sz="825" b="1" i="0" u="none" noProof="0" dirty="0">
                <a:solidFill>
                  <a:srgbClr val="E2E8F0"/>
                </a:solidFill>
                <a:latin typeface="Montserrat"/>
              </a:rPr>
              <a:t>ENCONTRO DE SERVIDORES E DIRIGENTES FAZENDÁRIOS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2000" y="6224587"/>
            <a:ext cx="1367879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pt-BR" sz="1125" b="1" i="0" u="none" noProof="0" dirty="0">
                <a:solidFill>
                  <a:srgbClr val="FFFFFF"/>
                </a:solidFill>
                <a:latin typeface="Montserrat"/>
              </a:rPr>
              <a:t>ASSEFIN - SP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291175" y="2541197"/>
            <a:ext cx="1298433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lang="pt-BR" sz="1600" b="1" i="0" u="none" noProof="0" dirty="0">
                <a:solidFill>
                  <a:srgbClr val="1B382B"/>
                </a:solidFill>
                <a:latin typeface="Montserrat"/>
              </a:rPr>
              <a:t>Fiscalização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218482" y="2886433"/>
            <a:ext cx="1528836" cy="3231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pt-BR" sz="1050" b="1" i="0" u="none" noProof="0" dirty="0">
                <a:solidFill>
                  <a:schemeClr val="tx2"/>
                </a:solidFill>
                <a:latin typeface="Open Sans"/>
              </a:rPr>
              <a:t>Tributação • ISS • Auditoria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039004" y="2558188"/>
            <a:ext cx="1306448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lang="pt-BR" sz="1600" b="1" i="0" u="none" noProof="0" dirty="0">
                <a:solidFill>
                  <a:srgbClr val="1B382B"/>
                </a:solidFill>
                <a:latin typeface="Montserrat"/>
              </a:rPr>
              <a:t>TI Municipal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927810" y="2892036"/>
            <a:ext cx="1528836" cy="3231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pt-BR" sz="1050" b="1" i="0" u="none" noProof="0" dirty="0">
                <a:solidFill>
                  <a:schemeClr val="tx2"/>
                </a:solidFill>
                <a:latin typeface="Open Sans"/>
              </a:rPr>
              <a:t>APIs • NFS-e • Integração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708922" y="2574436"/>
            <a:ext cx="1513236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lang="pt-BR" sz="1600" b="1" i="0" u="none" noProof="0" dirty="0">
                <a:solidFill>
                  <a:srgbClr val="1B382B"/>
                </a:solidFill>
                <a:latin typeface="Montserrat"/>
              </a:rPr>
              <a:t>Contabilidade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714445" y="2918512"/>
            <a:ext cx="1528836" cy="3231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pt-BR" sz="1050" b="1" i="0" u="none" noProof="0" dirty="0">
                <a:solidFill>
                  <a:schemeClr val="tx2"/>
                </a:solidFill>
                <a:latin typeface="Open Sans"/>
              </a:rPr>
              <a:t>Siconfi • FINBRA • SIAFIC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497050" y="2551976"/>
            <a:ext cx="1405834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lang="pt-BR" sz="1600" b="1" i="0" u="none" noProof="0" dirty="0">
                <a:solidFill>
                  <a:srgbClr val="1B382B"/>
                </a:solidFill>
                <a:latin typeface="Montserrat"/>
              </a:rPr>
              <a:t>Procuradoria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451864" y="2907474"/>
            <a:ext cx="1528836" cy="3231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pt-BR" sz="1050" b="1" i="0" u="none" noProof="0" dirty="0">
                <a:solidFill>
                  <a:schemeClr val="tx2"/>
                </a:solidFill>
                <a:latin typeface="Open Sans"/>
              </a:rPr>
              <a:t>CTM • Contestações • Cobrança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438813" y="2558188"/>
            <a:ext cx="931345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lang="pt-BR" sz="1600" b="1" i="0" u="none" noProof="0" dirty="0">
                <a:solidFill>
                  <a:srgbClr val="1B382B"/>
                </a:solidFill>
                <a:latin typeface="Montserrat"/>
              </a:rPr>
              <a:t>Controle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167864" y="2866345"/>
            <a:ext cx="1528836" cy="3231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pt-BR" sz="1050" b="1" i="0" u="none" noProof="0" dirty="0">
                <a:solidFill>
                  <a:schemeClr val="tx2"/>
                </a:solidFill>
                <a:latin typeface="Open Sans"/>
              </a:rPr>
              <a:t>Auditoria • Prazos • Alertas</a:t>
            </a:r>
          </a:p>
        </p:txBody>
      </p:sp>
      <p:pic>
        <p:nvPicPr>
          <p:cNvPr id="39" name="Imagem 38">
            <a:extLst>
              <a:ext uri="{FF2B5EF4-FFF2-40B4-BE49-F238E27FC236}">
                <a16:creationId xmlns:a16="http://schemas.microsoft.com/office/drawing/2014/main" id="{F16E8BDB-CF01-3DFA-BBFF-BA2064BF1A9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06167" y="3590600"/>
            <a:ext cx="9019133" cy="3133814"/>
          </a:xfrm>
          <a:prstGeom prst="rect">
            <a:avLst/>
          </a:prstGeom>
          <a:ln w="38100" cap="sq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0" name="TextBox 19">
            <a:extLst>
              <a:ext uri="{FF2B5EF4-FFF2-40B4-BE49-F238E27FC236}">
                <a16:creationId xmlns:a16="http://schemas.microsoft.com/office/drawing/2014/main" id="{53F681B7-87D7-85EA-B4AD-464329B633F4}"/>
              </a:ext>
            </a:extLst>
          </p:cNvPr>
          <p:cNvSpPr txBox="1"/>
          <p:nvPr/>
        </p:nvSpPr>
        <p:spPr>
          <a:xfrm>
            <a:off x="3020515" y="1615523"/>
            <a:ext cx="8852360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r>
              <a:rPr lang="pt-BR" sz="2000" b="1" dirty="0">
                <a:solidFill>
                  <a:schemeClr val="tx2">
                    <a:lumMod val="75000"/>
                  </a:schemeClr>
                </a:solidFill>
              </a:rPr>
              <a:t>Da apuração fidedigna da Receita média de Referência (RMR) e da repartição do IBS</a:t>
            </a:r>
            <a:endParaRPr lang="pt-BR" sz="2000" b="1" i="0" u="none" noProof="0" dirty="0">
              <a:solidFill>
                <a:schemeClr val="tx2">
                  <a:lumMod val="75000"/>
                </a:schemeClr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50A6838B-1204-E9D9-A395-B2E068BED7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3141" y="0"/>
            <a:ext cx="12205141" cy="6869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6359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D70CB2B-F2A6-37B7-4441-21A37969B9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5023532-5D7C-E654-326F-18B7BA4BE449}"/>
              </a:ext>
            </a:extLst>
          </p:cNvPr>
          <p:cNvSpPr/>
          <p:nvPr/>
        </p:nvSpPr>
        <p:spPr>
          <a:xfrm>
            <a:off x="0" y="0"/>
            <a:ext cx="2667000" cy="6858000"/>
          </a:xfrm>
          <a:prstGeom prst="rect">
            <a:avLst/>
          </a:prstGeom>
          <a:solidFill>
            <a:srgbClr val="1B38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4C6B863-D0FA-6E00-8322-280E971887E5}"/>
              </a:ext>
            </a:extLst>
          </p:cNvPr>
          <p:cNvSpPr/>
          <p:nvPr/>
        </p:nvSpPr>
        <p:spPr>
          <a:xfrm>
            <a:off x="2609850" y="0"/>
            <a:ext cx="57150" cy="6858000"/>
          </a:xfrm>
          <a:prstGeom prst="rect">
            <a:avLst/>
          </a:prstGeom>
          <a:solidFill>
            <a:srgbClr val="E08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pic>
        <p:nvPicPr>
          <p:cNvPr id="12" name="Picture 11" descr="image.png">
            <a:extLst>
              <a:ext uri="{FF2B5EF4-FFF2-40B4-BE49-F238E27FC236}">
                <a16:creationId xmlns:a16="http://schemas.microsoft.com/office/drawing/2014/main" id="{2866514D-5141-1F2B-3725-2B309700AF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6191250"/>
            <a:ext cx="400050" cy="24765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035B1965-AF78-78B8-4B25-99CC8FAA8929}"/>
              </a:ext>
            </a:extLst>
          </p:cNvPr>
          <p:cNvSpPr txBox="1"/>
          <p:nvPr/>
        </p:nvSpPr>
        <p:spPr>
          <a:xfrm>
            <a:off x="776287" y="419100"/>
            <a:ext cx="1057275" cy="4572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pt-BR" sz="3600" b="1" i="0" u="none" noProof="0" dirty="0">
                <a:solidFill>
                  <a:srgbClr val="E58D19"/>
                </a:solidFill>
                <a:latin typeface="Montserrat"/>
              </a:rPr>
              <a:t>36º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87882B1-1C9E-531B-BD0C-3B421E0552B0}"/>
              </a:ext>
            </a:extLst>
          </p:cNvPr>
          <p:cNvSpPr txBox="1"/>
          <p:nvPr/>
        </p:nvSpPr>
        <p:spPr>
          <a:xfrm>
            <a:off x="226665" y="933450"/>
            <a:ext cx="2156519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725"/>
              </a:lnSpc>
            </a:pPr>
            <a:r>
              <a:rPr lang="pt-BR" sz="1500" b="1" i="0" u="none" noProof="0" dirty="0">
                <a:solidFill>
                  <a:srgbClr val="FFFFFF"/>
                </a:solidFill>
                <a:latin typeface="Montserrat"/>
              </a:rPr>
              <a:t>ENCONTRO</a:t>
            </a:r>
            <a:r>
              <a:rPr lang="pt-BR" noProof="0" dirty="0"/>
              <a:t>
</a:t>
            </a:r>
            <a:r>
              <a:rPr lang="pt-BR" sz="1500" b="1" i="0" u="none" noProof="0" dirty="0">
                <a:solidFill>
                  <a:srgbClr val="FFFFFF"/>
                </a:solidFill>
                <a:latin typeface="Montserrat"/>
              </a:rPr>
              <a:t> DA ASSEFIN-SP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0FCFFAD-B530-A902-4BC3-BF459D29D056}"/>
              </a:ext>
            </a:extLst>
          </p:cNvPr>
          <p:cNvSpPr txBox="1"/>
          <p:nvPr/>
        </p:nvSpPr>
        <p:spPr>
          <a:xfrm>
            <a:off x="762000" y="6224587"/>
            <a:ext cx="1367879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pt-BR" sz="1125" b="1" i="0" u="none" noProof="0" dirty="0">
                <a:solidFill>
                  <a:srgbClr val="FFFFFF"/>
                </a:solidFill>
                <a:latin typeface="Montserrat"/>
              </a:rPr>
              <a:t>ASSEFIN - SP</a:t>
            </a:r>
          </a:p>
        </p:txBody>
      </p:sp>
      <p:sp>
        <p:nvSpPr>
          <p:cNvPr id="51" name="TextBox 17">
            <a:extLst>
              <a:ext uri="{FF2B5EF4-FFF2-40B4-BE49-F238E27FC236}">
                <a16:creationId xmlns:a16="http://schemas.microsoft.com/office/drawing/2014/main" id="{E33506A9-1B7D-BD57-79BF-97FB61911185}"/>
              </a:ext>
            </a:extLst>
          </p:cNvPr>
          <p:cNvSpPr txBox="1"/>
          <p:nvPr/>
        </p:nvSpPr>
        <p:spPr>
          <a:xfrm>
            <a:off x="412960" y="2955366"/>
            <a:ext cx="1930190" cy="10767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pt-BR" sz="1200" b="1" i="0" u="none" noProof="0" dirty="0">
                <a:solidFill>
                  <a:schemeClr val="bg1"/>
                </a:solidFill>
                <a:latin typeface="Montserrat"/>
              </a:rPr>
              <a:t>MÓDULO I </a:t>
            </a:r>
          </a:p>
          <a:p>
            <a:pPr algn="l">
              <a:lnSpc>
                <a:spcPct val="150000"/>
              </a:lnSpc>
            </a:pPr>
            <a:r>
              <a:rPr lang="pt-BR" sz="1200" b="1" dirty="0">
                <a:solidFill>
                  <a:schemeClr val="bg1"/>
                </a:solidFill>
                <a:latin typeface="Montserrat"/>
              </a:rPr>
              <a:t>NOVO</a:t>
            </a:r>
          </a:p>
          <a:p>
            <a:pPr algn="l">
              <a:lnSpc>
                <a:spcPct val="150000"/>
              </a:lnSpc>
            </a:pPr>
            <a:r>
              <a:rPr lang="pt-BR" sz="1200" b="1" i="0" u="none" noProof="0" dirty="0">
                <a:solidFill>
                  <a:schemeClr val="bg1"/>
                </a:solidFill>
                <a:latin typeface="Montserrat"/>
              </a:rPr>
              <a:t>S</a:t>
            </a:r>
            <a:r>
              <a:rPr lang="pt-BR" sz="1200" b="1" dirty="0">
                <a:solidFill>
                  <a:schemeClr val="bg1"/>
                </a:solidFill>
                <a:latin typeface="Montserrat"/>
              </a:rPr>
              <a:t>ISTEMA TRIBUTÁRIO</a:t>
            </a:r>
          </a:p>
          <a:p>
            <a:pPr algn="l">
              <a:lnSpc>
                <a:spcPct val="150000"/>
              </a:lnSpc>
            </a:pPr>
            <a:r>
              <a:rPr lang="pt-BR" sz="1200" b="1" i="0" u="none" noProof="0" dirty="0">
                <a:solidFill>
                  <a:schemeClr val="bg1"/>
                </a:solidFill>
                <a:latin typeface="Montserrat"/>
              </a:rPr>
              <a:t>MUNICIPAL</a:t>
            </a:r>
          </a:p>
        </p:txBody>
      </p:sp>
      <p:pic>
        <p:nvPicPr>
          <p:cNvPr id="6" name="Picture 2" descr="AIO | A Figura A Seguir Representa Uma Balanca De Dois">
            <a:extLst>
              <a:ext uri="{FF2B5EF4-FFF2-40B4-BE49-F238E27FC236}">
                <a16:creationId xmlns:a16="http://schemas.microsoft.com/office/drawing/2014/main" id="{E1341AFF-7A65-9B69-D78F-41105D72A4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8155" y="3088303"/>
            <a:ext cx="6372031" cy="3308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610D2DAB-C60F-35F2-FA9E-B20BC1338421}"/>
              </a:ext>
            </a:extLst>
          </p:cNvPr>
          <p:cNvSpPr txBox="1"/>
          <p:nvPr/>
        </p:nvSpPr>
        <p:spPr>
          <a:xfrm>
            <a:off x="5577652" y="5112695"/>
            <a:ext cx="1717137" cy="338554"/>
          </a:xfrm>
          <a:prstGeom prst="rect">
            <a:avLst/>
          </a:prstGeom>
          <a:noFill/>
        </p:spPr>
        <p:txBody>
          <a:bodyPr wrap="none" lIns="91431" tIns="45715" rIns="91431" bIns="45715" rtlCol="0">
            <a:spAutoFit/>
          </a:bodyPr>
          <a:lstStyle/>
          <a:p>
            <a:r>
              <a:rPr lang="pt-BR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ISS + 25% ICMS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055185A-D701-92E8-7B59-075285D6F3F5}"/>
              </a:ext>
            </a:extLst>
          </p:cNvPr>
          <p:cNvSpPr txBox="1"/>
          <p:nvPr/>
        </p:nvSpPr>
        <p:spPr>
          <a:xfrm>
            <a:off x="10391645" y="5051140"/>
            <a:ext cx="652743" cy="461665"/>
          </a:xfrm>
          <a:prstGeom prst="rect">
            <a:avLst/>
          </a:prstGeom>
          <a:noFill/>
        </p:spPr>
        <p:txBody>
          <a:bodyPr wrap="none" lIns="91431" tIns="45715" rIns="91431" bIns="45715" rtlCol="0">
            <a:spAutoFit/>
          </a:bodyPr>
          <a:lstStyle/>
          <a:p>
            <a:r>
              <a:rPr lang="pt-BR" sz="2400" b="1" dirty="0">
                <a:latin typeface="Segoe UI" panose="020B0502040204020203" pitchFamily="34" charset="0"/>
                <a:cs typeface="Segoe UI" panose="020B0502040204020203" pitchFamily="34" charset="0"/>
              </a:rPr>
              <a:t>IBS</a:t>
            </a:r>
          </a:p>
        </p:txBody>
      </p:sp>
      <p:sp>
        <p:nvSpPr>
          <p:cNvPr id="9" name="Seta: para Baixo 8">
            <a:extLst>
              <a:ext uri="{FF2B5EF4-FFF2-40B4-BE49-F238E27FC236}">
                <a16:creationId xmlns:a16="http://schemas.microsoft.com/office/drawing/2014/main" id="{AD9AD5A5-108E-F3C3-79D5-FCF3C3EEADA4}"/>
              </a:ext>
            </a:extLst>
          </p:cNvPr>
          <p:cNvSpPr/>
          <p:nvPr/>
        </p:nvSpPr>
        <p:spPr>
          <a:xfrm rot="10800000">
            <a:off x="6258938" y="4304964"/>
            <a:ext cx="354563" cy="582644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pt-BR"/>
          </a:p>
        </p:txBody>
      </p:sp>
      <p:sp>
        <p:nvSpPr>
          <p:cNvPr id="10" name="Seta: para Baixo 9">
            <a:extLst>
              <a:ext uri="{FF2B5EF4-FFF2-40B4-BE49-F238E27FC236}">
                <a16:creationId xmlns:a16="http://schemas.microsoft.com/office/drawing/2014/main" id="{4D003215-A93F-C1C0-1D72-90F8A2E0D1CD}"/>
              </a:ext>
            </a:extLst>
          </p:cNvPr>
          <p:cNvSpPr/>
          <p:nvPr/>
        </p:nvSpPr>
        <p:spPr>
          <a:xfrm>
            <a:off x="10549869" y="4258787"/>
            <a:ext cx="354563" cy="582644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pt-BR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6389AD05-72F3-7621-DA3D-C7342EFF933A}"/>
              </a:ext>
            </a:extLst>
          </p:cNvPr>
          <p:cNvSpPr txBox="1"/>
          <p:nvPr/>
        </p:nvSpPr>
        <p:spPr>
          <a:xfrm>
            <a:off x="3159471" y="294774"/>
            <a:ext cx="6208797" cy="830987"/>
          </a:xfrm>
          <a:prstGeom prst="rect">
            <a:avLst/>
          </a:prstGeom>
          <a:noFill/>
        </p:spPr>
        <p:txBody>
          <a:bodyPr wrap="none" lIns="91431" tIns="45715" rIns="91431" bIns="45715" rtlCol="0">
            <a:spAutoFit/>
          </a:bodyPr>
          <a:lstStyle/>
          <a:p>
            <a:pPr marL="285721" indent="-285721">
              <a:buFont typeface="Arial" panose="020B0604020202020204" pitchFamily="34" charset="0"/>
              <a:buChar char="•"/>
            </a:pPr>
            <a:r>
              <a:rPr lang="pt-BR" sz="2400" dirty="0"/>
              <a:t>INFORMAR a participação dos Entes </a:t>
            </a:r>
            <a:r>
              <a:rPr lang="pt-BR" sz="2400" b="1" dirty="0"/>
              <a:t>(RMR)</a:t>
            </a:r>
            <a:r>
              <a:rPr lang="pt-BR" sz="2400" dirty="0"/>
              <a:t> </a:t>
            </a:r>
          </a:p>
          <a:p>
            <a:pPr marL="285721" indent="-285721">
              <a:buFont typeface="Arial" panose="020B0604020202020204" pitchFamily="34" charset="0"/>
              <a:buChar char="•"/>
            </a:pPr>
            <a:r>
              <a:rPr lang="pt-BR" sz="2400" dirty="0"/>
              <a:t>FORMAR – a Alíquota de Referência 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817513CE-AFB0-B579-CCFD-2C9138F3C3C4}"/>
              </a:ext>
            </a:extLst>
          </p:cNvPr>
          <p:cNvSpPr txBox="1"/>
          <p:nvPr/>
        </p:nvSpPr>
        <p:spPr>
          <a:xfrm>
            <a:off x="5788572" y="6083549"/>
            <a:ext cx="1402948" cy="369332"/>
          </a:xfrm>
          <a:prstGeom prst="rect">
            <a:avLst/>
          </a:prstGeom>
          <a:noFill/>
        </p:spPr>
        <p:txBody>
          <a:bodyPr wrap="none" lIns="91431" tIns="45715" rIns="91431" bIns="45715" rtlCol="0">
            <a:spAutoFit/>
          </a:bodyPr>
          <a:lstStyle/>
          <a:p>
            <a:r>
              <a:rPr lang="pt-BR" dirty="0"/>
              <a:t>Coeficiente 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ACF5510D-00FC-E677-93D4-2F9B53BF6825}"/>
              </a:ext>
            </a:extLst>
          </p:cNvPr>
          <p:cNvSpPr txBox="1"/>
          <p:nvPr/>
        </p:nvSpPr>
        <p:spPr>
          <a:xfrm>
            <a:off x="9547221" y="6000546"/>
            <a:ext cx="2359859" cy="646321"/>
          </a:xfrm>
          <a:prstGeom prst="rect">
            <a:avLst/>
          </a:prstGeom>
          <a:noFill/>
        </p:spPr>
        <p:txBody>
          <a:bodyPr wrap="none" lIns="91431" tIns="45715" rIns="91431" bIns="45715" rtlCol="0">
            <a:spAutoFit/>
          </a:bodyPr>
          <a:lstStyle/>
          <a:p>
            <a:pPr algn="ctr"/>
            <a:r>
              <a:rPr lang="pt-BR" dirty="0">
                <a:solidFill>
                  <a:srgbClr val="FF0000"/>
                </a:solidFill>
              </a:rPr>
              <a:t>Alíquota de Referência </a:t>
            </a:r>
          </a:p>
          <a:p>
            <a:pPr algn="ctr"/>
            <a:r>
              <a:rPr lang="pt-BR" dirty="0"/>
              <a:t>(Senado)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6F2D8149-16F4-69F5-0435-AB5E35C01C78}"/>
              </a:ext>
            </a:extLst>
          </p:cNvPr>
          <p:cNvSpPr txBox="1"/>
          <p:nvPr/>
        </p:nvSpPr>
        <p:spPr>
          <a:xfrm>
            <a:off x="9258714" y="2035036"/>
            <a:ext cx="2733675" cy="369322"/>
          </a:xfrm>
          <a:prstGeom prst="rect">
            <a:avLst/>
          </a:prstGeom>
          <a:noFill/>
        </p:spPr>
        <p:txBody>
          <a:bodyPr wrap="square" lIns="91431" tIns="45715" rIns="91431" bIns="45715">
            <a:spAutoFit/>
          </a:bodyPr>
          <a:lstStyle/>
          <a:p>
            <a:r>
              <a:rPr lang="pt-BR" dirty="0"/>
              <a:t>(CF/88, art. 131 do ADCT.)</a:t>
            </a:r>
          </a:p>
        </p:txBody>
      </p:sp>
      <p:sp>
        <p:nvSpPr>
          <p:cNvPr id="16" name="Seta: para Baixo 15">
            <a:extLst>
              <a:ext uri="{FF2B5EF4-FFF2-40B4-BE49-F238E27FC236}">
                <a16:creationId xmlns:a16="http://schemas.microsoft.com/office/drawing/2014/main" id="{CBEC0739-DB3F-D2FD-5887-B8E03F012289}"/>
              </a:ext>
            </a:extLst>
          </p:cNvPr>
          <p:cNvSpPr/>
          <p:nvPr/>
        </p:nvSpPr>
        <p:spPr>
          <a:xfrm rot="16200000">
            <a:off x="7917843" y="1170337"/>
            <a:ext cx="214869" cy="2158225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pt-BR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EE5731B9-44EF-F5A3-C848-3B1AE2F8F60B}"/>
              </a:ext>
            </a:extLst>
          </p:cNvPr>
          <p:cNvSpPr txBox="1"/>
          <p:nvPr/>
        </p:nvSpPr>
        <p:spPr>
          <a:xfrm>
            <a:off x="3389005" y="3246690"/>
            <a:ext cx="60944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dirty="0">
                <a:solidFill>
                  <a:srgbClr val="FF0000"/>
                </a:solidFill>
              </a:rPr>
              <a:t>Receita Média de Referência 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43A4C449-7200-0E07-ADDD-6D09F6BC3F9A}"/>
              </a:ext>
            </a:extLst>
          </p:cNvPr>
          <p:cNvSpPr txBox="1"/>
          <p:nvPr/>
        </p:nvSpPr>
        <p:spPr>
          <a:xfrm>
            <a:off x="2893666" y="1481028"/>
            <a:ext cx="504622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A preservação do </a:t>
            </a:r>
            <a:r>
              <a:rPr lang="pt-BR" dirty="0">
                <a:solidFill>
                  <a:srgbClr val="FF0000"/>
                </a:solidFill>
              </a:rPr>
              <a:t>equilíbrio federativo </a:t>
            </a:r>
            <a:r>
              <a:rPr lang="pt-BR" dirty="0"/>
              <a:t>durante a transição é tratada por </a:t>
            </a:r>
            <a:r>
              <a:rPr lang="pt-BR" b="1" dirty="0"/>
              <a:t>mecanismos específicos de distribuição, transição e compensação</a:t>
            </a:r>
            <a:r>
              <a:rPr lang="pt-B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115894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1FA1F10-5872-78B0-DF09-9FA3832717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80EDEBE-EFA8-B8A9-AC43-B26CAE80E062}"/>
              </a:ext>
            </a:extLst>
          </p:cNvPr>
          <p:cNvSpPr/>
          <p:nvPr/>
        </p:nvSpPr>
        <p:spPr>
          <a:xfrm>
            <a:off x="0" y="0"/>
            <a:ext cx="2667000" cy="6858000"/>
          </a:xfrm>
          <a:prstGeom prst="rect">
            <a:avLst/>
          </a:prstGeom>
          <a:solidFill>
            <a:srgbClr val="1B38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1360F3B-06C8-ED70-5203-80B5229FF2E1}"/>
              </a:ext>
            </a:extLst>
          </p:cNvPr>
          <p:cNvSpPr/>
          <p:nvPr/>
        </p:nvSpPr>
        <p:spPr>
          <a:xfrm>
            <a:off x="2609850" y="0"/>
            <a:ext cx="57150" cy="6858000"/>
          </a:xfrm>
          <a:prstGeom prst="rect">
            <a:avLst/>
          </a:prstGeom>
          <a:solidFill>
            <a:srgbClr val="E08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pic>
        <p:nvPicPr>
          <p:cNvPr id="12" name="Picture 11" descr="image.png">
            <a:extLst>
              <a:ext uri="{FF2B5EF4-FFF2-40B4-BE49-F238E27FC236}">
                <a16:creationId xmlns:a16="http://schemas.microsoft.com/office/drawing/2014/main" id="{86313228-3FC1-8755-854C-A6D68310FA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6191250"/>
            <a:ext cx="400050" cy="24765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CACB822D-5A7D-37EB-0838-5E967FAA6C55}"/>
              </a:ext>
            </a:extLst>
          </p:cNvPr>
          <p:cNvSpPr txBox="1"/>
          <p:nvPr/>
        </p:nvSpPr>
        <p:spPr>
          <a:xfrm>
            <a:off x="776287" y="419100"/>
            <a:ext cx="1057275" cy="4572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pt-BR" sz="3600" b="1" i="0" u="none" noProof="0" dirty="0">
                <a:solidFill>
                  <a:srgbClr val="E58D19"/>
                </a:solidFill>
                <a:latin typeface="Montserrat"/>
              </a:rPr>
              <a:t>36º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584E9E1-1AF1-7EB1-9E8B-9559A1461E82}"/>
              </a:ext>
            </a:extLst>
          </p:cNvPr>
          <p:cNvSpPr txBox="1"/>
          <p:nvPr/>
        </p:nvSpPr>
        <p:spPr>
          <a:xfrm>
            <a:off x="226665" y="933450"/>
            <a:ext cx="2156519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725"/>
              </a:lnSpc>
            </a:pPr>
            <a:r>
              <a:rPr lang="pt-BR" sz="1500" b="1" i="0" u="none" noProof="0" dirty="0">
                <a:solidFill>
                  <a:srgbClr val="FFFFFF"/>
                </a:solidFill>
                <a:latin typeface="Montserrat"/>
              </a:rPr>
              <a:t>ENCONTRO</a:t>
            </a:r>
            <a:r>
              <a:rPr lang="pt-BR" noProof="0" dirty="0"/>
              <a:t>
</a:t>
            </a:r>
            <a:r>
              <a:rPr lang="pt-BR" sz="1500" b="1" i="0" u="none" noProof="0" dirty="0">
                <a:solidFill>
                  <a:srgbClr val="FFFFFF"/>
                </a:solidFill>
                <a:latin typeface="Montserrat"/>
              </a:rPr>
              <a:t> DA ASSEFIN-SP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F1DD465-0A9D-390D-CEE8-65F2D0991FC9}"/>
              </a:ext>
            </a:extLst>
          </p:cNvPr>
          <p:cNvSpPr txBox="1"/>
          <p:nvPr/>
        </p:nvSpPr>
        <p:spPr>
          <a:xfrm>
            <a:off x="762000" y="6224587"/>
            <a:ext cx="1367879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pt-BR" sz="1125" b="1" i="0" u="none" noProof="0" dirty="0">
                <a:solidFill>
                  <a:srgbClr val="FFFFFF"/>
                </a:solidFill>
                <a:latin typeface="Montserrat"/>
              </a:rPr>
              <a:t>ASSEFIN - SP</a:t>
            </a:r>
          </a:p>
        </p:txBody>
      </p:sp>
      <p:sp>
        <p:nvSpPr>
          <p:cNvPr id="51" name="TextBox 17">
            <a:extLst>
              <a:ext uri="{FF2B5EF4-FFF2-40B4-BE49-F238E27FC236}">
                <a16:creationId xmlns:a16="http://schemas.microsoft.com/office/drawing/2014/main" id="{B953B374-6FE1-08AD-F0D6-A5CB41088A70}"/>
              </a:ext>
            </a:extLst>
          </p:cNvPr>
          <p:cNvSpPr txBox="1"/>
          <p:nvPr/>
        </p:nvSpPr>
        <p:spPr>
          <a:xfrm>
            <a:off x="412960" y="2955366"/>
            <a:ext cx="1930190" cy="10767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pt-BR" sz="1200" b="1" i="0" u="none" noProof="0" dirty="0">
                <a:solidFill>
                  <a:schemeClr val="bg1"/>
                </a:solidFill>
                <a:latin typeface="Montserrat"/>
              </a:rPr>
              <a:t>MÓDULO I </a:t>
            </a:r>
          </a:p>
          <a:p>
            <a:pPr algn="l">
              <a:lnSpc>
                <a:spcPct val="150000"/>
              </a:lnSpc>
            </a:pPr>
            <a:r>
              <a:rPr lang="pt-BR" sz="1200" b="1" dirty="0">
                <a:solidFill>
                  <a:schemeClr val="bg1"/>
                </a:solidFill>
                <a:latin typeface="Montserrat"/>
              </a:rPr>
              <a:t>NOVO</a:t>
            </a:r>
          </a:p>
          <a:p>
            <a:pPr algn="l">
              <a:lnSpc>
                <a:spcPct val="150000"/>
              </a:lnSpc>
            </a:pPr>
            <a:r>
              <a:rPr lang="pt-BR" sz="1200" b="1" i="0" u="none" noProof="0" dirty="0">
                <a:solidFill>
                  <a:schemeClr val="bg1"/>
                </a:solidFill>
                <a:latin typeface="Montserrat"/>
              </a:rPr>
              <a:t>S</a:t>
            </a:r>
            <a:r>
              <a:rPr lang="pt-BR" sz="1200" b="1" dirty="0">
                <a:solidFill>
                  <a:schemeClr val="bg1"/>
                </a:solidFill>
                <a:latin typeface="Montserrat"/>
              </a:rPr>
              <a:t>ISTEMA TRIBUTÁRIO</a:t>
            </a:r>
          </a:p>
          <a:p>
            <a:pPr algn="l">
              <a:lnSpc>
                <a:spcPct val="150000"/>
              </a:lnSpc>
            </a:pPr>
            <a:r>
              <a:rPr lang="pt-BR" sz="1200" b="1" i="0" u="none" noProof="0" dirty="0">
                <a:solidFill>
                  <a:schemeClr val="bg1"/>
                </a:solidFill>
                <a:latin typeface="Montserrat"/>
              </a:rPr>
              <a:t>MUNICIPAL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F7AA1997-2097-6CE9-1ED2-3AC9CE3382EB}"/>
              </a:ext>
            </a:extLst>
          </p:cNvPr>
          <p:cNvSpPr txBox="1"/>
          <p:nvPr/>
        </p:nvSpPr>
        <p:spPr>
          <a:xfrm>
            <a:off x="9258714" y="1266551"/>
            <a:ext cx="2733675" cy="369322"/>
          </a:xfrm>
          <a:prstGeom prst="rect">
            <a:avLst/>
          </a:prstGeom>
          <a:noFill/>
        </p:spPr>
        <p:txBody>
          <a:bodyPr wrap="square" lIns="91431" tIns="45715" rIns="91431" bIns="45715">
            <a:spAutoFit/>
          </a:bodyPr>
          <a:lstStyle/>
          <a:p>
            <a:r>
              <a:rPr lang="pt-BR" dirty="0"/>
              <a:t>(CF/88, art. 131 do ADCT.)</a:t>
            </a:r>
          </a:p>
        </p:txBody>
      </p:sp>
      <p:sp>
        <p:nvSpPr>
          <p:cNvPr id="16" name="Seta: para Baixo 15">
            <a:extLst>
              <a:ext uri="{FF2B5EF4-FFF2-40B4-BE49-F238E27FC236}">
                <a16:creationId xmlns:a16="http://schemas.microsoft.com/office/drawing/2014/main" id="{D9DDEFB7-BD81-B3E2-2AE3-7DA924719C9A}"/>
              </a:ext>
            </a:extLst>
          </p:cNvPr>
          <p:cNvSpPr/>
          <p:nvPr/>
        </p:nvSpPr>
        <p:spPr>
          <a:xfrm rot="16200000">
            <a:off x="7917843" y="362938"/>
            <a:ext cx="214869" cy="2158225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pt-BR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71BC510E-AF53-B0F5-3EDD-77BDB59D47F5}"/>
              </a:ext>
            </a:extLst>
          </p:cNvPr>
          <p:cNvSpPr txBox="1"/>
          <p:nvPr/>
        </p:nvSpPr>
        <p:spPr>
          <a:xfrm>
            <a:off x="3439744" y="795344"/>
            <a:ext cx="5664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dirty="0">
                <a:solidFill>
                  <a:srgbClr val="FF0000"/>
                </a:solidFill>
              </a:rPr>
              <a:t>Equilíbrio federativo </a:t>
            </a:r>
            <a:r>
              <a:rPr lang="pt-BR" sz="2400" dirty="0"/>
              <a:t>durante a transição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C86F6B35-EE75-7443-0458-13C3F947A1BD}"/>
              </a:ext>
            </a:extLst>
          </p:cNvPr>
          <p:cNvSpPr txBox="1"/>
          <p:nvPr/>
        </p:nvSpPr>
        <p:spPr>
          <a:xfrm>
            <a:off x="3119438" y="1977270"/>
            <a:ext cx="8350688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pt-BR" b="1" dirty="0"/>
              <a:t>Para o Município, qual é a questão central?</a:t>
            </a:r>
          </a:p>
          <a:p>
            <a:pPr>
              <a:buNone/>
            </a:pPr>
            <a:r>
              <a:rPr lang="pt-BR" dirty="0"/>
              <a:t>Para o gestor municipal, o equilíbrio federativo pode ser traduzido em uma pergunta:</a:t>
            </a:r>
          </a:p>
          <a:p>
            <a:pPr>
              <a:buNone/>
            </a:pPr>
            <a:endParaRPr lang="pt-BR" dirty="0"/>
          </a:p>
          <a:p>
            <a:pPr algn="ctr">
              <a:buNone/>
            </a:pPr>
            <a:r>
              <a:rPr lang="pt-BR" b="1" i="1" dirty="0"/>
              <a:t>“Como o Município preservará sua capacidade de financiar políticas públicas enquanto muda a base e a lógica de distribuição da tributação sobre o consumo?”</a:t>
            </a:r>
          </a:p>
          <a:p>
            <a:pPr>
              <a:buNone/>
            </a:pPr>
            <a:endParaRPr lang="pt-BR" dirty="0"/>
          </a:p>
          <a:p>
            <a:pPr>
              <a:buNone/>
            </a:pPr>
            <a:r>
              <a:rPr lang="pt-BR" dirty="0"/>
              <a:t>Isso conecta diretamente o tema tributário com: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/>
              <a:t>planejamento fiscal;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/>
              <a:t>PPA, LDO e LOA;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/>
              <a:t>projeção de receitas;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/>
              <a:t>fluxo de caixa;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/>
              <a:t>capacidade de investimento;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/>
              <a:t>políticas públicas;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/>
              <a:t>gestão tributária;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dirty="0"/>
              <a:t>acompanhamento dos coeficientes de distribuição do IBS.</a:t>
            </a:r>
          </a:p>
        </p:txBody>
      </p:sp>
    </p:spTree>
    <p:extLst>
      <p:ext uri="{BB962C8B-B14F-4D97-AF65-F5344CB8AC3E}">
        <p14:creationId xmlns:p14="http://schemas.microsoft.com/office/powerpoint/2010/main" val="21605412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AE4141-1514-CE94-CC03-2EF503954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A855492-E76A-880E-0E16-9B36263FB58A}"/>
              </a:ext>
            </a:extLst>
          </p:cNvPr>
          <p:cNvSpPr/>
          <p:nvPr/>
        </p:nvSpPr>
        <p:spPr>
          <a:xfrm>
            <a:off x="0" y="0"/>
            <a:ext cx="2667000" cy="6858000"/>
          </a:xfrm>
          <a:prstGeom prst="rect">
            <a:avLst/>
          </a:prstGeom>
          <a:solidFill>
            <a:srgbClr val="1B38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299F0E6-16F8-1EFD-2868-4B541397F9DA}"/>
              </a:ext>
            </a:extLst>
          </p:cNvPr>
          <p:cNvSpPr/>
          <p:nvPr/>
        </p:nvSpPr>
        <p:spPr>
          <a:xfrm>
            <a:off x="2609850" y="0"/>
            <a:ext cx="57150" cy="6858000"/>
          </a:xfrm>
          <a:prstGeom prst="rect">
            <a:avLst/>
          </a:prstGeom>
          <a:solidFill>
            <a:srgbClr val="E08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4F20A59-715E-EBA5-CE30-F87C574829A0}"/>
              </a:ext>
            </a:extLst>
          </p:cNvPr>
          <p:cNvSpPr/>
          <p:nvPr/>
        </p:nvSpPr>
        <p:spPr>
          <a:xfrm>
            <a:off x="266700" y="1524000"/>
            <a:ext cx="207645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pic>
        <p:nvPicPr>
          <p:cNvPr id="12" name="Picture 11" descr="image.png">
            <a:extLst>
              <a:ext uri="{FF2B5EF4-FFF2-40B4-BE49-F238E27FC236}">
                <a16:creationId xmlns:a16="http://schemas.microsoft.com/office/drawing/2014/main" id="{22D344E7-F916-6D38-3C17-A4D22E35D0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6191250"/>
            <a:ext cx="400050" cy="24765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D0230A9F-863C-2204-E688-11AB80812252}"/>
              </a:ext>
            </a:extLst>
          </p:cNvPr>
          <p:cNvSpPr txBox="1"/>
          <p:nvPr/>
        </p:nvSpPr>
        <p:spPr>
          <a:xfrm>
            <a:off x="776287" y="419100"/>
            <a:ext cx="1057275" cy="4572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pt-BR" sz="3600" b="1" i="0" u="none" noProof="0" dirty="0">
                <a:solidFill>
                  <a:srgbClr val="E58D19"/>
                </a:solidFill>
                <a:latin typeface="Montserrat"/>
              </a:rPr>
              <a:t>36º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D8C59F3-ABB8-4D5D-5828-C233F06FEABD}"/>
              </a:ext>
            </a:extLst>
          </p:cNvPr>
          <p:cNvSpPr txBox="1"/>
          <p:nvPr/>
        </p:nvSpPr>
        <p:spPr>
          <a:xfrm>
            <a:off x="226665" y="933450"/>
            <a:ext cx="2156519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725"/>
              </a:lnSpc>
            </a:pPr>
            <a:r>
              <a:rPr lang="pt-BR" sz="1500" b="1" i="0" u="none" noProof="0" dirty="0">
                <a:solidFill>
                  <a:srgbClr val="FFFFFF"/>
                </a:solidFill>
                <a:latin typeface="Montserrat"/>
              </a:rPr>
              <a:t>ENCONTRO</a:t>
            </a:r>
            <a:r>
              <a:rPr lang="pt-BR" noProof="0" dirty="0"/>
              <a:t>
</a:t>
            </a:r>
            <a:r>
              <a:rPr lang="pt-BR" sz="1500" b="1" i="0" u="none" noProof="0" dirty="0">
                <a:solidFill>
                  <a:srgbClr val="FFFFFF"/>
                </a:solidFill>
                <a:latin typeface="Montserrat"/>
              </a:rPr>
              <a:t> DA ASSEFIN-SP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2468763-60EF-80F7-0A6F-E66FCA651D2A}"/>
              </a:ext>
            </a:extLst>
          </p:cNvPr>
          <p:cNvSpPr txBox="1"/>
          <p:nvPr/>
        </p:nvSpPr>
        <p:spPr>
          <a:xfrm>
            <a:off x="7143" y="1657350"/>
            <a:ext cx="2595562" cy="3027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155"/>
              </a:lnSpc>
            </a:pPr>
            <a:r>
              <a:rPr lang="pt-BR" sz="825" b="1" i="0" u="none" noProof="0" dirty="0">
                <a:solidFill>
                  <a:srgbClr val="E2E8F0"/>
                </a:solidFill>
                <a:latin typeface="Montserrat"/>
              </a:rPr>
              <a:t>ENCONTRO DE SERVIDORES E DIRIGENTES FAZENDÁRIOS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5B28F52-EDA8-C7C7-1E64-56A8CE7365C4}"/>
              </a:ext>
            </a:extLst>
          </p:cNvPr>
          <p:cNvSpPr txBox="1"/>
          <p:nvPr/>
        </p:nvSpPr>
        <p:spPr>
          <a:xfrm>
            <a:off x="762000" y="6224587"/>
            <a:ext cx="1367879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pt-BR" sz="1125" b="1" i="0" u="none" noProof="0" dirty="0">
                <a:solidFill>
                  <a:srgbClr val="FFFFFF"/>
                </a:solidFill>
                <a:latin typeface="Montserrat"/>
              </a:rPr>
              <a:t>ASSEFIN - SP</a:t>
            </a:r>
          </a:p>
        </p:txBody>
      </p:sp>
      <p:sp>
        <p:nvSpPr>
          <p:cNvPr id="51" name="TextBox 17">
            <a:extLst>
              <a:ext uri="{FF2B5EF4-FFF2-40B4-BE49-F238E27FC236}">
                <a16:creationId xmlns:a16="http://schemas.microsoft.com/office/drawing/2014/main" id="{061A0A3E-17CD-F746-95D7-EF9E7250B4AB}"/>
              </a:ext>
            </a:extLst>
          </p:cNvPr>
          <p:cNvSpPr txBox="1"/>
          <p:nvPr/>
        </p:nvSpPr>
        <p:spPr>
          <a:xfrm>
            <a:off x="412960" y="2955366"/>
            <a:ext cx="1930190" cy="10767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pt-BR" sz="1200" b="1" i="0" u="none" noProof="0" dirty="0">
                <a:solidFill>
                  <a:schemeClr val="bg1"/>
                </a:solidFill>
                <a:latin typeface="Montserrat"/>
              </a:rPr>
              <a:t>MÓDULO I </a:t>
            </a:r>
          </a:p>
          <a:p>
            <a:pPr algn="l">
              <a:lnSpc>
                <a:spcPct val="150000"/>
              </a:lnSpc>
            </a:pPr>
            <a:r>
              <a:rPr lang="pt-BR" sz="1200" b="1" dirty="0">
                <a:solidFill>
                  <a:schemeClr val="bg1"/>
                </a:solidFill>
                <a:latin typeface="Montserrat"/>
              </a:rPr>
              <a:t>NOVO</a:t>
            </a:r>
          </a:p>
          <a:p>
            <a:pPr algn="l">
              <a:lnSpc>
                <a:spcPct val="150000"/>
              </a:lnSpc>
            </a:pPr>
            <a:r>
              <a:rPr lang="pt-BR" sz="1200" b="1" i="0" u="none" noProof="0" dirty="0">
                <a:solidFill>
                  <a:schemeClr val="bg1"/>
                </a:solidFill>
                <a:latin typeface="Montserrat"/>
              </a:rPr>
              <a:t>S</a:t>
            </a:r>
            <a:r>
              <a:rPr lang="pt-BR" sz="1200" b="1" dirty="0">
                <a:solidFill>
                  <a:schemeClr val="bg1"/>
                </a:solidFill>
                <a:latin typeface="Montserrat"/>
              </a:rPr>
              <a:t>ISTEMA TRIBUTÁRIO</a:t>
            </a:r>
          </a:p>
          <a:p>
            <a:pPr algn="l">
              <a:lnSpc>
                <a:spcPct val="150000"/>
              </a:lnSpc>
            </a:pPr>
            <a:r>
              <a:rPr lang="pt-BR" sz="1200" b="1" i="0" u="none" noProof="0" dirty="0">
                <a:solidFill>
                  <a:schemeClr val="bg1"/>
                </a:solidFill>
                <a:latin typeface="Montserrat"/>
              </a:rPr>
              <a:t>MUNICIPAL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E9EB1F65-84F2-2129-87CF-89CFA531E1E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4423" b="13461"/>
          <a:stretch>
            <a:fillRect/>
          </a:stretch>
        </p:blipFill>
        <p:spPr>
          <a:xfrm>
            <a:off x="6678093" y="21548"/>
            <a:ext cx="5442469" cy="392485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E87D074C-CE92-12C0-9561-639087CEC778}"/>
                  </a:ext>
                </a:extLst>
              </p:cNvPr>
              <p:cNvSpPr txBox="1"/>
              <p:nvPr/>
            </p:nvSpPr>
            <p:spPr>
              <a:xfrm>
                <a:off x="2982775" y="270147"/>
                <a:ext cx="3371468" cy="3427660"/>
              </a:xfrm>
              <a:prstGeom prst="rect">
                <a:avLst/>
              </a:prstGeom>
              <a:solidFill>
                <a:schemeClr val="lt1"/>
              </a:solidFill>
            </p:spPr>
            <p:txBody>
              <a:bodyPr wrap="square" lIns="91431" tIns="45715" rIns="91431" bIns="45715">
                <a:spAutoFit/>
              </a:bodyPr>
              <a:lstStyle/>
              <a:p>
                <a:pPr>
                  <a:buNone/>
                </a:pPr>
                <a:r>
                  <a:rPr lang="pt-BR" b="1" dirty="0">
                    <a:solidFill>
                      <a:schemeClr val="accent1"/>
                    </a:solidFill>
                    <a:latin typeface="Montserrat"/>
                  </a:rPr>
                  <a:t>De </a:t>
                </a:r>
                <a:r>
                  <a:rPr lang="pt-BR" b="1" dirty="0">
                    <a:solidFill>
                      <a:schemeClr val="accent1"/>
                    </a:solidFill>
                    <a:latin typeface="Montserrat"/>
                    <a:sym typeface="Calibri"/>
                  </a:rPr>
                  <a:t>forma</a:t>
                </a:r>
                <a:r>
                  <a:rPr lang="pt-BR" b="1" dirty="0">
                    <a:solidFill>
                      <a:schemeClr val="accent1"/>
                    </a:solidFill>
                    <a:latin typeface="Montserrat"/>
                  </a:rPr>
                  <a:t> simplificada:</a:t>
                </a:r>
              </a:p>
              <a:p>
                <a:pPr>
                  <a:buNone/>
                </a:pPr>
                <a:endParaRPr lang="pt-BR" b="1" dirty="0">
                  <a:solidFill>
                    <a:srgbClr val="595959"/>
                  </a:solidFill>
                  <a:latin typeface="Montserrat"/>
                </a:endParaRP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i="1">
                          <a:latin typeface="Cambria Math" panose="02040503050406030204" pitchFamily="18" charset="0"/>
                        </a:rPr>
                        <m:t>𝐶𝐼</m:t>
                      </m:r>
                      <m:r>
                        <a:rPr lang="pt-BR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𝑅</m:t>
                          </m:r>
                          <m:sSub>
                            <m:sSubPr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num>
                        <m:den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𝑅</m:t>
                          </m:r>
                          <m:sSub>
                            <m:sSubPr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ar-AE" dirty="0"/>
              </a:p>
              <a:p>
                <a:pPr>
                  <a:buNone/>
                </a:pPr>
                <a:r>
                  <a:rPr lang="pt-BR" dirty="0"/>
                  <a:t>Onde: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pt-BR" b="1" dirty="0"/>
                  <a:t>CI</a:t>
                </a:r>
                <a:r>
                  <a:rPr lang="pt-BR" dirty="0"/>
                  <a:t> = coeficiente inicial do Município; 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pt-BR" b="1" dirty="0" err="1"/>
                  <a:t>RHm</a:t>
                </a:r>
                <a:r>
                  <a:rPr lang="pt-BR" dirty="0"/>
                  <a:t> = receita histórica do Município (ISS + 25% ICMS) 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pt-BR" b="1" dirty="0" err="1"/>
                  <a:t>RHt</a:t>
                </a:r>
                <a:r>
                  <a:rPr lang="pt-BR" dirty="0"/>
                  <a:t> = soma da receita histórica de todos os Municípios.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pt-BR" dirty="0"/>
              </a:p>
            </p:txBody>
          </p:sp>
        </mc:Choice>
        <mc:Fallback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E87D074C-CE92-12C0-9561-639087CEC7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2775" y="270147"/>
                <a:ext cx="3371468" cy="3427660"/>
              </a:xfrm>
              <a:prstGeom prst="rect">
                <a:avLst/>
              </a:prstGeom>
              <a:blipFill>
                <a:blip r:embed="rId4"/>
                <a:stretch>
                  <a:fillRect l="-1447" t="-71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CaixaDeTexto 8">
            <a:extLst>
              <a:ext uri="{FF2B5EF4-FFF2-40B4-BE49-F238E27FC236}">
                <a16:creationId xmlns:a16="http://schemas.microsoft.com/office/drawing/2014/main" id="{32B897D6-CBAB-976B-303D-18352991A95A}"/>
              </a:ext>
            </a:extLst>
          </p:cNvPr>
          <p:cNvSpPr txBox="1"/>
          <p:nvPr/>
        </p:nvSpPr>
        <p:spPr>
          <a:xfrm>
            <a:off x="2813300" y="4097238"/>
            <a:ext cx="897160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800" b="1" dirty="0"/>
              <a:t>LC 227/2026 - Art. 115. § 2º </a:t>
            </a:r>
            <a:r>
              <a:rPr lang="pt-BR" sz="1800" dirty="0"/>
              <a:t>O valor da </a:t>
            </a:r>
            <a:r>
              <a:rPr lang="pt-BR" sz="1800" dirty="0">
                <a:highlight>
                  <a:srgbClr val="FFFF00"/>
                </a:highlight>
              </a:rPr>
              <a:t>arrecadação dos impostos</a:t>
            </a:r>
            <a:r>
              <a:rPr lang="pt-BR" sz="1800" dirty="0"/>
              <a:t> referidos no § 1º deste artigo e da parcela creditada a que se refere a alínea "b" do inciso III do </a:t>
            </a:r>
            <a:r>
              <a:rPr lang="pt-BR" sz="1800" i="1" dirty="0"/>
              <a:t>caput</a:t>
            </a:r>
            <a:r>
              <a:rPr lang="pt-BR" sz="1800" dirty="0"/>
              <a:t> deste artigo de cada ente federativo será calculada da seguinte forma: </a:t>
            </a:r>
          </a:p>
          <a:p>
            <a:r>
              <a:rPr lang="pt-BR" sz="1800" dirty="0">
                <a:highlight>
                  <a:srgbClr val="FFFF00"/>
                </a:highlight>
              </a:rPr>
              <a:t>I - serão considerados os valores anuais de 2019 a 2026 </a:t>
            </a:r>
            <a:r>
              <a:rPr lang="pt-BR" sz="1800" b="1" dirty="0">
                <a:highlight>
                  <a:srgbClr val="FFFF00"/>
                </a:highlight>
              </a:rPr>
              <a:t>(8 anos)</a:t>
            </a:r>
            <a:r>
              <a:rPr lang="pt-BR" sz="1800" dirty="0">
                <a:highlight>
                  <a:srgbClr val="FFFF00"/>
                </a:highlight>
              </a:rPr>
              <a:t>; </a:t>
            </a:r>
            <a:r>
              <a:rPr lang="pt-BR" sz="1800" dirty="0"/>
              <a:t>e </a:t>
            </a:r>
          </a:p>
          <a:p>
            <a:pPr algn="just"/>
            <a:r>
              <a:rPr lang="pt-BR" sz="1800" dirty="0"/>
              <a:t>II - serão </a:t>
            </a:r>
            <a:r>
              <a:rPr lang="pt-BR" sz="1800" dirty="0">
                <a:highlight>
                  <a:srgbClr val="FFFF00"/>
                </a:highlight>
              </a:rPr>
              <a:t>corrigidos</a:t>
            </a:r>
            <a:r>
              <a:rPr lang="pt-BR" sz="1800" dirty="0"/>
              <a:t> os valores anuais do respectivo ano até 2026, pela variação nominal da </a:t>
            </a:r>
            <a:r>
              <a:rPr lang="pt-BR" sz="1800" dirty="0">
                <a:highlight>
                  <a:srgbClr val="FFFF00"/>
                </a:highlight>
              </a:rPr>
              <a:t>arrecadação total </a:t>
            </a:r>
            <a:r>
              <a:rPr lang="pt-BR" sz="1800" dirty="0"/>
              <a:t>dos Estados, do Distrito Federal e dos Municípios com os impostos a que se referem o inciso II do </a:t>
            </a:r>
            <a:r>
              <a:rPr lang="pt-BR" sz="1800" i="1" dirty="0"/>
              <a:t>caput</a:t>
            </a:r>
            <a:r>
              <a:rPr lang="pt-BR" sz="1800" dirty="0"/>
              <a:t> do art. 155 e o inciso III do </a:t>
            </a:r>
            <a:r>
              <a:rPr lang="pt-BR" sz="1800" i="1" dirty="0"/>
              <a:t>caput</a:t>
            </a:r>
            <a:r>
              <a:rPr lang="pt-BR" sz="1800" dirty="0"/>
              <a:t> do art. 156 da Constituição Federal. </a:t>
            </a:r>
          </a:p>
        </p:txBody>
      </p:sp>
      <p:pic>
        <p:nvPicPr>
          <p:cNvPr id="10" name="Picture 4">
            <a:extLst>
              <a:ext uri="{FF2B5EF4-FFF2-40B4-BE49-F238E27FC236}">
                <a16:creationId xmlns:a16="http://schemas.microsoft.com/office/drawing/2014/main" id="{47BDCC37-92F8-86AB-6218-43FE83D1BC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68" t="7037" r="13788" b="13704"/>
          <a:stretch>
            <a:fillRect/>
          </a:stretch>
        </p:blipFill>
        <p:spPr bwMode="auto">
          <a:xfrm>
            <a:off x="10206483" y="2109382"/>
            <a:ext cx="1985517" cy="1815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70229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0BE821-F1CB-4649-A21C-DFAB5BFAB5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455748A-9668-7D4D-33CD-FBA9640344A9}"/>
              </a:ext>
            </a:extLst>
          </p:cNvPr>
          <p:cNvSpPr/>
          <p:nvPr/>
        </p:nvSpPr>
        <p:spPr>
          <a:xfrm>
            <a:off x="0" y="0"/>
            <a:ext cx="2667000" cy="6858000"/>
          </a:xfrm>
          <a:prstGeom prst="rect">
            <a:avLst/>
          </a:prstGeom>
          <a:solidFill>
            <a:srgbClr val="1B38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7184217-59DD-F4A2-060F-78468822536F}"/>
              </a:ext>
            </a:extLst>
          </p:cNvPr>
          <p:cNvSpPr/>
          <p:nvPr/>
        </p:nvSpPr>
        <p:spPr>
          <a:xfrm>
            <a:off x="2609850" y="0"/>
            <a:ext cx="57150" cy="6858000"/>
          </a:xfrm>
          <a:prstGeom prst="rect">
            <a:avLst/>
          </a:prstGeom>
          <a:solidFill>
            <a:srgbClr val="E08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1EEFB01-F7CA-E503-C4AC-07A4E09580AE}"/>
              </a:ext>
            </a:extLst>
          </p:cNvPr>
          <p:cNvSpPr/>
          <p:nvPr/>
        </p:nvSpPr>
        <p:spPr>
          <a:xfrm>
            <a:off x="266700" y="1524000"/>
            <a:ext cx="207645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pic>
        <p:nvPicPr>
          <p:cNvPr id="12" name="Picture 11" descr="image.png">
            <a:extLst>
              <a:ext uri="{FF2B5EF4-FFF2-40B4-BE49-F238E27FC236}">
                <a16:creationId xmlns:a16="http://schemas.microsoft.com/office/drawing/2014/main" id="{E82BF7FE-0783-F6BD-8456-4F08C352DF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6191250"/>
            <a:ext cx="400050" cy="24765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C78255DE-4CCA-801B-F7FA-405FF6019FFF}"/>
              </a:ext>
            </a:extLst>
          </p:cNvPr>
          <p:cNvSpPr txBox="1"/>
          <p:nvPr/>
        </p:nvSpPr>
        <p:spPr>
          <a:xfrm>
            <a:off x="776287" y="419100"/>
            <a:ext cx="1057275" cy="4572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pt-BR" sz="3600" b="1" i="0" u="none" noProof="0" dirty="0">
                <a:solidFill>
                  <a:srgbClr val="E58D19"/>
                </a:solidFill>
                <a:latin typeface="Montserrat"/>
              </a:rPr>
              <a:t>36º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3653D02-1CAA-9190-632C-6CA43778E87F}"/>
              </a:ext>
            </a:extLst>
          </p:cNvPr>
          <p:cNvSpPr txBox="1"/>
          <p:nvPr/>
        </p:nvSpPr>
        <p:spPr>
          <a:xfrm>
            <a:off x="226665" y="933450"/>
            <a:ext cx="2156519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725"/>
              </a:lnSpc>
            </a:pPr>
            <a:r>
              <a:rPr lang="pt-BR" sz="1500" b="1" i="0" u="none" noProof="0" dirty="0">
                <a:solidFill>
                  <a:srgbClr val="FFFFFF"/>
                </a:solidFill>
                <a:latin typeface="Montserrat"/>
              </a:rPr>
              <a:t>ENCONTRO</a:t>
            </a:r>
            <a:r>
              <a:rPr lang="pt-BR" noProof="0" dirty="0"/>
              <a:t>
</a:t>
            </a:r>
            <a:r>
              <a:rPr lang="pt-BR" sz="1500" b="1" i="0" u="none" noProof="0" dirty="0">
                <a:solidFill>
                  <a:srgbClr val="FFFFFF"/>
                </a:solidFill>
                <a:latin typeface="Montserrat"/>
              </a:rPr>
              <a:t> DA ASSEFIN-SP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00E0583-CA50-2D23-1B40-331DC19AA176}"/>
              </a:ext>
            </a:extLst>
          </p:cNvPr>
          <p:cNvSpPr txBox="1"/>
          <p:nvPr/>
        </p:nvSpPr>
        <p:spPr>
          <a:xfrm>
            <a:off x="7143" y="1657350"/>
            <a:ext cx="2595562" cy="3027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155"/>
              </a:lnSpc>
            </a:pPr>
            <a:r>
              <a:rPr lang="pt-BR" sz="825" b="1" i="0" u="none" noProof="0" dirty="0">
                <a:solidFill>
                  <a:srgbClr val="E2E8F0"/>
                </a:solidFill>
                <a:latin typeface="Montserrat"/>
              </a:rPr>
              <a:t>ENCONTRO DE SERVIDORES E DIRIGENTES FAZENDÁRIOS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96A7B50-EFD6-5DB5-C9BD-903C8B1A9AF3}"/>
              </a:ext>
            </a:extLst>
          </p:cNvPr>
          <p:cNvSpPr txBox="1"/>
          <p:nvPr/>
        </p:nvSpPr>
        <p:spPr>
          <a:xfrm>
            <a:off x="762000" y="6224587"/>
            <a:ext cx="1367879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pt-BR" sz="1125" b="1" i="0" u="none" noProof="0" dirty="0">
                <a:solidFill>
                  <a:srgbClr val="FFFFFF"/>
                </a:solidFill>
                <a:latin typeface="Montserrat"/>
              </a:rPr>
              <a:t>ASSEFIN - SP</a:t>
            </a:r>
          </a:p>
        </p:txBody>
      </p:sp>
      <p:sp>
        <p:nvSpPr>
          <p:cNvPr id="51" name="TextBox 17">
            <a:extLst>
              <a:ext uri="{FF2B5EF4-FFF2-40B4-BE49-F238E27FC236}">
                <a16:creationId xmlns:a16="http://schemas.microsoft.com/office/drawing/2014/main" id="{6E8A9A0A-321F-4249-1A0E-A4FA96EFDB47}"/>
              </a:ext>
            </a:extLst>
          </p:cNvPr>
          <p:cNvSpPr txBox="1"/>
          <p:nvPr/>
        </p:nvSpPr>
        <p:spPr>
          <a:xfrm>
            <a:off x="412960" y="2955366"/>
            <a:ext cx="1930190" cy="10767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pt-BR" sz="1200" b="1" i="0" u="none" noProof="0" dirty="0">
                <a:solidFill>
                  <a:schemeClr val="bg1"/>
                </a:solidFill>
                <a:latin typeface="Montserrat"/>
              </a:rPr>
              <a:t>MÓDULO I </a:t>
            </a:r>
          </a:p>
          <a:p>
            <a:pPr algn="l">
              <a:lnSpc>
                <a:spcPct val="150000"/>
              </a:lnSpc>
            </a:pPr>
            <a:r>
              <a:rPr lang="pt-BR" sz="1200" b="1" dirty="0">
                <a:solidFill>
                  <a:schemeClr val="bg1"/>
                </a:solidFill>
                <a:latin typeface="Montserrat"/>
              </a:rPr>
              <a:t>NOVO</a:t>
            </a:r>
          </a:p>
          <a:p>
            <a:pPr algn="l">
              <a:lnSpc>
                <a:spcPct val="150000"/>
              </a:lnSpc>
            </a:pPr>
            <a:r>
              <a:rPr lang="pt-BR" sz="1200" b="1" i="0" u="none" noProof="0" dirty="0">
                <a:solidFill>
                  <a:schemeClr val="bg1"/>
                </a:solidFill>
                <a:latin typeface="Montserrat"/>
              </a:rPr>
              <a:t>S</a:t>
            </a:r>
            <a:r>
              <a:rPr lang="pt-BR" sz="1200" b="1" dirty="0">
                <a:solidFill>
                  <a:schemeClr val="bg1"/>
                </a:solidFill>
                <a:latin typeface="Montserrat"/>
              </a:rPr>
              <a:t>ISTEMA TRIBUTÁRIO</a:t>
            </a:r>
          </a:p>
          <a:p>
            <a:pPr algn="l">
              <a:lnSpc>
                <a:spcPct val="150000"/>
              </a:lnSpc>
            </a:pPr>
            <a:r>
              <a:rPr lang="pt-BR" sz="1200" b="1" i="0" u="none" noProof="0" dirty="0">
                <a:solidFill>
                  <a:schemeClr val="bg1"/>
                </a:solidFill>
                <a:latin typeface="Montserrat"/>
              </a:rPr>
              <a:t>MUNICIPAL</a:t>
            </a:r>
          </a:p>
        </p:txBody>
      </p:sp>
      <p:sp>
        <p:nvSpPr>
          <p:cNvPr id="3" name="Fluxograma: Disco Magnético 2">
            <a:extLst>
              <a:ext uri="{FF2B5EF4-FFF2-40B4-BE49-F238E27FC236}">
                <a16:creationId xmlns:a16="http://schemas.microsoft.com/office/drawing/2014/main" id="{C02A4791-C02C-7D76-8883-693BC5869F75}"/>
              </a:ext>
            </a:extLst>
          </p:cNvPr>
          <p:cNvSpPr/>
          <p:nvPr/>
        </p:nvSpPr>
        <p:spPr>
          <a:xfrm>
            <a:off x="7102363" y="3001052"/>
            <a:ext cx="2887039" cy="791111"/>
          </a:xfrm>
          <a:prstGeom prst="flowChartMagneticDisk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lIns="91429" tIns="45715" rIns="91429" bIns="45715"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4F60A977-AFC0-A9F5-EA35-D1270A455026}"/>
              </a:ext>
            </a:extLst>
          </p:cNvPr>
          <p:cNvCxnSpPr/>
          <p:nvPr/>
        </p:nvCxnSpPr>
        <p:spPr>
          <a:xfrm>
            <a:off x="8889579" y="3278449"/>
            <a:ext cx="0" cy="51371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357E6A3C-479F-4FDE-DE37-EBF134406103}"/>
              </a:ext>
            </a:extLst>
          </p:cNvPr>
          <p:cNvCxnSpPr/>
          <p:nvPr/>
        </p:nvCxnSpPr>
        <p:spPr>
          <a:xfrm>
            <a:off x="9350199" y="3256192"/>
            <a:ext cx="0" cy="51371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2554465B-E521-753E-F676-355A4A5DA5F7}"/>
              </a:ext>
            </a:extLst>
          </p:cNvPr>
          <p:cNvCxnSpPr/>
          <p:nvPr/>
        </p:nvCxnSpPr>
        <p:spPr>
          <a:xfrm flipH="1" flipV="1">
            <a:off x="8529981" y="3072967"/>
            <a:ext cx="820219" cy="15240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A72E3DB8-BF7F-AE45-79BF-A037DC903ABD}"/>
              </a:ext>
            </a:extLst>
          </p:cNvPr>
          <p:cNvCxnSpPr>
            <a:cxnSpLocks/>
          </p:cNvCxnSpPr>
          <p:nvPr/>
        </p:nvCxnSpPr>
        <p:spPr>
          <a:xfrm flipH="1" flipV="1">
            <a:off x="8889579" y="3638046"/>
            <a:ext cx="458911" cy="11986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>
            <a:extLst>
              <a:ext uri="{FF2B5EF4-FFF2-40B4-BE49-F238E27FC236}">
                <a16:creationId xmlns:a16="http://schemas.microsoft.com/office/drawing/2014/main" id="{82DBA07F-A30E-1D46-1F28-07061C3C2F3F}"/>
              </a:ext>
            </a:extLst>
          </p:cNvPr>
          <p:cNvCxnSpPr>
            <a:cxnSpLocks/>
          </p:cNvCxnSpPr>
          <p:nvPr/>
        </p:nvCxnSpPr>
        <p:spPr>
          <a:xfrm flipH="1" flipV="1">
            <a:off x="8529982" y="3072967"/>
            <a:ext cx="359599" cy="20548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452728D7-C4A0-F622-E8E0-E70F96E5DAB8}"/>
              </a:ext>
            </a:extLst>
          </p:cNvPr>
          <p:cNvSpPr txBox="1"/>
          <p:nvPr/>
        </p:nvSpPr>
        <p:spPr>
          <a:xfrm>
            <a:off x="6779873" y="3931292"/>
            <a:ext cx="3859816" cy="707876"/>
          </a:xfrm>
          <a:prstGeom prst="rect">
            <a:avLst/>
          </a:prstGeom>
          <a:noFill/>
        </p:spPr>
        <p:txBody>
          <a:bodyPr wrap="none" lIns="91429" tIns="45715" rIns="91429" bIns="45715" rtlCol="0">
            <a:spAutoFit/>
          </a:bodyPr>
          <a:lstStyle/>
          <a:p>
            <a:pPr algn="ctr"/>
            <a:r>
              <a:rPr lang="pt-BR" sz="2000" b="1" dirty="0">
                <a:latin typeface="Calibri" panose="020F0502020204030204" pitchFamily="34" charset="0"/>
                <a:cs typeface="Calibri" panose="020F0502020204030204" pitchFamily="34" charset="0"/>
              </a:rPr>
              <a:t>Indice – Indicador – coeficiente </a:t>
            </a:r>
          </a:p>
          <a:p>
            <a:pPr algn="ctr"/>
            <a:r>
              <a:rPr lang="pt-BR" sz="2000" b="1" dirty="0">
                <a:latin typeface="Calibri" panose="020F0502020204030204" pitchFamily="34" charset="0"/>
                <a:cs typeface="Calibri" panose="020F0502020204030204" pitchFamily="34" charset="0"/>
              </a:rPr>
              <a:t>PARTICIPAÇÃO DO MUNICÍPIO (%) 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07245AC1-EC67-1F00-8477-52603051ABC1}"/>
              </a:ext>
            </a:extLst>
          </p:cNvPr>
          <p:cNvSpPr txBox="1"/>
          <p:nvPr/>
        </p:nvSpPr>
        <p:spPr>
          <a:xfrm>
            <a:off x="3272918" y="5598777"/>
            <a:ext cx="5076496" cy="40011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29" tIns="45715" rIns="91429" bIns="45715" rtlCol="0">
            <a:spAutoFit/>
          </a:bodyPr>
          <a:lstStyle/>
          <a:p>
            <a:pPr algn="ctr"/>
            <a:r>
              <a:rPr lang="pt-BR" sz="2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ALIQUOTAS-PADRÃO </a:t>
            </a:r>
            <a:r>
              <a:rPr lang="pt-BR" dirty="0">
                <a:solidFill>
                  <a:schemeClr val="accent1"/>
                </a:solidFill>
              </a:rPr>
              <a:t> </a:t>
            </a:r>
            <a:r>
              <a:rPr lang="pt-BR" sz="2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(PRÓPRIA)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6847EA77-5CA4-2306-5A2B-A57B15CD194A}"/>
              </a:ext>
            </a:extLst>
          </p:cNvPr>
          <p:cNvSpPr txBox="1"/>
          <p:nvPr/>
        </p:nvSpPr>
        <p:spPr>
          <a:xfrm>
            <a:off x="6210542" y="2615672"/>
            <a:ext cx="4670680" cy="400099"/>
          </a:xfrm>
          <a:prstGeom prst="rect">
            <a:avLst/>
          </a:prstGeom>
          <a:noFill/>
        </p:spPr>
        <p:txBody>
          <a:bodyPr wrap="none" lIns="91429" tIns="45715" rIns="91429" bIns="45715" rtlCol="0">
            <a:spAutoFit/>
          </a:bodyPr>
          <a:lstStyle/>
          <a:p>
            <a:r>
              <a:rPr lang="pt-BR" sz="2000" b="1" dirty="0">
                <a:latin typeface="Calibri" panose="020F0502020204030204" pitchFamily="34" charset="0"/>
                <a:cs typeface="Calibri" panose="020F0502020204030204" pitchFamily="34" charset="0"/>
              </a:rPr>
              <a:t>BOLO NACIONAL (RMR) = SOMATÓRIO IBS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F510D651-96FE-F2E6-0417-082DFDBB322B}"/>
              </a:ext>
            </a:extLst>
          </p:cNvPr>
          <p:cNvSpPr txBox="1"/>
          <p:nvPr/>
        </p:nvSpPr>
        <p:spPr>
          <a:xfrm>
            <a:off x="8940090" y="3317843"/>
            <a:ext cx="372219" cy="400111"/>
          </a:xfrm>
          <a:prstGeom prst="rect">
            <a:avLst/>
          </a:prstGeom>
          <a:noFill/>
          <a:ln>
            <a:noFill/>
          </a:ln>
        </p:spPr>
        <p:txBody>
          <a:bodyPr wrap="none" lIns="91429" tIns="45715" rIns="91429" bIns="45715" rtlCol="0">
            <a:spAutoFit/>
          </a:bodyPr>
          <a:lstStyle/>
          <a:p>
            <a:r>
              <a:rPr lang="pt-BR" sz="2000" b="1" dirty="0">
                <a:latin typeface="Calibri" panose="020F0502020204030204" pitchFamily="34" charset="0"/>
                <a:cs typeface="Calibri" panose="020F0502020204030204" pitchFamily="34" charset="0"/>
              </a:rPr>
              <a:t>%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AD01922C-03C6-113C-4F48-2004824DA599}"/>
              </a:ext>
            </a:extLst>
          </p:cNvPr>
          <p:cNvSpPr txBox="1"/>
          <p:nvPr/>
        </p:nvSpPr>
        <p:spPr>
          <a:xfrm>
            <a:off x="6538832" y="4619661"/>
            <a:ext cx="4701495" cy="400111"/>
          </a:xfrm>
          <a:prstGeom prst="rect">
            <a:avLst/>
          </a:prstGeom>
          <a:noFill/>
        </p:spPr>
        <p:txBody>
          <a:bodyPr wrap="square" lIns="91429" tIns="45715" rIns="91429" bIns="45715" rtlCol="0">
            <a:spAutoFit/>
          </a:bodyPr>
          <a:lstStyle/>
          <a:p>
            <a:r>
              <a:rPr lang="pt-BR" sz="2000" b="1" dirty="0">
                <a:latin typeface="Calibri" panose="020F0502020204030204" pitchFamily="34" charset="0"/>
                <a:cs typeface="Calibri" panose="020F0502020204030204" pitchFamily="34" charset="0"/>
              </a:rPr>
              <a:t>DISTRIBUIÇÃO = Retenções Art. 131 ADCT 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03CECD81-0896-BC39-2D78-73A2CBEE13D8}"/>
              </a:ext>
            </a:extLst>
          </p:cNvPr>
          <p:cNvSpPr txBox="1"/>
          <p:nvPr/>
        </p:nvSpPr>
        <p:spPr>
          <a:xfrm>
            <a:off x="3644929" y="1892493"/>
            <a:ext cx="2490199" cy="369331"/>
          </a:xfrm>
          <a:prstGeom prst="rect">
            <a:avLst/>
          </a:prstGeom>
          <a:noFill/>
        </p:spPr>
        <p:txBody>
          <a:bodyPr wrap="square" lIns="91429" tIns="45715" rIns="91429" bIns="45715">
            <a:spAutoFit/>
          </a:bodyPr>
          <a:lstStyle/>
          <a:p>
            <a:r>
              <a:rPr lang="pt-BR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Art. 18 LC nº 214/2025 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7CE8A206-57C1-1116-6CEE-3239A32054C4}"/>
              </a:ext>
            </a:extLst>
          </p:cNvPr>
          <p:cNvSpPr txBox="1"/>
          <p:nvPr/>
        </p:nvSpPr>
        <p:spPr>
          <a:xfrm>
            <a:off x="3704872" y="6041901"/>
            <a:ext cx="2490199" cy="369331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29" tIns="45715" rIns="91429" bIns="45715">
            <a:spAutoFit/>
          </a:bodyPr>
          <a:lstStyle/>
          <a:p>
            <a:r>
              <a:rPr lang="pt-BR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Art. 14 LC nº 214/2025 </a:t>
            </a:r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AB65E0C2-7998-B1D5-1F53-74440795C7D9}"/>
              </a:ext>
            </a:extLst>
          </p:cNvPr>
          <p:cNvSpPr/>
          <p:nvPr/>
        </p:nvSpPr>
        <p:spPr>
          <a:xfrm>
            <a:off x="3277790" y="1395224"/>
            <a:ext cx="4519997" cy="40011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29" tIns="45715" rIns="91429" bIns="45715">
            <a:spAutoFit/>
          </a:bodyPr>
          <a:lstStyle/>
          <a:p>
            <a:pPr lvl="0"/>
            <a:r>
              <a:rPr lang="pt-BR" sz="2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ALÍQUOTA DE REFERÊNCIA (Senado)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75F9D76E-2E45-156B-B3EC-872CC145C61F}"/>
              </a:ext>
            </a:extLst>
          </p:cNvPr>
          <p:cNvSpPr txBox="1"/>
          <p:nvPr/>
        </p:nvSpPr>
        <p:spPr>
          <a:xfrm>
            <a:off x="2756110" y="263604"/>
            <a:ext cx="5226815" cy="1107996"/>
          </a:xfrm>
          <a:prstGeom prst="rect">
            <a:avLst/>
          </a:prstGeom>
          <a:noFill/>
        </p:spPr>
        <p:txBody>
          <a:bodyPr wrap="none" lIns="91431" tIns="45715" rIns="91431" bIns="45715" rtlCol="0">
            <a:spAutoFit/>
          </a:bodyPr>
          <a:lstStyle/>
          <a:p>
            <a:r>
              <a:rPr lang="pt-BR" sz="6600" dirty="0">
                <a:solidFill>
                  <a:schemeClr val="accent1"/>
                </a:solidFill>
                <a:latin typeface="Aptos Black" panose="020B0004020202020204" pitchFamily="34" charset="0"/>
              </a:rPr>
              <a:t>3 alíquotas? </a:t>
            </a:r>
          </a:p>
        </p:txBody>
      </p:sp>
    </p:spTree>
    <p:extLst>
      <p:ext uri="{BB962C8B-B14F-4D97-AF65-F5344CB8AC3E}">
        <p14:creationId xmlns:p14="http://schemas.microsoft.com/office/powerpoint/2010/main" val="30995226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718AF4-1D43-E39E-7132-9EF335EB6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3F5D96-0699-C7C3-C98E-B7791DF7AB41}"/>
              </a:ext>
            </a:extLst>
          </p:cNvPr>
          <p:cNvSpPr/>
          <p:nvPr/>
        </p:nvSpPr>
        <p:spPr>
          <a:xfrm>
            <a:off x="0" y="0"/>
            <a:ext cx="2667000" cy="6858000"/>
          </a:xfrm>
          <a:prstGeom prst="rect">
            <a:avLst/>
          </a:prstGeom>
          <a:solidFill>
            <a:srgbClr val="1B38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EB9A3B6-901A-3B09-D555-798858E1DD3E}"/>
              </a:ext>
            </a:extLst>
          </p:cNvPr>
          <p:cNvSpPr/>
          <p:nvPr/>
        </p:nvSpPr>
        <p:spPr>
          <a:xfrm>
            <a:off x="2609850" y="0"/>
            <a:ext cx="57150" cy="6858000"/>
          </a:xfrm>
          <a:prstGeom prst="rect">
            <a:avLst/>
          </a:prstGeom>
          <a:solidFill>
            <a:srgbClr val="E08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EE22E61-BB5A-8037-AEB8-24B7006ABD62}"/>
              </a:ext>
            </a:extLst>
          </p:cNvPr>
          <p:cNvSpPr/>
          <p:nvPr/>
        </p:nvSpPr>
        <p:spPr>
          <a:xfrm>
            <a:off x="266700" y="1524000"/>
            <a:ext cx="207645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pic>
        <p:nvPicPr>
          <p:cNvPr id="12" name="Picture 11" descr="image.png">
            <a:extLst>
              <a:ext uri="{FF2B5EF4-FFF2-40B4-BE49-F238E27FC236}">
                <a16:creationId xmlns:a16="http://schemas.microsoft.com/office/drawing/2014/main" id="{ADEE60D4-CA2E-DFFB-AE2B-55BC954F65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6191250"/>
            <a:ext cx="400050" cy="24765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7E1FFE8D-BFED-7C0F-C79F-716D6798A68B}"/>
              </a:ext>
            </a:extLst>
          </p:cNvPr>
          <p:cNvSpPr txBox="1"/>
          <p:nvPr/>
        </p:nvSpPr>
        <p:spPr>
          <a:xfrm>
            <a:off x="776287" y="419100"/>
            <a:ext cx="1057275" cy="4572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pt-BR" sz="3600" b="1" i="0" u="none" noProof="0" dirty="0">
                <a:solidFill>
                  <a:srgbClr val="E58D19"/>
                </a:solidFill>
                <a:latin typeface="Montserrat"/>
              </a:rPr>
              <a:t>36º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A33DD6A-553E-BC57-E502-832B92D43627}"/>
              </a:ext>
            </a:extLst>
          </p:cNvPr>
          <p:cNvSpPr txBox="1"/>
          <p:nvPr/>
        </p:nvSpPr>
        <p:spPr>
          <a:xfrm>
            <a:off x="226665" y="933450"/>
            <a:ext cx="2156519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725"/>
              </a:lnSpc>
            </a:pPr>
            <a:r>
              <a:rPr lang="pt-BR" sz="1500" b="1" i="0" u="none" noProof="0" dirty="0">
                <a:solidFill>
                  <a:srgbClr val="FFFFFF"/>
                </a:solidFill>
                <a:latin typeface="Montserrat"/>
              </a:rPr>
              <a:t>ENCONTRO</a:t>
            </a:r>
            <a:r>
              <a:rPr lang="pt-BR" noProof="0" dirty="0"/>
              <a:t>
</a:t>
            </a:r>
            <a:r>
              <a:rPr lang="pt-BR" sz="1500" b="1" i="0" u="none" noProof="0" dirty="0">
                <a:solidFill>
                  <a:srgbClr val="FFFFFF"/>
                </a:solidFill>
                <a:latin typeface="Montserrat"/>
              </a:rPr>
              <a:t> DA ASSEFIN-SP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DC79D49-8095-C401-0FEF-D8E88DC1B57A}"/>
              </a:ext>
            </a:extLst>
          </p:cNvPr>
          <p:cNvSpPr txBox="1"/>
          <p:nvPr/>
        </p:nvSpPr>
        <p:spPr>
          <a:xfrm>
            <a:off x="7143" y="1657350"/>
            <a:ext cx="2595562" cy="3027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155"/>
              </a:lnSpc>
            </a:pPr>
            <a:r>
              <a:rPr lang="pt-BR" sz="825" b="1" i="0" u="none" noProof="0" dirty="0">
                <a:solidFill>
                  <a:srgbClr val="E2E8F0"/>
                </a:solidFill>
                <a:latin typeface="Montserrat"/>
              </a:rPr>
              <a:t>ENCONTRO DE SERVIDORES E DIRIGENTES FAZENDÁRIOS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7D80547-5785-FF4F-07CE-0A74D8873E99}"/>
              </a:ext>
            </a:extLst>
          </p:cNvPr>
          <p:cNvSpPr txBox="1"/>
          <p:nvPr/>
        </p:nvSpPr>
        <p:spPr>
          <a:xfrm>
            <a:off x="762000" y="6224587"/>
            <a:ext cx="1367879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pt-BR" sz="1125" b="1" i="0" u="none" noProof="0" dirty="0">
                <a:solidFill>
                  <a:srgbClr val="FFFFFF"/>
                </a:solidFill>
                <a:latin typeface="Montserrat"/>
              </a:rPr>
              <a:t>ASSEFIN - SP</a:t>
            </a:r>
          </a:p>
        </p:txBody>
      </p:sp>
      <p:sp>
        <p:nvSpPr>
          <p:cNvPr id="51" name="TextBox 17">
            <a:extLst>
              <a:ext uri="{FF2B5EF4-FFF2-40B4-BE49-F238E27FC236}">
                <a16:creationId xmlns:a16="http://schemas.microsoft.com/office/drawing/2014/main" id="{10FBB6BA-F0E7-7FAE-2529-C7EE60958E83}"/>
              </a:ext>
            </a:extLst>
          </p:cNvPr>
          <p:cNvSpPr txBox="1"/>
          <p:nvPr/>
        </p:nvSpPr>
        <p:spPr>
          <a:xfrm>
            <a:off x="412960" y="2955366"/>
            <a:ext cx="1930190" cy="10767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pt-BR" sz="1200" b="1" i="0" u="none" noProof="0" dirty="0">
                <a:solidFill>
                  <a:schemeClr val="bg1"/>
                </a:solidFill>
                <a:latin typeface="Montserrat"/>
              </a:rPr>
              <a:t>MÓDULO I </a:t>
            </a:r>
          </a:p>
          <a:p>
            <a:pPr algn="l">
              <a:lnSpc>
                <a:spcPct val="150000"/>
              </a:lnSpc>
            </a:pPr>
            <a:r>
              <a:rPr lang="pt-BR" sz="1200" b="1" dirty="0">
                <a:solidFill>
                  <a:schemeClr val="bg1"/>
                </a:solidFill>
                <a:latin typeface="Montserrat"/>
              </a:rPr>
              <a:t>NOVO</a:t>
            </a:r>
          </a:p>
          <a:p>
            <a:pPr algn="l">
              <a:lnSpc>
                <a:spcPct val="150000"/>
              </a:lnSpc>
            </a:pPr>
            <a:r>
              <a:rPr lang="pt-BR" sz="1200" b="1" i="0" u="none" noProof="0" dirty="0">
                <a:solidFill>
                  <a:schemeClr val="bg1"/>
                </a:solidFill>
                <a:latin typeface="Montserrat"/>
              </a:rPr>
              <a:t>S</a:t>
            </a:r>
            <a:r>
              <a:rPr lang="pt-BR" sz="1200" b="1" dirty="0">
                <a:solidFill>
                  <a:schemeClr val="bg1"/>
                </a:solidFill>
                <a:latin typeface="Montserrat"/>
              </a:rPr>
              <a:t>ISTEMA TRIBUTÁRIO</a:t>
            </a:r>
          </a:p>
          <a:p>
            <a:pPr algn="l">
              <a:lnSpc>
                <a:spcPct val="150000"/>
              </a:lnSpc>
            </a:pPr>
            <a:r>
              <a:rPr lang="pt-BR" sz="1200" b="1" i="0" u="none" noProof="0" dirty="0">
                <a:solidFill>
                  <a:schemeClr val="bg1"/>
                </a:solidFill>
                <a:latin typeface="Montserrat"/>
              </a:rPr>
              <a:t>MUNICIPAL</a:t>
            </a:r>
          </a:p>
        </p:txBody>
      </p:sp>
      <p:sp>
        <p:nvSpPr>
          <p:cNvPr id="6" name="Subtítulo 2">
            <a:extLst>
              <a:ext uri="{FF2B5EF4-FFF2-40B4-BE49-F238E27FC236}">
                <a16:creationId xmlns:a16="http://schemas.microsoft.com/office/drawing/2014/main" id="{D9368003-4D2C-AA9D-36E2-DF9BEEA904F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317073" y="596767"/>
            <a:ext cx="9700757" cy="6021748"/>
          </a:xfrm>
          <a:prstGeom prst="rect">
            <a:avLst/>
          </a:prstGeom>
        </p:spPr>
        <p:txBody>
          <a:bodyPr lIns="91429" tIns="45715" rIns="91429" bIns="45715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endParaRPr lang="pt-B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pt-B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pt-B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pt-BR" sz="2000" b="1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pt-BR" sz="2000" b="1" dirty="0">
                <a:latin typeface="Calibri" panose="020F0502020204030204" pitchFamily="34" charset="0"/>
                <a:cs typeface="Calibri" panose="020F0502020204030204" pitchFamily="34" charset="0"/>
              </a:rPr>
              <a:t>				IBS 17,7%		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pt-BR" sz="2000" b="1" dirty="0">
                <a:latin typeface="Calibri" panose="020F0502020204030204" pitchFamily="34" charset="0"/>
                <a:cs typeface="Calibri" panose="020F0502020204030204" pitchFamily="34" charset="0"/>
              </a:rPr>
              <a:t>				CBS 8,8%	</a:t>
            </a:r>
          </a:p>
          <a:p>
            <a:pPr marL="342857" indent="-342857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pt-BR" sz="11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pt-BR" sz="2000" b="1" dirty="0">
                <a:latin typeface="Calibri" panose="020F0502020204030204" pitchFamily="34" charset="0"/>
                <a:cs typeface="Calibri" panose="020F0502020204030204" pitchFamily="34" charset="0"/>
              </a:rPr>
              <a:t>				CARGA 26,5%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pt-B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9D9D7BBB-5365-EFB5-8CBA-0E132FA122AB}"/>
              </a:ext>
            </a:extLst>
          </p:cNvPr>
          <p:cNvSpPr txBox="1"/>
          <p:nvPr/>
        </p:nvSpPr>
        <p:spPr>
          <a:xfrm>
            <a:off x="2658904" y="3769606"/>
            <a:ext cx="6039155" cy="2644304"/>
          </a:xfrm>
          <a:prstGeom prst="rect">
            <a:avLst/>
          </a:prstGeom>
          <a:noFill/>
        </p:spPr>
        <p:txBody>
          <a:bodyPr wrap="square" lIns="91429" tIns="45715" rIns="91429" bIns="45715">
            <a:spAutoFit/>
          </a:bodyPr>
          <a:lstStyle/>
          <a:p>
            <a:pPr algn="just" fontAlgn="base">
              <a:spcBef>
                <a:spcPts val="1125"/>
              </a:spcBef>
              <a:spcAft>
                <a:spcPts val="1125"/>
              </a:spcAft>
            </a:pPr>
            <a:r>
              <a:rPr lang="pt-BR" sz="2400" b="1" dirty="0">
                <a:latin typeface="Arial" panose="020B0604020202020204" pitchFamily="34" charset="0"/>
              </a:rPr>
              <a:t>AVALIAÇÃO QUINQUENAL (ART. 475)</a:t>
            </a:r>
          </a:p>
          <a:p>
            <a:pPr algn="just" fontAlgn="base">
              <a:spcBef>
                <a:spcPts val="1125"/>
              </a:spcBef>
              <a:spcAft>
                <a:spcPts val="1125"/>
              </a:spcAft>
            </a:pPr>
            <a:r>
              <a:rPr lang="pt-BR" sz="2400" dirty="0">
                <a:latin typeface="Arial" panose="020B0604020202020204" pitchFamily="34" charset="0"/>
              </a:rPr>
              <a:t>1ª será em 2030 eficácia para 2032</a:t>
            </a:r>
          </a:p>
          <a:p>
            <a:pPr algn="just" fontAlgn="base">
              <a:spcBef>
                <a:spcPts val="1125"/>
              </a:spcBef>
              <a:spcAft>
                <a:spcPts val="1125"/>
              </a:spcAft>
            </a:pPr>
            <a:r>
              <a:rPr lang="pt-BR" sz="2400" dirty="0">
                <a:latin typeface="Arial" panose="020B0604020202020204" pitchFamily="34" charset="0"/>
              </a:rPr>
              <a:t>PLC do Executivo da União, enviado até o último dia útil de Março  de 2031.</a:t>
            </a:r>
          </a:p>
          <a:p>
            <a:pPr>
              <a:buNone/>
            </a:pPr>
            <a:endParaRPr lang="pt-BR" sz="2400" dirty="0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C910187A-918E-B9CA-F5BA-25F98A93E9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98060" y="315321"/>
            <a:ext cx="3496993" cy="6586849"/>
          </a:xfrm>
          <a:prstGeom prst="rect">
            <a:avLst/>
          </a:prstGeom>
        </p:spPr>
      </p:pic>
      <p:sp>
        <p:nvSpPr>
          <p:cNvPr id="9" name="Seta para a direita 2">
            <a:extLst>
              <a:ext uri="{FF2B5EF4-FFF2-40B4-BE49-F238E27FC236}">
                <a16:creationId xmlns:a16="http://schemas.microsoft.com/office/drawing/2014/main" id="{5100BCEC-EAD7-9954-5DDD-F25EFF1A9D4E}"/>
              </a:ext>
            </a:extLst>
          </p:cNvPr>
          <p:cNvSpPr/>
          <p:nvPr/>
        </p:nvSpPr>
        <p:spPr>
          <a:xfrm>
            <a:off x="7740855" y="4944826"/>
            <a:ext cx="1107471" cy="252477"/>
          </a:xfrm>
          <a:prstGeom prst="rightArrow">
            <a:avLst/>
          </a:prstGeom>
          <a:noFill/>
          <a:ln>
            <a:solidFill>
              <a:srgbClr val="DC2E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pt-BR"/>
          </a:p>
        </p:txBody>
      </p:sp>
      <p:sp>
        <p:nvSpPr>
          <p:cNvPr id="10" name="Seta para a direita 2">
            <a:extLst>
              <a:ext uri="{FF2B5EF4-FFF2-40B4-BE49-F238E27FC236}">
                <a16:creationId xmlns:a16="http://schemas.microsoft.com/office/drawing/2014/main" id="{4D9A61DF-7E6D-BABE-C83E-22F28F38E8D4}"/>
              </a:ext>
            </a:extLst>
          </p:cNvPr>
          <p:cNvSpPr/>
          <p:nvPr/>
        </p:nvSpPr>
        <p:spPr>
          <a:xfrm rot="1120845">
            <a:off x="6887130" y="3254206"/>
            <a:ext cx="1969571" cy="271665"/>
          </a:xfrm>
          <a:prstGeom prst="rightArrow">
            <a:avLst/>
          </a:prstGeom>
          <a:noFill/>
          <a:ln>
            <a:solidFill>
              <a:srgbClr val="DC2E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pt-BR"/>
          </a:p>
        </p:txBody>
      </p:sp>
      <p:pic>
        <p:nvPicPr>
          <p:cNvPr id="11" name="Picture 4" descr="ícone de finalidade específica, linha em branco 2929018 Vetor no Vecteezy">
            <a:extLst>
              <a:ext uri="{FF2B5EF4-FFF2-40B4-BE49-F238E27FC236}">
                <a16:creationId xmlns:a16="http://schemas.microsoft.com/office/drawing/2014/main" id="{96B5B7B8-B66B-CFDF-BEA1-2A8B2CEAB9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42" t="24511" r="22700" b="19929"/>
          <a:stretch>
            <a:fillRect/>
          </a:stretch>
        </p:blipFill>
        <p:spPr bwMode="auto">
          <a:xfrm>
            <a:off x="3060772" y="239485"/>
            <a:ext cx="1704975" cy="1714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26203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015432-0497-4502-09EA-27546E76EE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EBC1C47-19FA-E39D-4783-F8CEEFE66F6E}"/>
              </a:ext>
            </a:extLst>
          </p:cNvPr>
          <p:cNvSpPr/>
          <p:nvPr/>
        </p:nvSpPr>
        <p:spPr>
          <a:xfrm>
            <a:off x="0" y="0"/>
            <a:ext cx="2667000" cy="6858000"/>
          </a:xfrm>
          <a:prstGeom prst="rect">
            <a:avLst/>
          </a:prstGeom>
          <a:solidFill>
            <a:srgbClr val="1B38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A85D8CE-B513-E00D-D8EB-09D266486C8C}"/>
              </a:ext>
            </a:extLst>
          </p:cNvPr>
          <p:cNvSpPr/>
          <p:nvPr/>
        </p:nvSpPr>
        <p:spPr>
          <a:xfrm>
            <a:off x="2609850" y="0"/>
            <a:ext cx="57150" cy="6858000"/>
          </a:xfrm>
          <a:prstGeom prst="rect">
            <a:avLst/>
          </a:prstGeom>
          <a:solidFill>
            <a:srgbClr val="E08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8B642CB-4AE8-1896-1A82-0C0C2233F158}"/>
              </a:ext>
            </a:extLst>
          </p:cNvPr>
          <p:cNvSpPr/>
          <p:nvPr/>
        </p:nvSpPr>
        <p:spPr>
          <a:xfrm>
            <a:off x="266700" y="1524000"/>
            <a:ext cx="207645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pic>
        <p:nvPicPr>
          <p:cNvPr id="12" name="Picture 11" descr="image.png">
            <a:extLst>
              <a:ext uri="{FF2B5EF4-FFF2-40B4-BE49-F238E27FC236}">
                <a16:creationId xmlns:a16="http://schemas.microsoft.com/office/drawing/2014/main" id="{4383DE00-C9AD-CAA4-12A9-C3AFC506D6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6191250"/>
            <a:ext cx="400050" cy="24765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FD2B4641-2B5E-E07C-FDC6-33FA84B8FD4B}"/>
              </a:ext>
            </a:extLst>
          </p:cNvPr>
          <p:cNvSpPr txBox="1"/>
          <p:nvPr/>
        </p:nvSpPr>
        <p:spPr>
          <a:xfrm>
            <a:off x="776287" y="419100"/>
            <a:ext cx="1057275" cy="4572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pt-BR" sz="3600" b="1" i="0" u="none" noProof="0" dirty="0">
                <a:solidFill>
                  <a:srgbClr val="E58D19"/>
                </a:solidFill>
                <a:latin typeface="Montserrat"/>
              </a:rPr>
              <a:t>36º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0C1EA7F-55EB-FCB7-2532-863AD172B3B6}"/>
              </a:ext>
            </a:extLst>
          </p:cNvPr>
          <p:cNvSpPr txBox="1"/>
          <p:nvPr/>
        </p:nvSpPr>
        <p:spPr>
          <a:xfrm>
            <a:off x="226665" y="933450"/>
            <a:ext cx="2156519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725"/>
              </a:lnSpc>
            </a:pPr>
            <a:r>
              <a:rPr lang="pt-BR" sz="1500" b="1" i="0" u="none" noProof="0" dirty="0">
                <a:solidFill>
                  <a:srgbClr val="FFFFFF"/>
                </a:solidFill>
                <a:latin typeface="Montserrat"/>
              </a:rPr>
              <a:t>ENCONTRO</a:t>
            </a:r>
            <a:r>
              <a:rPr lang="pt-BR" noProof="0" dirty="0"/>
              <a:t>
</a:t>
            </a:r>
            <a:r>
              <a:rPr lang="pt-BR" sz="1500" b="1" i="0" u="none" noProof="0" dirty="0">
                <a:solidFill>
                  <a:srgbClr val="FFFFFF"/>
                </a:solidFill>
                <a:latin typeface="Montserrat"/>
              </a:rPr>
              <a:t> DA ASSEFIN-SP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C154D5D-47AB-1D29-09B1-74E76771DB1B}"/>
              </a:ext>
            </a:extLst>
          </p:cNvPr>
          <p:cNvSpPr txBox="1"/>
          <p:nvPr/>
        </p:nvSpPr>
        <p:spPr>
          <a:xfrm>
            <a:off x="7143" y="1657350"/>
            <a:ext cx="2595562" cy="3027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155"/>
              </a:lnSpc>
            </a:pPr>
            <a:r>
              <a:rPr lang="pt-BR" sz="825" b="1" i="0" u="none" noProof="0" dirty="0">
                <a:solidFill>
                  <a:srgbClr val="E2E8F0"/>
                </a:solidFill>
                <a:latin typeface="Montserrat"/>
              </a:rPr>
              <a:t>ENCONTRO DE SERVIDORES E DIRIGENTES FAZENDÁRIOS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BA8A9F0-644A-C952-7B63-3FB94237D652}"/>
              </a:ext>
            </a:extLst>
          </p:cNvPr>
          <p:cNvSpPr txBox="1"/>
          <p:nvPr/>
        </p:nvSpPr>
        <p:spPr>
          <a:xfrm>
            <a:off x="762000" y="6224587"/>
            <a:ext cx="1367879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pt-BR" sz="1125" b="1" i="0" u="none" noProof="0" dirty="0">
                <a:solidFill>
                  <a:srgbClr val="FFFFFF"/>
                </a:solidFill>
                <a:latin typeface="Montserrat"/>
              </a:rPr>
              <a:t>ASSEFIN - SP</a:t>
            </a:r>
          </a:p>
        </p:txBody>
      </p:sp>
      <p:sp>
        <p:nvSpPr>
          <p:cNvPr id="51" name="TextBox 17">
            <a:extLst>
              <a:ext uri="{FF2B5EF4-FFF2-40B4-BE49-F238E27FC236}">
                <a16:creationId xmlns:a16="http://schemas.microsoft.com/office/drawing/2014/main" id="{515A450A-C2FB-9EF8-F964-89097DBE1F51}"/>
              </a:ext>
            </a:extLst>
          </p:cNvPr>
          <p:cNvSpPr txBox="1"/>
          <p:nvPr/>
        </p:nvSpPr>
        <p:spPr>
          <a:xfrm>
            <a:off x="412960" y="2955366"/>
            <a:ext cx="1930190" cy="10767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pt-BR" sz="1200" b="1" i="0" u="none" noProof="0" dirty="0">
                <a:solidFill>
                  <a:schemeClr val="bg1"/>
                </a:solidFill>
                <a:latin typeface="Montserrat"/>
              </a:rPr>
              <a:t>MÓDULO I </a:t>
            </a:r>
          </a:p>
          <a:p>
            <a:pPr algn="l">
              <a:lnSpc>
                <a:spcPct val="150000"/>
              </a:lnSpc>
            </a:pPr>
            <a:r>
              <a:rPr lang="pt-BR" sz="1200" b="1" dirty="0">
                <a:solidFill>
                  <a:schemeClr val="bg1"/>
                </a:solidFill>
                <a:latin typeface="Montserrat"/>
              </a:rPr>
              <a:t>NOVO</a:t>
            </a:r>
          </a:p>
          <a:p>
            <a:pPr algn="l">
              <a:lnSpc>
                <a:spcPct val="150000"/>
              </a:lnSpc>
            </a:pPr>
            <a:r>
              <a:rPr lang="pt-BR" sz="1200" b="1" i="0" u="none" noProof="0" dirty="0">
                <a:solidFill>
                  <a:schemeClr val="bg1"/>
                </a:solidFill>
                <a:latin typeface="Montserrat"/>
              </a:rPr>
              <a:t>S</a:t>
            </a:r>
            <a:r>
              <a:rPr lang="pt-BR" sz="1200" b="1" dirty="0">
                <a:solidFill>
                  <a:schemeClr val="bg1"/>
                </a:solidFill>
                <a:latin typeface="Montserrat"/>
              </a:rPr>
              <a:t>ISTEMA TRIBUTÁRIO</a:t>
            </a:r>
          </a:p>
          <a:p>
            <a:pPr algn="l">
              <a:lnSpc>
                <a:spcPct val="150000"/>
              </a:lnSpc>
            </a:pPr>
            <a:r>
              <a:rPr lang="pt-BR" sz="1200" b="1" i="0" u="none" noProof="0" dirty="0">
                <a:solidFill>
                  <a:schemeClr val="bg1"/>
                </a:solidFill>
                <a:latin typeface="Montserrat"/>
              </a:rPr>
              <a:t>MUNICIPAL</a:t>
            </a:r>
          </a:p>
        </p:txBody>
      </p:sp>
      <p:pic>
        <p:nvPicPr>
          <p:cNvPr id="11" name="Picture 4" descr="ícone de finalidade específica, linha em branco 2929018 Vetor no Vecteezy">
            <a:extLst>
              <a:ext uri="{FF2B5EF4-FFF2-40B4-BE49-F238E27FC236}">
                <a16:creationId xmlns:a16="http://schemas.microsoft.com/office/drawing/2014/main" id="{F0D283B3-D916-8755-4BF2-6EFC4B83DD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42" t="24511" r="22700" b="19929"/>
          <a:stretch>
            <a:fillRect/>
          </a:stretch>
        </p:blipFill>
        <p:spPr bwMode="auto">
          <a:xfrm>
            <a:off x="10220325" y="76303"/>
            <a:ext cx="1704975" cy="1714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446289F-7A19-42DF-1AC1-1229C66872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0293" y="431705"/>
            <a:ext cx="5037373" cy="1374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Espaço Reservado para Conteúdo 2">
            <a:extLst>
              <a:ext uri="{FF2B5EF4-FFF2-40B4-BE49-F238E27FC236}">
                <a16:creationId xmlns:a16="http://schemas.microsoft.com/office/drawing/2014/main" id="{AD5198FF-392B-4C65-A458-6D881490764F}"/>
              </a:ext>
            </a:extLst>
          </p:cNvPr>
          <p:cNvSpPr txBox="1">
            <a:spLocks/>
          </p:cNvSpPr>
          <p:nvPr/>
        </p:nvSpPr>
        <p:spPr>
          <a:xfrm>
            <a:off x="3060772" y="2187196"/>
            <a:ext cx="8135964" cy="4351338"/>
          </a:xfrm>
          <a:prstGeom prst="rect">
            <a:avLst/>
          </a:prstGeom>
        </p:spPr>
        <p:txBody>
          <a:bodyPr lIns="91431" tIns="45715" rIns="91431" bIns="45715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000" b="1" i="1" dirty="0"/>
              <a:t>Distribuição</a:t>
            </a:r>
            <a:r>
              <a:rPr lang="pt-BR" sz="2000" i="1" dirty="0"/>
              <a:t> - é</a:t>
            </a:r>
            <a:r>
              <a:rPr lang="pt-BR" sz="2000" dirty="0"/>
              <a:t> apenas o</a:t>
            </a:r>
            <a:r>
              <a:rPr lang="pt-BR" sz="2000" b="1" dirty="0"/>
              <a:t> </a:t>
            </a:r>
            <a:r>
              <a:rPr lang="pt-BR" sz="2000" i="1" dirty="0"/>
              <a:t>mecanismo de entrega</a:t>
            </a:r>
            <a:r>
              <a:rPr lang="pt-BR" sz="2000" dirty="0"/>
              <a:t> aos entes federados o </a:t>
            </a:r>
            <a:r>
              <a:rPr lang="pt-BR" sz="1800" dirty="0"/>
              <a:t>produto</a:t>
            </a:r>
            <a:r>
              <a:rPr lang="pt-BR" sz="2000" dirty="0"/>
              <a:t> da arrecadação centralizada do IBS. </a:t>
            </a:r>
          </a:p>
          <a:p>
            <a:r>
              <a:rPr lang="pt-BR" sz="2000" dirty="0"/>
              <a:t>É uma etapa </a:t>
            </a:r>
            <a:r>
              <a:rPr lang="pt-BR" sz="2000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complementar</a:t>
            </a:r>
            <a:r>
              <a:rPr lang="pt-BR" sz="2000" dirty="0"/>
              <a:t> na realização da receita: </a:t>
            </a:r>
          </a:p>
          <a:p>
            <a:pPr lvl="1"/>
            <a:r>
              <a:rPr lang="pt-BR" sz="2000" dirty="0">
                <a:solidFill>
                  <a:srgbClr val="FF0000"/>
                </a:solidFill>
              </a:rPr>
              <a:t>previsão</a:t>
            </a:r>
            <a:r>
              <a:rPr lang="pt-BR" sz="2000" dirty="0"/>
              <a:t>, o lançamento, a arrecadação, recolhimento e agora, </a:t>
            </a:r>
            <a:r>
              <a:rPr lang="pt-BR" sz="20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distribuição</a:t>
            </a:r>
            <a:r>
              <a:rPr lang="pt-BR" sz="2000" dirty="0"/>
              <a:t>. </a:t>
            </a:r>
          </a:p>
          <a:p>
            <a:pPr lvl="1"/>
            <a:r>
              <a:rPr lang="pt-BR" sz="1100" dirty="0"/>
              <a:t>(Lei nº 4.320/1964; CTN; LRF, art. 12.)</a:t>
            </a:r>
          </a:p>
          <a:p>
            <a:r>
              <a:rPr lang="pt-BR" sz="2000" i="1" dirty="0"/>
              <a:t>Se, transferência governamental</a:t>
            </a:r>
            <a:r>
              <a:rPr lang="pt-BR" sz="2000" dirty="0"/>
              <a:t>, tornaria o CGIBS o destino final da receita.</a:t>
            </a:r>
          </a:p>
          <a:p>
            <a:endParaRPr lang="pt-BR" sz="2000" dirty="0"/>
          </a:p>
          <a:p>
            <a:pPr marL="0" indent="0">
              <a:buNone/>
            </a:pPr>
            <a:r>
              <a:rPr lang="pt-BR" sz="2000" dirty="0">
                <a:solidFill>
                  <a:schemeClr val="accent2"/>
                </a:solidFill>
              </a:rPr>
              <a:t>Resposta: O CGIBS figura como um agente autorizado!</a:t>
            </a:r>
          </a:p>
          <a:p>
            <a:endParaRPr lang="pt-BR" sz="2400" dirty="0"/>
          </a:p>
          <a:p>
            <a:endParaRPr lang="pt-BR" sz="2400" dirty="0"/>
          </a:p>
        </p:txBody>
      </p:sp>
      <p:pic>
        <p:nvPicPr>
          <p:cNvPr id="14" name="Picture 2" descr="CP CASP | ::Conselho Federal de Contabilidade::">
            <a:extLst>
              <a:ext uri="{FF2B5EF4-FFF2-40B4-BE49-F238E27FC236}">
                <a16:creationId xmlns:a16="http://schemas.microsoft.com/office/drawing/2014/main" id="{2576F64D-D41C-78E9-8864-5FB25BC35E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9759" y="4854804"/>
            <a:ext cx="2153671" cy="1140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Seta: para Baixo 14">
            <a:extLst>
              <a:ext uri="{FF2B5EF4-FFF2-40B4-BE49-F238E27FC236}">
                <a16:creationId xmlns:a16="http://schemas.microsoft.com/office/drawing/2014/main" id="{2B815389-3552-3931-4C01-840350E1C73E}"/>
              </a:ext>
            </a:extLst>
          </p:cNvPr>
          <p:cNvSpPr/>
          <p:nvPr/>
        </p:nvSpPr>
        <p:spPr>
          <a:xfrm rot="6909837">
            <a:off x="7128483" y="3255184"/>
            <a:ext cx="114730" cy="1960956"/>
          </a:xfrm>
          <a:prstGeom prst="down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31" tIns="45715" rIns="91431" bIns="45715" rtlCol="0" anchor="ctr"/>
          <a:lstStyle/>
          <a:p>
            <a:pPr algn="ctr"/>
            <a:endParaRPr lang="pt-BR">
              <a:ln>
                <a:solidFill>
                  <a:srgbClr val="FF0000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32097105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2667000" cy="6858000"/>
          </a:xfrm>
          <a:prstGeom prst="rect">
            <a:avLst/>
          </a:prstGeom>
          <a:solidFill>
            <a:srgbClr val="1B38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3" name="Rectangle 2"/>
          <p:cNvSpPr/>
          <p:nvPr/>
        </p:nvSpPr>
        <p:spPr>
          <a:xfrm>
            <a:off x="2667000" y="0"/>
            <a:ext cx="9525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4" name="Rectangle 3"/>
          <p:cNvSpPr/>
          <p:nvPr/>
        </p:nvSpPr>
        <p:spPr>
          <a:xfrm>
            <a:off x="2609850" y="0"/>
            <a:ext cx="57150" cy="6858000"/>
          </a:xfrm>
          <a:prstGeom prst="rect">
            <a:avLst/>
          </a:prstGeom>
          <a:solidFill>
            <a:srgbClr val="E08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6" name="Rounded Rectangle 5"/>
          <p:cNvSpPr/>
          <p:nvPr/>
        </p:nvSpPr>
        <p:spPr>
          <a:xfrm>
            <a:off x="3257550" y="5260410"/>
            <a:ext cx="8534400" cy="1145152"/>
          </a:xfrm>
          <a:prstGeom prst="roundRect">
            <a:avLst>
              <a:gd name="adj" fmla="val 11764"/>
            </a:avLst>
          </a:prstGeom>
          <a:solidFill>
            <a:srgbClr val="1B38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00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66700" y="1524000"/>
            <a:ext cx="207645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7" name="Rounded Rectangle 6"/>
          <p:cNvSpPr/>
          <p:nvPr/>
        </p:nvSpPr>
        <p:spPr>
          <a:xfrm>
            <a:off x="3162300" y="1889523"/>
            <a:ext cx="4171950" cy="2650329"/>
          </a:xfrm>
          <a:prstGeom prst="roundRect">
            <a:avLst>
              <a:gd name="adj" fmla="val 3745"/>
            </a:avLst>
          </a:prstGeom>
          <a:solidFill>
            <a:srgbClr val="F4F7F5"/>
          </a:solidFill>
          <a:ln>
            <a:solidFill>
              <a:schemeClr val="accent3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8" name="Rounded Rectangle 7"/>
          <p:cNvSpPr/>
          <p:nvPr/>
        </p:nvSpPr>
        <p:spPr>
          <a:xfrm>
            <a:off x="7524750" y="1889523"/>
            <a:ext cx="4171950" cy="2650329"/>
          </a:xfrm>
          <a:prstGeom prst="roundRect">
            <a:avLst>
              <a:gd name="adj" fmla="val 3745"/>
            </a:avLst>
          </a:prstGeom>
          <a:solidFill>
            <a:srgbClr val="FEF8F0"/>
          </a:solidFill>
          <a:ln>
            <a:solidFill>
              <a:schemeClr val="accent3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9" name="Rectangle 8"/>
          <p:cNvSpPr/>
          <p:nvPr/>
        </p:nvSpPr>
        <p:spPr>
          <a:xfrm>
            <a:off x="3162300" y="2505670"/>
            <a:ext cx="38100" cy="2034182"/>
          </a:xfrm>
          <a:prstGeom prst="rect">
            <a:avLst/>
          </a:prstGeom>
          <a:solidFill>
            <a:srgbClr val="1B38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10" name="Rectangle 9"/>
          <p:cNvSpPr/>
          <p:nvPr/>
        </p:nvSpPr>
        <p:spPr>
          <a:xfrm>
            <a:off x="7524750" y="2505670"/>
            <a:ext cx="38100" cy="2034182"/>
          </a:xfrm>
          <a:prstGeom prst="rect">
            <a:avLst/>
          </a:prstGeom>
          <a:solidFill>
            <a:srgbClr val="E08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6191250"/>
            <a:ext cx="400050" cy="24765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801" y="5492846"/>
            <a:ext cx="304800" cy="40640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7364" y="2171768"/>
            <a:ext cx="332795" cy="260448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10475" y="2150931"/>
            <a:ext cx="312539" cy="281285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209925" y="795221"/>
            <a:ext cx="9029700" cy="31998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pt-BR" sz="2100" b="1" i="0" u="none" noProof="0" dirty="0">
                <a:solidFill>
                  <a:srgbClr val="1B382B"/>
                </a:solidFill>
                <a:latin typeface="Montserrat"/>
              </a:rPr>
              <a:t>Atualização dos Sistemas e Saneamento Cadastral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219450" y="1254425"/>
            <a:ext cx="9029700" cy="21044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1657"/>
              </a:lnSpc>
            </a:pPr>
            <a:r>
              <a:rPr lang="pt-BR" sz="1275" b="1" i="0" u="none" noProof="0" dirty="0">
                <a:solidFill>
                  <a:srgbClr val="556B5F"/>
                </a:solidFill>
                <a:latin typeface="Montserrat"/>
              </a:rPr>
              <a:t>Compatibilidade tecnológica para impedir perdas imediatas de receita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76287" y="419100"/>
            <a:ext cx="1057275" cy="4572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pt-BR" sz="3600" b="1" i="0" u="none" noProof="0" dirty="0">
                <a:solidFill>
                  <a:srgbClr val="E58D19"/>
                </a:solidFill>
                <a:latin typeface="Montserrat"/>
              </a:rPr>
              <a:t>36º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26665" y="933450"/>
            <a:ext cx="2156519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725"/>
              </a:lnSpc>
            </a:pPr>
            <a:r>
              <a:rPr lang="pt-BR" sz="1500" b="1" i="0" u="none" noProof="0" dirty="0">
                <a:solidFill>
                  <a:srgbClr val="FFFFFF"/>
                </a:solidFill>
                <a:latin typeface="Montserrat"/>
              </a:rPr>
              <a:t>ENCONTRO</a:t>
            </a:r>
            <a:r>
              <a:rPr lang="pt-BR" noProof="0" dirty="0"/>
              <a:t>
</a:t>
            </a:r>
            <a:r>
              <a:rPr lang="pt-BR" sz="1500" b="1" i="0" u="none" noProof="0" dirty="0">
                <a:solidFill>
                  <a:srgbClr val="FFFFFF"/>
                </a:solidFill>
                <a:latin typeface="Montserrat"/>
              </a:rPr>
              <a:t> DA ASSEFIN-SP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143" y="1657350"/>
            <a:ext cx="2595562" cy="3027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155"/>
              </a:lnSpc>
            </a:pPr>
            <a:r>
              <a:rPr lang="pt-BR" sz="825" b="1" i="0" u="none" noProof="0" dirty="0">
                <a:solidFill>
                  <a:srgbClr val="E2E8F0"/>
                </a:solidFill>
                <a:latin typeface="Montserrat"/>
              </a:rPr>
              <a:t>ENCONTRO DE SERVIDORES E DIRIGENTES FAZENDÁRIOS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000" y="6224587"/>
            <a:ext cx="1367879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pt-BR" sz="1125" b="1" i="0" u="none" noProof="0" dirty="0">
                <a:solidFill>
                  <a:srgbClr val="FFFFFF"/>
                </a:solidFill>
                <a:latin typeface="Montserrat"/>
              </a:rPr>
              <a:t>ASSEFIN - SP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748087" y="5449825"/>
            <a:ext cx="7953375" cy="83099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pt-BR" b="1" i="0" u="none" noProof="0" dirty="0">
                <a:solidFill>
                  <a:schemeClr val="bg1"/>
                </a:solidFill>
                <a:latin typeface="Open Sans"/>
              </a:rPr>
              <a:t>Atenção operacional:</a:t>
            </a:r>
            <a:r>
              <a:rPr lang="pt-BR" b="0" i="0" u="none" noProof="0" dirty="0">
                <a:solidFill>
                  <a:schemeClr val="bg1"/>
                </a:solidFill>
                <a:latin typeface="Open Sans"/>
              </a:rPr>
              <a:t> </a:t>
            </a:r>
          </a:p>
          <a:p>
            <a:pPr algn="l"/>
            <a:r>
              <a:rPr lang="pt-BR" b="0" i="0" u="none" noProof="0" dirty="0">
                <a:solidFill>
                  <a:schemeClr val="bg1"/>
                </a:solidFill>
                <a:latin typeface="Open Sans"/>
              </a:rPr>
              <a:t>Erros de georreferenciamento e CIB desatualizado desviam a receita do IBS para municípios vizinhos pelo princípio do destino.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724275" y="2200870"/>
            <a:ext cx="3331040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pt-BR" sz="1400" b="1" i="0" u="none" noProof="0" dirty="0">
                <a:solidFill>
                  <a:srgbClr val="1B382B"/>
                </a:solidFill>
                <a:latin typeface="Montserrat"/>
              </a:rPr>
              <a:t>Integração e Tecnologias Nacionais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390900" y="2794166"/>
            <a:ext cx="3810000" cy="37638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>
              <a:lnSpc>
                <a:spcPts val="1470"/>
              </a:lnSpc>
            </a:pPr>
            <a:r>
              <a:rPr lang="pt-BR" sz="1200" b="1" i="0" u="none" noProof="0" dirty="0">
                <a:solidFill>
                  <a:srgbClr val="334155"/>
                </a:solidFill>
                <a:latin typeface="Open Sans"/>
              </a:rPr>
              <a:t>NFS-e Nacional:</a:t>
            </a:r>
            <a:r>
              <a:rPr lang="pt-BR" sz="1200" i="0" u="none" noProof="0" dirty="0">
                <a:solidFill>
                  <a:srgbClr val="334155"/>
                </a:solidFill>
                <a:latin typeface="Open Sans"/>
              </a:rPr>
              <a:t> </a:t>
            </a:r>
            <a:r>
              <a:rPr lang="pt-BR" sz="1200" i="0" u="none" noProof="0" dirty="0">
                <a:solidFill>
                  <a:srgbClr val="FF0000"/>
                </a:solidFill>
                <a:latin typeface="Open Sans"/>
              </a:rPr>
              <a:t>Obrigatória para todos</a:t>
            </a:r>
            <a:r>
              <a:rPr lang="pt-BR" sz="1200" i="0" u="none" noProof="0" dirty="0">
                <a:solidFill>
                  <a:srgbClr val="334155"/>
                </a:solidFill>
                <a:latin typeface="Open Sans"/>
              </a:rPr>
              <a:t>, inclusive ME/EPP/Simples; integração via APIs com </a:t>
            </a:r>
            <a:r>
              <a:rPr lang="pt-BR" sz="1200" b="1" dirty="0">
                <a:solidFill>
                  <a:srgbClr val="FF0000"/>
                </a:solidFill>
                <a:latin typeface="Open Sans"/>
              </a:rPr>
              <a:t>AD</a:t>
            </a:r>
            <a:r>
              <a:rPr lang="pt-BR" sz="1200" b="1" i="0" u="none" noProof="0" dirty="0">
                <a:solidFill>
                  <a:srgbClr val="FF0000"/>
                </a:solidFill>
                <a:latin typeface="Open Sans"/>
              </a:rPr>
              <a:t>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409949" y="3382144"/>
            <a:ext cx="3895725" cy="37638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70"/>
              </a:lnSpc>
            </a:pPr>
            <a:r>
              <a:rPr lang="pt-BR" sz="1200" b="1" i="0" u="none" noProof="0" dirty="0">
                <a:solidFill>
                  <a:srgbClr val="334155"/>
                </a:solidFill>
                <a:latin typeface="Open Sans"/>
              </a:rPr>
              <a:t>Campos IBS/CBS:</a:t>
            </a:r>
            <a:r>
              <a:rPr lang="pt-BR" sz="1200" b="0" i="0" u="none" noProof="0" dirty="0">
                <a:solidFill>
                  <a:srgbClr val="334155"/>
                </a:solidFill>
                <a:latin typeface="Open Sans"/>
              </a:rPr>
              <a:t> Adaptação dos leiautes fiscais eletrônicos nos emissores municipais paralelos</a:t>
            </a:r>
            <a:r>
              <a:rPr lang="pt-BR" sz="1200" dirty="0">
                <a:solidFill>
                  <a:srgbClr val="334155"/>
                </a:solidFill>
                <a:latin typeface="Open Sans"/>
              </a:rPr>
              <a:t> à </a:t>
            </a:r>
            <a:r>
              <a:rPr lang="pt-BR" sz="1200" b="1" dirty="0">
                <a:solidFill>
                  <a:srgbClr val="FF0000"/>
                </a:solidFill>
                <a:latin typeface="Open Sans"/>
              </a:rPr>
              <a:t>ADN</a:t>
            </a:r>
            <a:endParaRPr lang="pt-BR" sz="1200" b="1" i="0" u="none" noProof="0" dirty="0">
              <a:solidFill>
                <a:srgbClr val="FF0000"/>
              </a:solidFill>
              <a:latin typeface="Open San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409950" y="3957042"/>
            <a:ext cx="3810000" cy="3732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70"/>
              </a:lnSpc>
            </a:pPr>
            <a:r>
              <a:rPr lang="pt-BR" sz="1200" b="1" i="0" u="none" noProof="0" dirty="0">
                <a:solidFill>
                  <a:srgbClr val="334155"/>
                </a:solidFill>
                <a:latin typeface="Open Sans"/>
              </a:rPr>
              <a:t>SIAFIC e Siconfi/FINBRA:</a:t>
            </a:r>
            <a:r>
              <a:rPr lang="pt-BR" sz="1200" b="0" i="0" u="none" noProof="0" dirty="0">
                <a:solidFill>
                  <a:srgbClr val="334155"/>
                </a:solidFill>
                <a:latin typeface="Open Sans"/>
              </a:rPr>
              <a:t> Alinhamento contábil estrito para evitar rejeições e glosas.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206979" y="2196323"/>
            <a:ext cx="3039294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pt-BR" sz="1400" b="1" i="0" u="none" noProof="0" dirty="0">
                <a:solidFill>
                  <a:srgbClr val="1B382B"/>
                </a:solidFill>
                <a:latin typeface="Montserrat"/>
              </a:rPr>
              <a:t>Sincronização e Base Imobiliária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724775" y="2776123"/>
            <a:ext cx="3810000" cy="5687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70"/>
              </a:lnSpc>
            </a:pPr>
            <a:r>
              <a:rPr lang="pt-BR" sz="1200" b="1" i="0" u="none" noProof="0" dirty="0">
                <a:solidFill>
                  <a:srgbClr val="334155"/>
                </a:solidFill>
                <a:latin typeface="Open Sans"/>
              </a:rPr>
              <a:t>Cadastros CPF/CNPJ:</a:t>
            </a:r>
            <a:r>
              <a:rPr lang="pt-BR" sz="1200" b="0" i="0" u="none" noProof="0" dirty="0">
                <a:solidFill>
                  <a:srgbClr val="334155"/>
                </a:solidFill>
                <a:latin typeface="Open Sans"/>
              </a:rPr>
              <a:t> </a:t>
            </a:r>
            <a:r>
              <a:rPr lang="pt-BR" sz="1200" dirty="0">
                <a:solidFill>
                  <a:srgbClr val="334155"/>
                </a:solidFill>
                <a:latin typeface="Open Sans"/>
              </a:rPr>
              <a:t>Ampliação e limpeza </a:t>
            </a:r>
            <a:r>
              <a:rPr lang="pt-BR" sz="1200" b="0" i="0" u="none" noProof="0" dirty="0">
                <a:solidFill>
                  <a:srgbClr val="334155"/>
                </a:solidFill>
                <a:latin typeface="Open Sans"/>
              </a:rPr>
              <a:t>para assegurar destinação do imposto ao município titular do crédito.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753644" y="3444950"/>
            <a:ext cx="3810000" cy="3732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70"/>
              </a:lnSpc>
            </a:pPr>
            <a:r>
              <a:rPr lang="pt-BR" sz="1200" b="1" i="0" u="none" noProof="0" dirty="0">
                <a:solidFill>
                  <a:srgbClr val="334155"/>
                </a:solidFill>
                <a:latin typeface="Open Sans"/>
              </a:rPr>
              <a:t>Adoção do CIB:</a:t>
            </a:r>
            <a:r>
              <a:rPr lang="pt-BR" sz="1200" b="0" i="0" u="none" noProof="0" dirty="0">
                <a:solidFill>
                  <a:srgbClr val="334155"/>
                </a:solidFill>
                <a:latin typeface="Open Sans"/>
              </a:rPr>
              <a:t> Vinculação célere ao Cadastro Imobiliário Brasileiro em nível federal.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772400" y="3957042"/>
            <a:ext cx="3810000" cy="3732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70"/>
              </a:lnSpc>
            </a:pPr>
            <a:r>
              <a:rPr lang="pt-BR" sz="1200" b="1" i="0" u="none" noProof="0" dirty="0">
                <a:solidFill>
                  <a:srgbClr val="334155"/>
                </a:solidFill>
                <a:latin typeface="Open Sans"/>
              </a:rPr>
              <a:t>Cruzamento Territorial:</a:t>
            </a:r>
            <a:r>
              <a:rPr lang="pt-BR" sz="1200" b="0" i="0" u="none" noProof="0" dirty="0">
                <a:solidFill>
                  <a:srgbClr val="334155"/>
                </a:solidFill>
                <a:latin typeface="Open Sans"/>
              </a:rPr>
              <a:t> Atualização contínua de áreas construídas e usos dos imóveis.</a:t>
            </a:r>
          </a:p>
        </p:txBody>
      </p:sp>
      <p:sp>
        <p:nvSpPr>
          <p:cNvPr id="31" name="TextBox 17">
            <a:extLst>
              <a:ext uri="{FF2B5EF4-FFF2-40B4-BE49-F238E27FC236}">
                <a16:creationId xmlns:a16="http://schemas.microsoft.com/office/drawing/2014/main" id="{C12083FF-ABF1-D2D0-4C78-02790422FBFC}"/>
              </a:ext>
            </a:extLst>
          </p:cNvPr>
          <p:cNvSpPr txBox="1"/>
          <p:nvPr/>
        </p:nvSpPr>
        <p:spPr>
          <a:xfrm>
            <a:off x="412960" y="2955366"/>
            <a:ext cx="1930190" cy="79977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pt-BR" sz="1200" b="1" i="0" u="none" noProof="0" dirty="0">
                <a:solidFill>
                  <a:schemeClr val="bg1"/>
                </a:solidFill>
                <a:latin typeface="Montserrat"/>
              </a:rPr>
              <a:t>MÓDULO I </a:t>
            </a:r>
          </a:p>
          <a:p>
            <a:pPr algn="l">
              <a:lnSpc>
                <a:spcPct val="150000"/>
              </a:lnSpc>
            </a:pPr>
            <a:r>
              <a:rPr lang="pt-BR" sz="1200" b="1" i="0" u="none" noProof="0" dirty="0">
                <a:solidFill>
                  <a:schemeClr val="bg1"/>
                </a:solidFill>
                <a:latin typeface="Montserrat"/>
              </a:rPr>
              <a:t>INFRAESTRUTURA E </a:t>
            </a:r>
          </a:p>
          <a:p>
            <a:pPr algn="l">
              <a:lnSpc>
                <a:spcPct val="150000"/>
              </a:lnSpc>
            </a:pPr>
            <a:r>
              <a:rPr lang="pt-BR" sz="1200" b="1" dirty="0">
                <a:solidFill>
                  <a:schemeClr val="bg1"/>
                </a:solidFill>
                <a:latin typeface="Montserrat"/>
              </a:rPr>
              <a:t>DADOS </a:t>
            </a:r>
            <a:endParaRPr lang="pt-BR" sz="1200" b="1" i="0" u="none" noProof="0" dirty="0">
              <a:solidFill>
                <a:schemeClr val="bg1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E43A8FF-2749-3CAA-0ADB-775A26533F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477D121-E154-AC2D-7438-183DCEEC9066}"/>
              </a:ext>
            </a:extLst>
          </p:cNvPr>
          <p:cNvSpPr/>
          <p:nvPr/>
        </p:nvSpPr>
        <p:spPr>
          <a:xfrm>
            <a:off x="0" y="0"/>
            <a:ext cx="2667000" cy="6858000"/>
          </a:xfrm>
          <a:prstGeom prst="rect">
            <a:avLst/>
          </a:prstGeom>
          <a:solidFill>
            <a:srgbClr val="1B38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FC90168-6BD6-6EA8-FFB4-B14917C8F878}"/>
              </a:ext>
            </a:extLst>
          </p:cNvPr>
          <p:cNvSpPr/>
          <p:nvPr/>
        </p:nvSpPr>
        <p:spPr>
          <a:xfrm>
            <a:off x="2609850" y="0"/>
            <a:ext cx="57150" cy="6858000"/>
          </a:xfrm>
          <a:prstGeom prst="rect">
            <a:avLst/>
          </a:prstGeom>
          <a:solidFill>
            <a:srgbClr val="E08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6188044-5D4A-C1FE-F3E0-AE73256B6406}"/>
              </a:ext>
            </a:extLst>
          </p:cNvPr>
          <p:cNvSpPr/>
          <p:nvPr/>
        </p:nvSpPr>
        <p:spPr>
          <a:xfrm>
            <a:off x="266700" y="1524000"/>
            <a:ext cx="207645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pic>
        <p:nvPicPr>
          <p:cNvPr id="12" name="Picture 11" descr="image.png">
            <a:extLst>
              <a:ext uri="{FF2B5EF4-FFF2-40B4-BE49-F238E27FC236}">
                <a16:creationId xmlns:a16="http://schemas.microsoft.com/office/drawing/2014/main" id="{C0FAB2E3-9B12-E4E3-8E19-DE30B56615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6191250"/>
            <a:ext cx="400050" cy="24765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7DBB065D-F533-3747-847A-772C52D6E380}"/>
              </a:ext>
            </a:extLst>
          </p:cNvPr>
          <p:cNvSpPr txBox="1"/>
          <p:nvPr/>
        </p:nvSpPr>
        <p:spPr>
          <a:xfrm>
            <a:off x="776287" y="419100"/>
            <a:ext cx="1057275" cy="4572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pt-BR" sz="3600" b="1" i="0" u="none" noProof="0" dirty="0">
                <a:solidFill>
                  <a:srgbClr val="E58D19"/>
                </a:solidFill>
                <a:latin typeface="Montserrat"/>
              </a:rPr>
              <a:t>36º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33D96CD-1E19-9678-7C45-4A555EB8708C}"/>
              </a:ext>
            </a:extLst>
          </p:cNvPr>
          <p:cNvSpPr txBox="1"/>
          <p:nvPr/>
        </p:nvSpPr>
        <p:spPr>
          <a:xfrm>
            <a:off x="226665" y="933450"/>
            <a:ext cx="2156519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725"/>
              </a:lnSpc>
            </a:pPr>
            <a:r>
              <a:rPr lang="pt-BR" sz="1500" b="1" i="0" u="none" noProof="0" dirty="0">
                <a:solidFill>
                  <a:srgbClr val="FFFFFF"/>
                </a:solidFill>
                <a:latin typeface="Montserrat"/>
              </a:rPr>
              <a:t>ENCONTRO</a:t>
            </a:r>
            <a:r>
              <a:rPr lang="pt-BR" noProof="0" dirty="0"/>
              <a:t>
</a:t>
            </a:r>
            <a:r>
              <a:rPr lang="pt-BR" sz="1500" b="1" i="0" u="none" noProof="0" dirty="0">
                <a:solidFill>
                  <a:srgbClr val="FFFFFF"/>
                </a:solidFill>
                <a:latin typeface="Montserrat"/>
              </a:rPr>
              <a:t> DA ASSEFIN-SP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D5FCF73-0112-210C-E6EB-6B090D15642E}"/>
              </a:ext>
            </a:extLst>
          </p:cNvPr>
          <p:cNvSpPr txBox="1"/>
          <p:nvPr/>
        </p:nvSpPr>
        <p:spPr>
          <a:xfrm>
            <a:off x="7143" y="1657350"/>
            <a:ext cx="2595562" cy="3027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155"/>
              </a:lnSpc>
            </a:pPr>
            <a:r>
              <a:rPr lang="pt-BR" sz="825" b="1" i="0" u="none" noProof="0" dirty="0">
                <a:solidFill>
                  <a:srgbClr val="E2E8F0"/>
                </a:solidFill>
                <a:latin typeface="Montserrat"/>
              </a:rPr>
              <a:t>ENCONTRO DE SERVIDORES E DIRIGENTES FAZENDÁRIOS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C06752C-C19B-5B3E-DCC5-43E434063270}"/>
              </a:ext>
            </a:extLst>
          </p:cNvPr>
          <p:cNvSpPr txBox="1"/>
          <p:nvPr/>
        </p:nvSpPr>
        <p:spPr>
          <a:xfrm>
            <a:off x="762000" y="6224587"/>
            <a:ext cx="1367879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pt-BR" sz="1125" b="1" i="0" u="none" noProof="0" dirty="0">
                <a:solidFill>
                  <a:srgbClr val="FFFFFF"/>
                </a:solidFill>
                <a:latin typeface="Montserrat"/>
              </a:rPr>
              <a:t>ASSEFIN - SP</a:t>
            </a:r>
          </a:p>
        </p:txBody>
      </p:sp>
      <p:sp>
        <p:nvSpPr>
          <p:cNvPr id="6" name="Espaço Reservado para Conteúdo 2">
            <a:extLst>
              <a:ext uri="{FF2B5EF4-FFF2-40B4-BE49-F238E27FC236}">
                <a16:creationId xmlns:a16="http://schemas.microsoft.com/office/drawing/2014/main" id="{2A60ED1B-FE16-5349-036F-A1B79175915C}"/>
              </a:ext>
            </a:extLst>
          </p:cNvPr>
          <p:cNvSpPr txBox="1">
            <a:spLocks/>
          </p:cNvSpPr>
          <p:nvPr/>
        </p:nvSpPr>
        <p:spPr>
          <a:xfrm>
            <a:off x="5333999" y="1014823"/>
            <a:ext cx="8288474" cy="4575061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base">
              <a:buFont typeface="Arial"/>
              <a:buNone/>
            </a:pPr>
            <a:endParaRPr lang="pt-BR" sz="2400"/>
          </a:p>
          <a:p>
            <a:pPr marL="0" indent="0" algn="just" fontAlgn="base">
              <a:buFont typeface="Arial"/>
              <a:buNone/>
            </a:pPr>
            <a:endParaRPr lang="pt-BR" sz="2400"/>
          </a:p>
          <a:p>
            <a:pPr marL="0" indent="0" algn="just" fontAlgn="base">
              <a:buFont typeface="Arial"/>
              <a:buNone/>
            </a:pPr>
            <a:endParaRPr lang="pt-BR" sz="2400" dirty="0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718A4397-FE7D-6768-D3B4-8DCC6C7F35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2413" y="1056782"/>
            <a:ext cx="9517855" cy="2827052"/>
          </a:xfrm>
          <a:prstGeom prst="rect">
            <a:avLst/>
          </a:prstGeom>
          <a:ln>
            <a:solidFill>
              <a:srgbClr val="FF0000"/>
            </a:solidFill>
          </a:ln>
        </p:spPr>
      </p:pic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84F3D59F-A586-C9BA-8C25-E95C167B3CCF}"/>
              </a:ext>
            </a:extLst>
          </p:cNvPr>
          <p:cNvCxnSpPr>
            <a:cxnSpLocks/>
          </p:cNvCxnSpPr>
          <p:nvPr/>
        </p:nvCxnSpPr>
        <p:spPr>
          <a:xfrm>
            <a:off x="7314584" y="3755137"/>
            <a:ext cx="2267566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A1E198F-0ED9-EFE2-9A51-ADEFCCBEE672}"/>
              </a:ext>
            </a:extLst>
          </p:cNvPr>
          <p:cNvSpPr txBox="1"/>
          <p:nvPr/>
        </p:nvSpPr>
        <p:spPr>
          <a:xfrm>
            <a:off x="2787976" y="4599092"/>
            <a:ext cx="9221771" cy="124408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dirty="0">
                <a:solidFill>
                  <a:schemeClr val="accent1"/>
                </a:solidFill>
                <a:latin typeface="Arial" panose="020B0604020202020204" pitchFamily="34" charset="0"/>
              </a:rPr>
              <a:t>Art. 62 [...] </a:t>
            </a:r>
            <a:r>
              <a:rPr lang="pt-BR" b="0" i="0" dirty="0">
                <a:solidFill>
                  <a:schemeClr val="accent1"/>
                </a:solidFill>
                <a:effectLst/>
                <a:latin typeface="Arial" panose="020B0604020202020204" pitchFamily="34" charset="0"/>
              </a:rPr>
              <a:t>§ 4º O </a:t>
            </a:r>
            <a:r>
              <a:rPr lang="pt-BR" b="1" i="0" dirty="0">
                <a:solidFill>
                  <a:schemeClr val="accent2"/>
                </a:solidFill>
                <a:effectLst/>
                <a:latin typeface="Arial" panose="020B0604020202020204" pitchFamily="34" charset="0"/>
              </a:rPr>
              <a:t>padrão e o leiaute </a:t>
            </a:r>
            <a:r>
              <a:rPr lang="pt-BR" b="0" i="0" dirty="0">
                <a:solidFill>
                  <a:schemeClr val="accent1"/>
                </a:solidFill>
                <a:effectLst/>
                <a:latin typeface="Arial" panose="020B0604020202020204" pitchFamily="34" charset="0"/>
              </a:rPr>
              <a:t>a que se referem os incisos I e II do § 1º deste artigo são aqueles definidos em </a:t>
            </a:r>
            <a:r>
              <a:rPr lang="pt-BR" b="1" i="0" dirty="0">
                <a:solidFill>
                  <a:schemeClr val="accent1"/>
                </a:solidFill>
                <a:effectLst/>
                <a:latin typeface="Arial" panose="020B0604020202020204" pitchFamily="34" charset="0"/>
              </a:rPr>
              <a:t>convênio firmado entre a administração tributária da União, do Distrito Federal e dos Municípios </a:t>
            </a:r>
            <a:r>
              <a:rPr lang="pt-BR" b="0" i="0" dirty="0">
                <a:solidFill>
                  <a:schemeClr val="accent1"/>
                </a:solidFill>
                <a:effectLst/>
                <a:latin typeface="Arial" panose="020B0604020202020204" pitchFamily="34" charset="0"/>
              </a:rPr>
              <a:t>que tiver instituído a NFS-e, desenvolvidos e geridos pelo (CGNFS-e)</a:t>
            </a:r>
            <a:r>
              <a:rPr lang="pt-BR" dirty="0">
                <a:solidFill>
                  <a:schemeClr val="accent1"/>
                </a:solidFill>
                <a:latin typeface="Arial" panose="020B0604020202020204" pitchFamily="34" charset="0"/>
              </a:rPr>
              <a:t> </a:t>
            </a:r>
            <a:r>
              <a:rPr lang="pt-BR" b="1" dirty="0">
                <a:solidFill>
                  <a:schemeClr val="accent2"/>
                </a:solidFill>
                <a:latin typeface="Arial" panose="020B0604020202020204" pitchFamily="34" charset="0"/>
              </a:rPr>
              <a:t>“padrão nacional”</a:t>
            </a:r>
            <a:r>
              <a:rPr lang="pt-BR" b="0" i="0" dirty="0">
                <a:solidFill>
                  <a:schemeClr val="accent1"/>
                </a:solidFill>
                <a:effectLst/>
                <a:latin typeface="Arial" panose="020B0604020202020204" pitchFamily="34" charset="0"/>
              </a:rPr>
              <a:t>.</a:t>
            </a:r>
            <a:endParaRPr lang="pt-BR" dirty="0">
              <a:solidFill>
                <a:schemeClr val="accent1"/>
              </a:solidFill>
            </a:endParaRP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F6C02A6F-8A5D-9D62-DC3E-FC1C500EF0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82150" y="3406136"/>
            <a:ext cx="2515720" cy="1039313"/>
          </a:xfrm>
          <a:prstGeom prst="rect">
            <a:avLst/>
          </a:prstGeom>
        </p:spPr>
      </p:pic>
      <p:sp>
        <p:nvSpPr>
          <p:cNvPr id="20" name="TextBox 17">
            <a:extLst>
              <a:ext uri="{FF2B5EF4-FFF2-40B4-BE49-F238E27FC236}">
                <a16:creationId xmlns:a16="http://schemas.microsoft.com/office/drawing/2014/main" id="{7234DCEF-C2F0-C5B2-1340-6474CFC46214}"/>
              </a:ext>
            </a:extLst>
          </p:cNvPr>
          <p:cNvSpPr txBox="1"/>
          <p:nvPr/>
        </p:nvSpPr>
        <p:spPr>
          <a:xfrm>
            <a:off x="412960" y="2955366"/>
            <a:ext cx="1930190" cy="79977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pt-BR" sz="1200" b="1" i="0" u="none" noProof="0" dirty="0">
                <a:solidFill>
                  <a:schemeClr val="bg1"/>
                </a:solidFill>
                <a:latin typeface="Montserrat"/>
              </a:rPr>
              <a:t>MÓDULO I </a:t>
            </a:r>
          </a:p>
          <a:p>
            <a:pPr algn="l">
              <a:lnSpc>
                <a:spcPct val="150000"/>
              </a:lnSpc>
            </a:pPr>
            <a:r>
              <a:rPr lang="pt-BR" sz="1200" b="1" i="0" u="none" noProof="0" dirty="0">
                <a:solidFill>
                  <a:schemeClr val="bg1"/>
                </a:solidFill>
                <a:latin typeface="Montserrat"/>
              </a:rPr>
              <a:t>INFRAESTRUTURA E </a:t>
            </a:r>
          </a:p>
          <a:p>
            <a:pPr algn="l">
              <a:lnSpc>
                <a:spcPct val="150000"/>
              </a:lnSpc>
            </a:pPr>
            <a:r>
              <a:rPr lang="pt-BR" sz="1200" b="1" dirty="0">
                <a:solidFill>
                  <a:schemeClr val="bg1"/>
                </a:solidFill>
                <a:latin typeface="Montserrat"/>
              </a:rPr>
              <a:t>DADOS </a:t>
            </a:r>
            <a:endParaRPr lang="pt-BR" sz="1200" b="1" i="0" u="none" noProof="0" dirty="0">
              <a:solidFill>
                <a:schemeClr val="bg1"/>
              </a:solidFill>
              <a:latin typeface="Montserrat"/>
            </a:endParaRP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6F24E353-4135-99A3-0B91-A380221C070C}"/>
              </a:ext>
            </a:extLst>
          </p:cNvPr>
          <p:cNvSpPr/>
          <p:nvPr/>
        </p:nvSpPr>
        <p:spPr>
          <a:xfrm>
            <a:off x="4930216" y="2442027"/>
            <a:ext cx="961534" cy="30165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F40F7A46-66EE-6FA7-A576-BEC7A6B81B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8179" y="5681828"/>
            <a:ext cx="2516848" cy="509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4102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E24F73-17ED-CE3B-98E9-53054E0ABC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A8EB41E-56D9-BC8D-2AF6-E56552B5C99C}"/>
              </a:ext>
            </a:extLst>
          </p:cNvPr>
          <p:cNvSpPr/>
          <p:nvPr/>
        </p:nvSpPr>
        <p:spPr>
          <a:xfrm>
            <a:off x="0" y="0"/>
            <a:ext cx="2667000" cy="6858000"/>
          </a:xfrm>
          <a:prstGeom prst="rect">
            <a:avLst/>
          </a:prstGeom>
          <a:solidFill>
            <a:srgbClr val="1B38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00D4E0D-DCBE-B20E-160E-2250C7FC870A}"/>
              </a:ext>
            </a:extLst>
          </p:cNvPr>
          <p:cNvSpPr/>
          <p:nvPr/>
        </p:nvSpPr>
        <p:spPr>
          <a:xfrm>
            <a:off x="2609850" y="0"/>
            <a:ext cx="57150" cy="6858000"/>
          </a:xfrm>
          <a:prstGeom prst="rect">
            <a:avLst/>
          </a:prstGeom>
          <a:solidFill>
            <a:srgbClr val="E08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30C5D0C-4E5E-C46C-8082-846133C69A7B}"/>
              </a:ext>
            </a:extLst>
          </p:cNvPr>
          <p:cNvSpPr/>
          <p:nvPr/>
        </p:nvSpPr>
        <p:spPr>
          <a:xfrm>
            <a:off x="266700" y="1524000"/>
            <a:ext cx="207645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pic>
        <p:nvPicPr>
          <p:cNvPr id="12" name="Picture 11" descr="image.png">
            <a:extLst>
              <a:ext uri="{FF2B5EF4-FFF2-40B4-BE49-F238E27FC236}">
                <a16:creationId xmlns:a16="http://schemas.microsoft.com/office/drawing/2014/main" id="{CB75A860-3209-E65E-47F1-59820AE3D6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6191250"/>
            <a:ext cx="400050" cy="24765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4C3897CC-1BB0-1D93-95FD-6A056A0637D9}"/>
              </a:ext>
            </a:extLst>
          </p:cNvPr>
          <p:cNvSpPr txBox="1"/>
          <p:nvPr/>
        </p:nvSpPr>
        <p:spPr>
          <a:xfrm>
            <a:off x="776287" y="419100"/>
            <a:ext cx="1057275" cy="4572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pt-BR" sz="3600" b="1" i="0" u="none" noProof="0" dirty="0">
                <a:solidFill>
                  <a:srgbClr val="E58D19"/>
                </a:solidFill>
                <a:latin typeface="Montserrat"/>
              </a:rPr>
              <a:t>36º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EB4B070-0705-9366-E6D5-84B4C1808420}"/>
              </a:ext>
            </a:extLst>
          </p:cNvPr>
          <p:cNvSpPr txBox="1"/>
          <p:nvPr/>
        </p:nvSpPr>
        <p:spPr>
          <a:xfrm>
            <a:off x="226665" y="933450"/>
            <a:ext cx="2156519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725"/>
              </a:lnSpc>
            </a:pPr>
            <a:r>
              <a:rPr lang="pt-BR" sz="1500" b="1" i="0" u="none" noProof="0" dirty="0">
                <a:solidFill>
                  <a:srgbClr val="FFFFFF"/>
                </a:solidFill>
                <a:latin typeface="Montserrat"/>
              </a:rPr>
              <a:t>ENCONTRO</a:t>
            </a:r>
            <a:r>
              <a:rPr lang="pt-BR" noProof="0" dirty="0"/>
              <a:t>
</a:t>
            </a:r>
            <a:r>
              <a:rPr lang="pt-BR" sz="1500" b="1" i="0" u="none" noProof="0" dirty="0">
                <a:solidFill>
                  <a:srgbClr val="FFFFFF"/>
                </a:solidFill>
                <a:latin typeface="Montserrat"/>
              </a:rPr>
              <a:t> DA ASSEFIN-SP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05F8AA5-DAB5-013C-2DC8-3969C067B0CC}"/>
              </a:ext>
            </a:extLst>
          </p:cNvPr>
          <p:cNvSpPr txBox="1"/>
          <p:nvPr/>
        </p:nvSpPr>
        <p:spPr>
          <a:xfrm>
            <a:off x="7143" y="1657350"/>
            <a:ext cx="2595562" cy="3027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155"/>
              </a:lnSpc>
            </a:pPr>
            <a:r>
              <a:rPr lang="pt-BR" sz="825" b="1" i="0" u="none" noProof="0" dirty="0">
                <a:solidFill>
                  <a:srgbClr val="E2E8F0"/>
                </a:solidFill>
                <a:latin typeface="Montserrat"/>
              </a:rPr>
              <a:t>ENCONTRO DE SERVIDORES E DIRIGENTES FAZENDÁRIOS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B8130DF-F329-1120-5B0E-A934132EB3DF}"/>
              </a:ext>
            </a:extLst>
          </p:cNvPr>
          <p:cNvSpPr txBox="1"/>
          <p:nvPr/>
        </p:nvSpPr>
        <p:spPr>
          <a:xfrm>
            <a:off x="762000" y="6224587"/>
            <a:ext cx="1367879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pt-BR" sz="1125" b="1" i="0" u="none" noProof="0" dirty="0">
                <a:solidFill>
                  <a:srgbClr val="FFFFFF"/>
                </a:solidFill>
                <a:latin typeface="Montserrat"/>
              </a:rPr>
              <a:t>ASSEFIN - SP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56496EF-6FBC-7888-4E19-FCBE8F9EA9B2}"/>
              </a:ext>
            </a:extLst>
          </p:cNvPr>
          <p:cNvSpPr txBox="1">
            <a:spLocks/>
          </p:cNvSpPr>
          <p:nvPr/>
        </p:nvSpPr>
        <p:spPr>
          <a:xfrm>
            <a:off x="3146970" y="2137048"/>
            <a:ext cx="8206829" cy="4351338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base">
              <a:buFont typeface="Arial"/>
              <a:buNone/>
            </a:pPr>
            <a:r>
              <a:rPr lang="pt-BR" dirty="0"/>
              <a:t>Art. 62.</a:t>
            </a:r>
            <a:r>
              <a:rPr lang="pt-BR" b="1" dirty="0"/>
              <a:t> </a:t>
            </a:r>
            <a:r>
              <a:rPr lang="pt-BR" dirty="0"/>
              <a:t>Ficam [...] obrigados a:    </a:t>
            </a:r>
          </a:p>
          <a:p>
            <a:pPr marL="0" indent="0" algn="just" fontAlgn="base">
              <a:buFont typeface="Arial"/>
              <a:buNone/>
            </a:pPr>
            <a:r>
              <a:rPr lang="pt-BR" sz="1400" dirty="0"/>
              <a:t>[...] </a:t>
            </a:r>
          </a:p>
          <a:p>
            <a:pPr marL="0" indent="0" algn="just" fontAlgn="base">
              <a:buFont typeface="Arial"/>
              <a:buNone/>
            </a:pPr>
            <a:r>
              <a:rPr lang="pt-BR" dirty="0"/>
              <a:t>§ 5º O </a:t>
            </a:r>
            <a:r>
              <a:rPr lang="pt-BR" dirty="0">
                <a:solidFill>
                  <a:srgbClr val="FF0000"/>
                </a:solidFill>
              </a:rPr>
              <a:t>ambiente de dados nacional da NFS-e (ADN) </a:t>
            </a:r>
            <a:r>
              <a:rPr lang="pt-BR" dirty="0"/>
              <a:t>é o repositório que assegura a integridade e a disponibilidade das informações constantes dos documentos fiscais compartilhados.</a:t>
            </a:r>
          </a:p>
          <a:p>
            <a:pPr marL="0" indent="0" algn="just">
              <a:buFont typeface="Arial"/>
              <a:buNone/>
            </a:pPr>
            <a:endParaRPr lang="pt-BR" dirty="0"/>
          </a:p>
          <a:p>
            <a:pPr marL="0" indent="0" algn="just">
              <a:buFont typeface="Arial"/>
              <a:buNone/>
            </a:pPr>
            <a:br>
              <a:rPr lang="pt-BR" dirty="0"/>
            </a:br>
            <a:endParaRPr lang="pt-BR" dirty="0"/>
          </a:p>
        </p:txBody>
      </p:sp>
      <p:pic>
        <p:nvPicPr>
          <p:cNvPr id="6" name="Picture 2" descr="Sinal de compartilhamento de dados - ícones de sinais grátis">
            <a:extLst>
              <a:ext uri="{FF2B5EF4-FFF2-40B4-BE49-F238E27FC236}">
                <a16:creationId xmlns:a16="http://schemas.microsoft.com/office/drawing/2014/main" id="{44559320-2C1B-47C1-CE00-560D6E5CCF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0400" y="544005"/>
            <a:ext cx="1205862" cy="1041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8437DA19-5B41-306C-72B0-7BDF176CD52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6384"/>
          <a:stretch>
            <a:fillRect/>
          </a:stretch>
        </p:blipFill>
        <p:spPr>
          <a:xfrm>
            <a:off x="7769641" y="647700"/>
            <a:ext cx="3625018" cy="1041367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FE06301E-A551-933B-E884-E215FE2080B4}"/>
              </a:ext>
            </a:extLst>
          </p:cNvPr>
          <p:cNvSpPr txBox="1"/>
          <p:nvPr/>
        </p:nvSpPr>
        <p:spPr>
          <a:xfrm>
            <a:off x="6786930" y="4940490"/>
            <a:ext cx="456687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/>
              <a:t>*Lei Complementar nº 214, de 17 de janeiro de 2025</a:t>
            </a:r>
          </a:p>
        </p:txBody>
      </p:sp>
      <p:sp>
        <p:nvSpPr>
          <p:cNvPr id="10" name="TextBox 17">
            <a:extLst>
              <a:ext uri="{FF2B5EF4-FFF2-40B4-BE49-F238E27FC236}">
                <a16:creationId xmlns:a16="http://schemas.microsoft.com/office/drawing/2014/main" id="{DE87DFB2-4972-558E-3B3B-8AB59F744277}"/>
              </a:ext>
            </a:extLst>
          </p:cNvPr>
          <p:cNvSpPr txBox="1"/>
          <p:nvPr/>
        </p:nvSpPr>
        <p:spPr>
          <a:xfrm>
            <a:off x="412960" y="2955366"/>
            <a:ext cx="1930190" cy="79977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pt-BR" sz="1200" b="1" i="0" u="none" noProof="0" dirty="0">
                <a:solidFill>
                  <a:schemeClr val="bg1"/>
                </a:solidFill>
                <a:latin typeface="Montserrat"/>
              </a:rPr>
              <a:t>MÓDULO I </a:t>
            </a:r>
          </a:p>
          <a:p>
            <a:pPr algn="l">
              <a:lnSpc>
                <a:spcPct val="150000"/>
              </a:lnSpc>
            </a:pPr>
            <a:r>
              <a:rPr lang="pt-BR" sz="1200" b="1" i="0" u="none" noProof="0" dirty="0">
                <a:solidFill>
                  <a:schemeClr val="bg1"/>
                </a:solidFill>
                <a:latin typeface="Montserrat"/>
              </a:rPr>
              <a:t>INFRAESTRUTURA E </a:t>
            </a:r>
          </a:p>
          <a:p>
            <a:pPr algn="l">
              <a:lnSpc>
                <a:spcPct val="150000"/>
              </a:lnSpc>
            </a:pPr>
            <a:r>
              <a:rPr lang="pt-BR" sz="1200" b="1" dirty="0">
                <a:solidFill>
                  <a:schemeClr val="bg1"/>
                </a:solidFill>
                <a:latin typeface="Montserrat"/>
              </a:rPr>
              <a:t>DADOS </a:t>
            </a:r>
            <a:endParaRPr lang="pt-BR" sz="1200" b="1" i="0" u="none" noProof="0" dirty="0">
              <a:solidFill>
                <a:schemeClr val="bg1"/>
              </a:solidFill>
              <a:latin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5677924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3BDF04-1B69-F0F9-E1CF-D2BDC93A2A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F8F82F1-FECD-09EA-E522-9C9D077BCC06}"/>
              </a:ext>
            </a:extLst>
          </p:cNvPr>
          <p:cNvSpPr/>
          <p:nvPr/>
        </p:nvSpPr>
        <p:spPr>
          <a:xfrm>
            <a:off x="0" y="0"/>
            <a:ext cx="2667000" cy="6858000"/>
          </a:xfrm>
          <a:prstGeom prst="rect">
            <a:avLst/>
          </a:prstGeom>
          <a:solidFill>
            <a:srgbClr val="1B38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3CB2C4A-6228-6D5F-6CD3-4C69ECD74E72}"/>
              </a:ext>
            </a:extLst>
          </p:cNvPr>
          <p:cNvSpPr/>
          <p:nvPr/>
        </p:nvSpPr>
        <p:spPr>
          <a:xfrm>
            <a:off x="2609850" y="0"/>
            <a:ext cx="57150" cy="6858000"/>
          </a:xfrm>
          <a:prstGeom prst="rect">
            <a:avLst/>
          </a:prstGeom>
          <a:solidFill>
            <a:srgbClr val="E08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FA5AE18-C593-8294-0782-5FF3196432DF}"/>
              </a:ext>
            </a:extLst>
          </p:cNvPr>
          <p:cNvSpPr/>
          <p:nvPr/>
        </p:nvSpPr>
        <p:spPr>
          <a:xfrm>
            <a:off x="266700" y="1524000"/>
            <a:ext cx="207645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pic>
        <p:nvPicPr>
          <p:cNvPr id="12" name="Picture 11" descr="image.png">
            <a:extLst>
              <a:ext uri="{FF2B5EF4-FFF2-40B4-BE49-F238E27FC236}">
                <a16:creationId xmlns:a16="http://schemas.microsoft.com/office/drawing/2014/main" id="{3CE9AA89-D1EC-86F3-2544-9F41B01B99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6191250"/>
            <a:ext cx="400050" cy="24765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BADDAEA6-935D-62E3-B8B2-1A51179031D2}"/>
              </a:ext>
            </a:extLst>
          </p:cNvPr>
          <p:cNvSpPr txBox="1"/>
          <p:nvPr/>
        </p:nvSpPr>
        <p:spPr>
          <a:xfrm>
            <a:off x="776287" y="419100"/>
            <a:ext cx="1057275" cy="4572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pt-BR" sz="3600" b="1" i="0" u="none" noProof="0" dirty="0">
                <a:solidFill>
                  <a:srgbClr val="E58D19"/>
                </a:solidFill>
                <a:latin typeface="Montserrat"/>
              </a:rPr>
              <a:t>36º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0C49D58-8BD7-CCDC-D754-72C4391BF0D1}"/>
              </a:ext>
            </a:extLst>
          </p:cNvPr>
          <p:cNvSpPr txBox="1"/>
          <p:nvPr/>
        </p:nvSpPr>
        <p:spPr>
          <a:xfrm>
            <a:off x="226665" y="933450"/>
            <a:ext cx="2156519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725"/>
              </a:lnSpc>
            </a:pPr>
            <a:r>
              <a:rPr lang="pt-BR" sz="1500" b="1" i="0" u="none" noProof="0" dirty="0">
                <a:solidFill>
                  <a:srgbClr val="FFFFFF"/>
                </a:solidFill>
                <a:latin typeface="Montserrat"/>
              </a:rPr>
              <a:t>ENCONTRO</a:t>
            </a:r>
            <a:r>
              <a:rPr lang="pt-BR" noProof="0" dirty="0"/>
              <a:t>
</a:t>
            </a:r>
            <a:r>
              <a:rPr lang="pt-BR" sz="1500" b="1" i="0" u="none" noProof="0" dirty="0">
                <a:solidFill>
                  <a:srgbClr val="FFFFFF"/>
                </a:solidFill>
                <a:latin typeface="Montserrat"/>
              </a:rPr>
              <a:t> DA ASSEFIN-SP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0B3711E-24DE-EC44-5F25-73E21E812EE0}"/>
              </a:ext>
            </a:extLst>
          </p:cNvPr>
          <p:cNvSpPr txBox="1"/>
          <p:nvPr/>
        </p:nvSpPr>
        <p:spPr>
          <a:xfrm>
            <a:off x="7143" y="1657350"/>
            <a:ext cx="2595562" cy="3027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155"/>
              </a:lnSpc>
            </a:pPr>
            <a:r>
              <a:rPr lang="pt-BR" sz="825" b="1" i="0" u="none" noProof="0" dirty="0">
                <a:solidFill>
                  <a:srgbClr val="E2E8F0"/>
                </a:solidFill>
                <a:latin typeface="Montserrat"/>
              </a:rPr>
              <a:t>ENCONTRO DE SERVIDORES E DIRIGENTES FAZENDÁRIOS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E8DA3BC-4B8B-6C85-3E2B-B554D8B92C3D}"/>
              </a:ext>
            </a:extLst>
          </p:cNvPr>
          <p:cNvSpPr txBox="1"/>
          <p:nvPr/>
        </p:nvSpPr>
        <p:spPr>
          <a:xfrm>
            <a:off x="762000" y="6224587"/>
            <a:ext cx="1367879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pt-BR" sz="1125" b="1" i="0" u="none" noProof="0" dirty="0">
                <a:solidFill>
                  <a:srgbClr val="FFFFFF"/>
                </a:solidFill>
                <a:latin typeface="Montserrat"/>
              </a:rPr>
              <a:t>ASSEFIN - SP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57A6BF7B-8BB8-F31C-68F1-CFA3042027B6}"/>
              </a:ext>
            </a:extLst>
          </p:cNvPr>
          <p:cNvSpPr txBox="1"/>
          <p:nvPr/>
        </p:nvSpPr>
        <p:spPr>
          <a:xfrm>
            <a:off x="2976369" y="322145"/>
            <a:ext cx="8788190" cy="6501129"/>
          </a:xfrm>
          <a:prstGeom prst="rect">
            <a:avLst/>
          </a:prstGeom>
          <a:noFill/>
        </p:spPr>
        <p:txBody>
          <a:bodyPr wrap="square" lIns="91431" tIns="45715" rIns="91431" bIns="45715">
            <a:spAutoFit/>
          </a:bodyPr>
          <a:lstStyle/>
          <a:p>
            <a:pPr algn="just">
              <a:lnSpc>
                <a:spcPts val="2250"/>
              </a:lnSpc>
            </a:pP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CCLASSTRIB (CLASSIFICAÇÃO TRIBUTÁRIA DO ITEM / SERVIÇO)</a:t>
            </a:r>
          </a:p>
          <a:p>
            <a:pPr algn="just"/>
            <a:r>
              <a:rPr lang="pt-BR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pt-BR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cClassTrib</a:t>
            </a:r>
            <a:r>
              <a:rPr lang="pt-BR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é um código fiscal - “Chave” para calcular o imposto certo.</a:t>
            </a:r>
          </a:p>
          <a:p>
            <a:pPr algn="just"/>
            <a:r>
              <a:rPr lang="pt-BR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Diz ao sistema qual imposto (CBS/IBS) e qual regra (se tem desconto, benefício ou regime especial) aplicada a um produto ou serviço. O sistema emissor de nota fiscal deve preencher sozinho este código, se configurado corretamente. Se a “etiqueta” está correta para cada produto ou serviço que você vende. Campo é obrigatório (layout 2026) e sua parametrização correta evita bitributação ou geração de tributos em valores maiores ou menores do que o devido na operação.</a:t>
            </a:r>
          </a:p>
          <a:p>
            <a:pPr algn="just">
              <a:lnSpc>
                <a:spcPts val="1500"/>
              </a:lnSpc>
            </a:pPr>
            <a:endParaRPr lang="pt-BR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1500"/>
              </a:lnSpc>
            </a:pPr>
            <a:endParaRPr lang="pt-BR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1500"/>
              </a:lnSpc>
            </a:pPr>
            <a:endParaRPr lang="pt-BR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NBS (NOMENCLATURA BRASILEIRA DE SERVIÇOS)</a:t>
            </a:r>
          </a:p>
          <a:p>
            <a:pPr algn="just"/>
            <a:r>
              <a:rPr lang="pt-BR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NBS é um código nacional para classificar serviços. A nota fiscal de serviço eletrônica (NFS-e) padronizada no país, a descrição dos serviços será igual em todo o Brasil. </a:t>
            </a:r>
          </a:p>
          <a:p>
            <a:pPr algn="just"/>
            <a:endParaRPr lang="pt-BR" sz="105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Diminui a confusão entre os códigos de serviço variáveis entre prefeituras. Ajuda o governo a acompanhar o que foi prestado (rastreabilidade fiscal). As empresas devem revisar/cadastrar seus serviços para garantir que o código NBS usado seja o certo. A escolha errada pode impedir que a empresa usufrua de alíquotas reduzidas (como as de saúde, educação ou serviços profissionais), resultando em pagamento maior de imposto. </a:t>
            </a:r>
          </a:p>
          <a:p>
            <a:pPr algn="just"/>
            <a:endParaRPr lang="pt-BR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1500"/>
              </a:lnSpc>
            </a:pPr>
            <a:endParaRPr lang="pt-BR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17">
            <a:extLst>
              <a:ext uri="{FF2B5EF4-FFF2-40B4-BE49-F238E27FC236}">
                <a16:creationId xmlns:a16="http://schemas.microsoft.com/office/drawing/2014/main" id="{6A0EAF84-D43F-22EC-A2C3-248A683EEBC4}"/>
              </a:ext>
            </a:extLst>
          </p:cNvPr>
          <p:cNvSpPr txBox="1"/>
          <p:nvPr/>
        </p:nvSpPr>
        <p:spPr>
          <a:xfrm>
            <a:off x="412960" y="2955366"/>
            <a:ext cx="1930190" cy="79977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pt-BR" sz="1200" b="1" i="0" u="none" noProof="0" dirty="0">
                <a:solidFill>
                  <a:schemeClr val="bg1"/>
                </a:solidFill>
                <a:latin typeface="Montserrat"/>
              </a:rPr>
              <a:t>MÓDULO I </a:t>
            </a:r>
          </a:p>
          <a:p>
            <a:pPr algn="l">
              <a:lnSpc>
                <a:spcPct val="150000"/>
              </a:lnSpc>
            </a:pPr>
            <a:r>
              <a:rPr lang="pt-BR" sz="1200" b="1" i="0" u="none" noProof="0" dirty="0">
                <a:solidFill>
                  <a:schemeClr val="bg1"/>
                </a:solidFill>
                <a:latin typeface="Montserrat"/>
              </a:rPr>
              <a:t>INFRAESTRUTURA E </a:t>
            </a:r>
          </a:p>
          <a:p>
            <a:pPr algn="l">
              <a:lnSpc>
                <a:spcPct val="150000"/>
              </a:lnSpc>
            </a:pPr>
            <a:r>
              <a:rPr lang="pt-BR" sz="1200" b="1" dirty="0">
                <a:solidFill>
                  <a:schemeClr val="bg1"/>
                </a:solidFill>
                <a:latin typeface="Montserrat"/>
              </a:rPr>
              <a:t>DADOS </a:t>
            </a:r>
            <a:endParaRPr lang="pt-BR" sz="1200" b="1" i="0" u="none" noProof="0" dirty="0">
              <a:solidFill>
                <a:schemeClr val="bg1"/>
              </a:solidFill>
              <a:latin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9128979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ED22CB5-F2DA-DB9E-F5AD-5232AF53749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399" b="501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1169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2667000" cy="6858000"/>
          </a:xfrm>
          <a:prstGeom prst="rect">
            <a:avLst/>
          </a:prstGeom>
          <a:solidFill>
            <a:srgbClr val="1B38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3" name="Rectangle 2"/>
          <p:cNvSpPr/>
          <p:nvPr/>
        </p:nvSpPr>
        <p:spPr>
          <a:xfrm>
            <a:off x="2667000" y="0"/>
            <a:ext cx="9525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4" name="Rectangle 3"/>
          <p:cNvSpPr/>
          <p:nvPr/>
        </p:nvSpPr>
        <p:spPr>
          <a:xfrm>
            <a:off x="2609850" y="0"/>
            <a:ext cx="57150" cy="6858000"/>
          </a:xfrm>
          <a:prstGeom prst="rect">
            <a:avLst/>
          </a:prstGeom>
          <a:solidFill>
            <a:srgbClr val="E08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5" name="Rectangle 4"/>
          <p:cNvSpPr/>
          <p:nvPr/>
        </p:nvSpPr>
        <p:spPr>
          <a:xfrm>
            <a:off x="266700" y="1524000"/>
            <a:ext cx="207645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6" name="Rounded Rectangle 5"/>
          <p:cNvSpPr/>
          <p:nvPr/>
        </p:nvSpPr>
        <p:spPr>
          <a:xfrm>
            <a:off x="2748348" y="5617960"/>
            <a:ext cx="9362308" cy="428625"/>
          </a:xfrm>
          <a:prstGeom prst="roundRect">
            <a:avLst>
              <a:gd name="adj" fmla="val 13333"/>
            </a:avLst>
          </a:prstGeom>
          <a:solidFill>
            <a:srgbClr val="F8FAFC"/>
          </a:solidFill>
          <a:ln w="9525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7" name="Rounded Rectangle 6"/>
          <p:cNvSpPr/>
          <p:nvPr/>
        </p:nvSpPr>
        <p:spPr>
          <a:xfrm>
            <a:off x="3162300" y="1923453"/>
            <a:ext cx="3693616" cy="3228649"/>
          </a:xfrm>
          <a:prstGeom prst="roundRect">
            <a:avLst>
              <a:gd name="adj" fmla="val 3319"/>
            </a:avLst>
          </a:prstGeom>
          <a:solidFill>
            <a:srgbClr val="FEF2F2"/>
          </a:solidFill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8" name="Rounded Rectangle 7"/>
          <p:cNvSpPr/>
          <p:nvPr/>
        </p:nvSpPr>
        <p:spPr>
          <a:xfrm>
            <a:off x="7046416" y="1960067"/>
            <a:ext cx="4650283" cy="3192036"/>
          </a:xfrm>
          <a:prstGeom prst="roundRect">
            <a:avLst>
              <a:gd name="adj" fmla="val 3319"/>
            </a:avLst>
          </a:prstGeom>
          <a:solidFill>
            <a:srgbClr val="F0FDF4"/>
          </a:solidFill>
          <a:ln>
            <a:solidFill>
              <a:schemeClr val="accent3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9" name="Rectangle 8"/>
          <p:cNvSpPr/>
          <p:nvPr/>
        </p:nvSpPr>
        <p:spPr>
          <a:xfrm>
            <a:off x="3162300" y="2475011"/>
            <a:ext cx="47625" cy="2295525"/>
          </a:xfrm>
          <a:prstGeom prst="rect">
            <a:avLst/>
          </a:prstGeom>
          <a:solidFill>
            <a:srgbClr val="DC26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10" name="Rectangle 9"/>
          <p:cNvSpPr/>
          <p:nvPr/>
        </p:nvSpPr>
        <p:spPr>
          <a:xfrm>
            <a:off x="7046416" y="2475011"/>
            <a:ext cx="47625" cy="2295525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6191250"/>
            <a:ext cx="400050" cy="24765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9404" y="2051897"/>
            <a:ext cx="350189" cy="350189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1191" y="2059186"/>
            <a:ext cx="342900" cy="3429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186112" y="745027"/>
            <a:ext cx="9029700" cy="31998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pt-BR" sz="2100" b="1" i="0" u="none" noProof="0" dirty="0">
                <a:solidFill>
                  <a:srgbClr val="1B382B"/>
                </a:solidFill>
                <a:latin typeface="Montserrat"/>
              </a:rPr>
              <a:t>Revisão do Código Tributário Municipal (CTM)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162300" y="1280544"/>
            <a:ext cx="9029700" cy="21044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1657"/>
              </a:lnSpc>
            </a:pPr>
            <a:r>
              <a:rPr lang="pt-BR" sz="1275" b="1" i="0" u="none" noProof="0" dirty="0">
                <a:solidFill>
                  <a:srgbClr val="556B5F"/>
                </a:solidFill>
                <a:latin typeface="Montserrat"/>
              </a:rPr>
              <a:t>Coordenação estratégica: preservar competências e fortalecer receitas próprias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6287" y="419100"/>
            <a:ext cx="1057275" cy="4572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pt-BR" sz="3600" b="1" i="0" u="none" noProof="0" dirty="0">
                <a:solidFill>
                  <a:srgbClr val="E58D19"/>
                </a:solidFill>
                <a:latin typeface="Montserrat"/>
              </a:rPr>
              <a:t>36º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26665" y="933450"/>
            <a:ext cx="2156519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725"/>
              </a:lnSpc>
            </a:pPr>
            <a:r>
              <a:rPr lang="pt-BR" sz="1500" b="1" i="0" u="none" noProof="0" dirty="0">
                <a:solidFill>
                  <a:srgbClr val="FFFFFF"/>
                </a:solidFill>
                <a:latin typeface="Montserrat"/>
              </a:rPr>
              <a:t>ENCONTRO</a:t>
            </a:r>
            <a:r>
              <a:rPr lang="pt-BR" noProof="0" dirty="0"/>
              <a:t>
</a:t>
            </a:r>
            <a:r>
              <a:rPr lang="pt-BR" sz="1500" b="1" i="0" u="none" noProof="0" dirty="0">
                <a:solidFill>
                  <a:srgbClr val="FFFFFF"/>
                </a:solidFill>
                <a:latin typeface="Montserrat"/>
              </a:rPr>
              <a:t> DA ASSEFIN-SP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43" y="1657350"/>
            <a:ext cx="2595562" cy="3027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155"/>
              </a:lnSpc>
            </a:pPr>
            <a:r>
              <a:rPr lang="pt-BR" sz="825" b="1" i="0" u="none" noProof="0" dirty="0">
                <a:solidFill>
                  <a:srgbClr val="E2E8F0"/>
                </a:solidFill>
                <a:latin typeface="Montserrat"/>
              </a:rPr>
              <a:t>ENCONTRO DE SERVIDORES E DIRIGENTES FAZENDÁRIOS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2000" y="6224587"/>
            <a:ext cx="1367879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pt-BR" sz="1125" b="1" i="0" u="none" noProof="0" dirty="0">
                <a:solidFill>
                  <a:srgbClr val="FFFFFF"/>
                </a:solidFill>
                <a:latin typeface="Montserrat"/>
              </a:rPr>
              <a:t>ASSEFIN - SP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915061" y="5715537"/>
            <a:ext cx="9028883" cy="20774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lang="pt-BR" sz="1350" i="1" u="none" noProof="0" dirty="0">
                <a:solidFill>
                  <a:schemeClr val="tx2"/>
                </a:solidFill>
                <a:latin typeface="Open Sans"/>
              </a:rPr>
              <a:t>"A força fiscal do município será </a:t>
            </a:r>
            <a:r>
              <a:rPr lang="pt-BR" sz="1350" b="1" i="1" u="none" noProof="0" dirty="0">
                <a:solidFill>
                  <a:schemeClr val="tx2"/>
                </a:solidFill>
                <a:latin typeface="Open Sans"/>
              </a:rPr>
              <a:t>valorizada</a:t>
            </a:r>
            <a:r>
              <a:rPr lang="pt-BR" sz="1350" i="1" u="none" noProof="0" dirty="0">
                <a:solidFill>
                  <a:schemeClr val="tx2"/>
                </a:solidFill>
                <a:latin typeface="Open Sans"/>
              </a:rPr>
              <a:t> pela excelência na arrecadação do IPTU, ITBI e taxas, competência local."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279405" y="2807491"/>
            <a:ext cx="3405062" cy="85728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>
              <a:lnSpc>
                <a:spcPts val="1687"/>
              </a:lnSpc>
            </a:pPr>
            <a:r>
              <a:rPr lang="pt-BR" sz="1400" b="1" i="0" u="none" noProof="0" dirty="0">
                <a:solidFill>
                  <a:srgbClr val="7F1D1D"/>
                </a:solidFill>
                <a:latin typeface="Open Sans"/>
              </a:rPr>
              <a:t>Não legislar sobre regras de IBS:</a:t>
            </a:r>
            <a:r>
              <a:rPr lang="pt-BR" sz="1400" i="0" u="none" noProof="0" dirty="0">
                <a:solidFill>
                  <a:srgbClr val="7F1D1D"/>
                </a:solidFill>
                <a:latin typeface="Open Sans"/>
              </a:rPr>
              <a:t> É proibido criar normas locais sobre hipótese de incidência, alíquotas próprias ou base de cálculo do IBS.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390900" y="4055961"/>
            <a:ext cx="3284041" cy="86177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/>
            <a:r>
              <a:rPr lang="pt-BR" sz="1400" b="1" i="0" u="none" noProof="0" dirty="0">
                <a:solidFill>
                  <a:srgbClr val="991B1B"/>
                </a:solidFill>
                <a:latin typeface="Open Sans"/>
              </a:rPr>
              <a:t>O IBS tem legislação, fiscalização e regulamento 100% nacionais e uniformes geridos pelo Comitê Gestor (CGIBS).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820093" y="2128803"/>
            <a:ext cx="1790555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pt-BR" sz="1600" b="1" i="0" u="none" noProof="0" dirty="0">
                <a:solidFill>
                  <a:srgbClr val="991B1B"/>
                </a:solidFill>
                <a:latin typeface="Montserrat"/>
              </a:rPr>
              <a:t>O que NÃO fazer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684591" y="2103880"/>
            <a:ext cx="2237792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pt-BR" sz="1600" b="1" i="0" u="none" noProof="0" dirty="0">
                <a:solidFill>
                  <a:srgbClr val="14532D"/>
                </a:solidFill>
                <a:latin typeface="Montserrat"/>
              </a:rPr>
              <a:t>O que DEVE ser feito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322641" y="2725368"/>
            <a:ext cx="4240708" cy="38965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>
              <a:lnSpc>
                <a:spcPts val="1470"/>
              </a:lnSpc>
            </a:pPr>
            <a:r>
              <a:rPr lang="pt-BR" sz="1400" b="1" i="0" u="none" noProof="0" dirty="0">
                <a:solidFill>
                  <a:srgbClr val="166534"/>
                </a:solidFill>
                <a:latin typeface="Open Sans"/>
              </a:rPr>
              <a:t>Eliminar antinomias:</a:t>
            </a:r>
            <a:r>
              <a:rPr lang="pt-BR" sz="1400" b="0" i="0" u="none" noProof="0" dirty="0">
                <a:solidFill>
                  <a:srgbClr val="166534"/>
                </a:solidFill>
                <a:latin typeface="Open Sans"/>
              </a:rPr>
              <a:t> Revogar artigos do CTM que colidam com as diretrizes nacionais.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322641" y="3388976"/>
            <a:ext cx="4240708" cy="57708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>
              <a:lnSpc>
                <a:spcPts val="1470"/>
              </a:lnSpc>
            </a:pPr>
            <a:r>
              <a:rPr lang="pt-BR" sz="1400" b="1" i="0" u="none" noProof="0" dirty="0">
                <a:solidFill>
                  <a:srgbClr val="166534"/>
                </a:solidFill>
                <a:latin typeface="Open Sans"/>
              </a:rPr>
              <a:t>Preservar o ISS até 2032:</a:t>
            </a:r>
            <a:r>
              <a:rPr lang="pt-BR" sz="1400" b="0" i="0" u="none" noProof="0" dirty="0">
                <a:solidFill>
                  <a:srgbClr val="166534"/>
                </a:solidFill>
                <a:latin typeface="Open Sans"/>
              </a:rPr>
              <a:t> Manter a cobrança e fiscalização ativas durante o período de transição gradual.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322641" y="4205939"/>
            <a:ext cx="4240708" cy="57708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>
              <a:lnSpc>
                <a:spcPts val="1470"/>
              </a:lnSpc>
            </a:pPr>
            <a:r>
              <a:rPr lang="pt-BR" sz="1400" b="1" i="0" u="none" noProof="0" dirty="0">
                <a:solidFill>
                  <a:srgbClr val="166534"/>
                </a:solidFill>
                <a:latin typeface="Open Sans"/>
              </a:rPr>
              <a:t>Tributos Próprios:</a:t>
            </a:r>
            <a:r>
              <a:rPr lang="pt-BR" sz="1400" b="0" i="0" u="none" noProof="0" dirty="0">
                <a:solidFill>
                  <a:srgbClr val="166534"/>
                </a:solidFill>
                <a:latin typeface="Open Sans"/>
              </a:rPr>
              <a:t> Atualizar PGV do IPTU por critérios legais objetivos, modernizar ITBI, Taxas de Poder de Polícia, COSIP e cobrança de Dívida Ativa.</a:t>
            </a:r>
          </a:p>
        </p:txBody>
      </p:sp>
      <p:sp>
        <p:nvSpPr>
          <p:cNvPr id="29" name="TextBox 17">
            <a:extLst>
              <a:ext uri="{FF2B5EF4-FFF2-40B4-BE49-F238E27FC236}">
                <a16:creationId xmlns:a16="http://schemas.microsoft.com/office/drawing/2014/main" id="{9E816CE8-0B74-7812-1037-AFCDEC92F4A2}"/>
              </a:ext>
            </a:extLst>
          </p:cNvPr>
          <p:cNvSpPr txBox="1"/>
          <p:nvPr/>
        </p:nvSpPr>
        <p:spPr>
          <a:xfrm>
            <a:off x="412960" y="2955366"/>
            <a:ext cx="1930190" cy="79977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pt-BR" sz="1200" b="1" i="0" u="none" noProof="0" dirty="0">
                <a:solidFill>
                  <a:schemeClr val="bg1"/>
                </a:solidFill>
                <a:latin typeface="Montserrat"/>
              </a:rPr>
              <a:t>MÓDULO I </a:t>
            </a:r>
          </a:p>
          <a:p>
            <a:pPr algn="l">
              <a:lnSpc>
                <a:spcPct val="150000"/>
              </a:lnSpc>
            </a:pPr>
            <a:r>
              <a:rPr lang="pt-BR" sz="1200" b="1" dirty="0">
                <a:solidFill>
                  <a:schemeClr val="bg1"/>
                </a:solidFill>
                <a:latin typeface="Montserrat"/>
              </a:rPr>
              <a:t>LEGISLAÇÃO </a:t>
            </a:r>
          </a:p>
          <a:p>
            <a:pPr algn="l">
              <a:lnSpc>
                <a:spcPct val="150000"/>
              </a:lnSpc>
            </a:pPr>
            <a:r>
              <a:rPr lang="pt-BR" sz="1200" b="1" i="0" u="none" noProof="0" dirty="0">
                <a:solidFill>
                  <a:schemeClr val="bg1"/>
                </a:solidFill>
                <a:latin typeface="Montserrat"/>
              </a:rPr>
              <a:t>MUNICIPAL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B86F64-64A8-4742-994D-C113929C45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D8DDB5D-3F91-DF1E-7598-EFF2949303C4}"/>
              </a:ext>
            </a:extLst>
          </p:cNvPr>
          <p:cNvSpPr/>
          <p:nvPr/>
        </p:nvSpPr>
        <p:spPr>
          <a:xfrm>
            <a:off x="0" y="0"/>
            <a:ext cx="2667000" cy="6858000"/>
          </a:xfrm>
          <a:prstGeom prst="rect">
            <a:avLst/>
          </a:prstGeom>
          <a:solidFill>
            <a:srgbClr val="1B38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1AD4C59-CC0F-72B8-A2E5-3B14CABFA7D3}"/>
              </a:ext>
            </a:extLst>
          </p:cNvPr>
          <p:cNvSpPr/>
          <p:nvPr/>
        </p:nvSpPr>
        <p:spPr>
          <a:xfrm>
            <a:off x="2602705" y="0"/>
            <a:ext cx="9525000" cy="65630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39BFCEC-6320-4484-91B3-5930C3F64589}"/>
              </a:ext>
            </a:extLst>
          </p:cNvPr>
          <p:cNvSpPr/>
          <p:nvPr/>
        </p:nvSpPr>
        <p:spPr>
          <a:xfrm>
            <a:off x="2609850" y="0"/>
            <a:ext cx="57150" cy="6858000"/>
          </a:xfrm>
          <a:prstGeom prst="rect">
            <a:avLst/>
          </a:prstGeom>
          <a:solidFill>
            <a:srgbClr val="E08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673119C-5447-3CAD-181C-DBFADF359742}"/>
              </a:ext>
            </a:extLst>
          </p:cNvPr>
          <p:cNvSpPr/>
          <p:nvPr/>
        </p:nvSpPr>
        <p:spPr>
          <a:xfrm>
            <a:off x="266700" y="1524000"/>
            <a:ext cx="207645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pic>
        <p:nvPicPr>
          <p:cNvPr id="8" name="Picture 7" descr="image.png">
            <a:extLst>
              <a:ext uri="{FF2B5EF4-FFF2-40B4-BE49-F238E27FC236}">
                <a16:creationId xmlns:a16="http://schemas.microsoft.com/office/drawing/2014/main" id="{AC8EA257-E161-AB03-EC7A-BFDFC67115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6191250"/>
            <a:ext cx="400050" cy="24765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5B3A548-33DB-FD7F-40FA-CC19EBD25E28}"/>
              </a:ext>
            </a:extLst>
          </p:cNvPr>
          <p:cNvSpPr txBox="1"/>
          <p:nvPr/>
        </p:nvSpPr>
        <p:spPr>
          <a:xfrm>
            <a:off x="3162300" y="6042637"/>
            <a:ext cx="2721899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r>
              <a:rPr lang="pt-BR" sz="1600" b="1" i="0" u="none" noProof="0" dirty="0">
                <a:solidFill>
                  <a:srgbClr val="0F172A"/>
                </a:solidFill>
                <a:latin typeface="Montserrat"/>
              </a:rPr>
              <a:t>Art. 116 da LC </a:t>
            </a:r>
            <a:r>
              <a:rPr lang="pt-BR" sz="1600" b="1" dirty="0">
                <a:solidFill>
                  <a:srgbClr val="0F172A"/>
                </a:solidFill>
                <a:latin typeface="Montserrat"/>
              </a:rPr>
              <a:t>nº 224/2026</a:t>
            </a:r>
            <a:endParaRPr lang="pt-BR" sz="1600" b="1" i="0" u="none" noProof="0" dirty="0">
              <a:solidFill>
                <a:srgbClr val="0F172A"/>
              </a:solidFill>
              <a:latin typeface="Montserra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A14D815-2EBB-F4D9-58F8-609E195F88DD}"/>
              </a:ext>
            </a:extLst>
          </p:cNvPr>
          <p:cNvSpPr txBox="1"/>
          <p:nvPr/>
        </p:nvSpPr>
        <p:spPr>
          <a:xfrm>
            <a:off x="776287" y="419100"/>
            <a:ext cx="1057275" cy="4572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pt-BR" sz="3600" b="1" i="0" u="none" noProof="0" dirty="0">
                <a:solidFill>
                  <a:srgbClr val="E58D19"/>
                </a:solidFill>
                <a:latin typeface="Montserrat"/>
              </a:rPr>
              <a:t>36º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A4A551C-16B8-0974-C1E3-969CCC56F2CE}"/>
              </a:ext>
            </a:extLst>
          </p:cNvPr>
          <p:cNvSpPr txBox="1"/>
          <p:nvPr/>
        </p:nvSpPr>
        <p:spPr>
          <a:xfrm>
            <a:off x="226665" y="933450"/>
            <a:ext cx="2156519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725"/>
              </a:lnSpc>
            </a:pPr>
            <a:r>
              <a:rPr lang="pt-BR" sz="1500" b="1" i="0" u="none" noProof="0" dirty="0">
                <a:solidFill>
                  <a:srgbClr val="FFFFFF"/>
                </a:solidFill>
                <a:latin typeface="Montserrat"/>
              </a:rPr>
              <a:t>ENCONTRO</a:t>
            </a:r>
            <a:r>
              <a:rPr lang="pt-BR" noProof="0" dirty="0"/>
              <a:t>
</a:t>
            </a:r>
            <a:r>
              <a:rPr lang="pt-BR" sz="1500" b="1" i="0" u="none" noProof="0" dirty="0">
                <a:solidFill>
                  <a:srgbClr val="FFFFFF"/>
                </a:solidFill>
                <a:latin typeface="Montserrat"/>
              </a:rPr>
              <a:t> DA ASSEFIN-SP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E2C34A3-961E-C84A-06E2-BCF06170DC5D}"/>
              </a:ext>
            </a:extLst>
          </p:cNvPr>
          <p:cNvSpPr txBox="1"/>
          <p:nvPr/>
        </p:nvSpPr>
        <p:spPr>
          <a:xfrm>
            <a:off x="7143" y="1657350"/>
            <a:ext cx="2595562" cy="3027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155"/>
              </a:lnSpc>
            </a:pPr>
            <a:r>
              <a:rPr lang="pt-BR" sz="825" b="1" i="0" u="none" noProof="0" dirty="0">
                <a:solidFill>
                  <a:srgbClr val="E2E8F0"/>
                </a:solidFill>
                <a:latin typeface="Montserrat"/>
              </a:rPr>
              <a:t>ENCONTRO DE SERVIDORES E DIRIGENTES FAZENDÁRIOS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89AB029-B114-ECB0-6E52-38467FF3604C}"/>
              </a:ext>
            </a:extLst>
          </p:cNvPr>
          <p:cNvSpPr txBox="1"/>
          <p:nvPr/>
        </p:nvSpPr>
        <p:spPr>
          <a:xfrm>
            <a:off x="762000" y="6224587"/>
            <a:ext cx="1367879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pt-BR" sz="1125" b="1" i="0" u="none" noProof="0" dirty="0">
                <a:solidFill>
                  <a:srgbClr val="FFFFFF"/>
                </a:solidFill>
                <a:latin typeface="Montserrat"/>
              </a:rPr>
              <a:t>ASSEFIN - SP</a:t>
            </a:r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3C96768D-6203-308D-8268-CA8824CAEB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4143" y="750367"/>
            <a:ext cx="9517857" cy="5209768"/>
          </a:xfrm>
          <a:prstGeom prst="rect">
            <a:avLst/>
          </a:prstGeom>
        </p:spPr>
      </p:pic>
      <p:sp>
        <p:nvSpPr>
          <p:cNvPr id="6" name="TextBox 17">
            <a:extLst>
              <a:ext uri="{FF2B5EF4-FFF2-40B4-BE49-F238E27FC236}">
                <a16:creationId xmlns:a16="http://schemas.microsoft.com/office/drawing/2014/main" id="{BB79B173-CF75-0ABE-7CA4-3061E1B140C0}"/>
              </a:ext>
            </a:extLst>
          </p:cNvPr>
          <p:cNvSpPr txBox="1"/>
          <p:nvPr/>
        </p:nvSpPr>
        <p:spPr>
          <a:xfrm>
            <a:off x="412960" y="2955366"/>
            <a:ext cx="1930190" cy="79977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pt-BR" sz="1200" b="1" i="0" u="none" noProof="0" dirty="0">
                <a:solidFill>
                  <a:schemeClr val="bg1"/>
                </a:solidFill>
                <a:latin typeface="Montserrat"/>
              </a:rPr>
              <a:t>MÓDULO I </a:t>
            </a:r>
          </a:p>
          <a:p>
            <a:pPr algn="l">
              <a:lnSpc>
                <a:spcPct val="150000"/>
              </a:lnSpc>
            </a:pPr>
            <a:r>
              <a:rPr lang="pt-BR" sz="1200" b="1" i="0" u="none" noProof="0" dirty="0">
                <a:solidFill>
                  <a:schemeClr val="bg1"/>
                </a:solidFill>
                <a:latin typeface="Montserrat"/>
              </a:rPr>
              <a:t>GOVERNANÇA E </a:t>
            </a:r>
            <a:r>
              <a:rPr lang="pt-BR" sz="1200" b="1" dirty="0">
                <a:solidFill>
                  <a:schemeClr val="bg1"/>
                </a:solidFill>
                <a:latin typeface="Montserrat"/>
              </a:rPr>
              <a:t>CONTROLE</a:t>
            </a:r>
            <a:endParaRPr lang="pt-BR" sz="1200" b="1" i="0" u="none" noProof="0" dirty="0">
              <a:solidFill>
                <a:schemeClr val="bg1"/>
              </a:solidFill>
              <a:latin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41618046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2667000" cy="6858000"/>
          </a:xfrm>
          <a:prstGeom prst="rect">
            <a:avLst/>
          </a:prstGeom>
          <a:solidFill>
            <a:srgbClr val="1B38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3" name="Rectangle 2"/>
          <p:cNvSpPr/>
          <p:nvPr/>
        </p:nvSpPr>
        <p:spPr>
          <a:xfrm>
            <a:off x="2697955" y="44245"/>
            <a:ext cx="9525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4" name="Rectangle 3"/>
          <p:cNvSpPr/>
          <p:nvPr/>
        </p:nvSpPr>
        <p:spPr>
          <a:xfrm>
            <a:off x="2609850" y="0"/>
            <a:ext cx="57150" cy="6858000"/>
          </a:xfrm>
          <a:prstGeom prst="rect">
            <a:avLst/>
          </a:prstGeom>
          <a:solidFill>
            <a:srgbClr val="E08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5" name="Rectangle 4"/>
          <p:cNvSpPr/>
          <p:nvPr/>
        </p:nvSpPr>
        <p:spPr>
          <a:xfrm>
            <a:off x="266700" y="1524000"/>
            <a:ext cx="207645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6" name="Rounded Rectangle 5"/>
          <p:cNvSpPr/>
          <p:nvPr/>
        </p:nvSpPr>
        <p:spPr>
          <a:xfrm>
            <a:off x="2933700" y="6024561"/>
            <a:ext cx="8648698" cy="706177"/>
          </a:xfrm>
          <a:prstGeom prst="roundRect">
            <a:avLst>
              <a:gd name="adj" fmla="val 9523"/>
            </a:avLst>
          </a:prstGeom>
          <a:solidFill>
            <a:srgbClr val="FEF8F0"/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7" name="Rectangle 6"/>
          <p:cNvSpPr/>
          <p:nvPr/>
        </p:nvSpPr>
        <p:spPr>
          <a:xfrm>
            <a:off x="3024649" y="6078593"/>
            <a:ext cx="38100" cy="400050"/>
          </a:xfrm>
          <a:prstGeom prst="rect">
            <a:avLst/>
          </a:prstGeom>
          <a:solidFill>
            <a:srgbClr val="E08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6191250"/>
            <a:ext cx="400050" cy="247650"/>
          </a:xfrm>
          <a:prstGeom prst="rect">
            <a:avLst/>
          </a:prstGeom>
        </p:spPr>
      </p:pic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2393671"/>
              </p:ext>
            </p:extLst>
          </p:nvPr>
        </p:nvGraphicFramePr>
        <p:xfrm>
          <a:off x="3047999" y="1828800"/>
          <a:ext cx="8534399" cy="3871295"/>
        </p:xfrm>
        <a:graphic>
          <a:graphicData uri="http://schemas.openxmlformats.org/drawingml/2006/table">
            <a:tbl>
              <a:tblPr/>
              <a:tblGrid>
                <a:gridCol w="25602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136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604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74259">
                <a:tc>
                  <a:txBody>
                    <a:bodyPr/>
                    <a:lstStyle/>
                    <a:p>
                      <a:pPr algn="ctr"/>
                      <a:r>
                        <a:rPr lang="pt-BR" sz="1400" b="1" i="0" u="none" noProof="0" dirty="0">
                          <a:solidFill>
                            <a:srgbClr val="FFFFFF"/>
                          </a:solidFill>
                          <a:latin typeface="Open Sans"/>
                        </a:rPr>
                        <a:t>Falha ou Omissão Técnica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B382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b="1" i="0" u="none" noProof="0" dirty="0">
                          <a:solidFill>
                            <a:srgbClr val="FFFFFF"/>
                          </a:solidFill>
                          <a:latin typeface="Open Sans"/>
                        </a:rPr>
                        <a:t>Impacto e Consequência Municipal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B382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b="1" i="0" u="none" noProof="0" dirty="0">
                          <a:solidFill>
                            <a:srgbClr val="FFFFFF"/>
                          </a:solidFill>
                          <a:latin typeface="Open Sans"/>
                        </a:rPr>
                        <a:t>Ação Preventiva Imediata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B382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4259">
                <a:tc>
                  <a:txBody>
                    <a:bodyPr/>
                    <a:lstStyle/>
                    <a:p>
                      <a:pPr algn="ctr"/>
                      <a:r>
                        <a:rPr lang="pt-BR" sz="1200" b="1" i="0" u="none" noProof="0" dirty="0">
                          <a:solidFill>
                            <a:srgbClr val="1E293B"/>
                          </a:solidFill>
                          <a:latin typeface="Open Sans"/>
                        </a:rPr>
                        <a:t>Inconsistência no Siconfi/FINBRA (período 2019–2026)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BR" sz="1200" b="1" i="0" u="none" noProof="0" dirty="0">
                          <a:solidFill>
                            <a:srgbClr val="B91C1C"/>
                          </a:solidFill>
                          <a:latin typeface="Open Sans"/>
                        </a:rPr>
                        <a:t>Redução no Coeficiente da RMR; perda permanente de receitas por décadas (até 2077).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BR" sz="1200" b="1" i="0" u="none" noProof="0" dirty="0">
                          <a:solidFill>
                            <a:srgbClr val="15803D"/>
                          </a:solidFill>
                          <a:latin typeface="Open Sans"/>
                        </a:rPr>
                        <a:t>Auditoria e conciliação imediata do ISS e Cota-Parte ICMS declarados.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4259">
                <a:tc>
                  <a:txBody>
                    <a:bodyPr/>
                    <a:lstStyle/>
                    <a:p>
                      <a:pPr algn="ctr"/>
                      <a:r>
                        <a:rPr lang="pt-BR" sz="1200" b="1" i="0" u="none" noProof="0" dirty="0">
                          <a:solidFill>
                            <a:srgbClr val="1E293B"/>
                          </a:solidFill>
                          <a:latin typeface="Open Sans"/>
                        </a:rPr>
                        <a:t>Falta de conciliação fiscal e contábil-financeira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BR" sz="1200" b="1" i="0" u="none" noProof="0" dirty="0">
                          <a:solidFill>
                            <a:srgbClr val="B91C1C"/>
                          </a:solidFill>
                          <a:latin typeface="Open Sans"/>
                        </a:rPr>
                        <a:t>Impugnação de dados no CGIBS; perda do prazo preclusivo de 30 dias de recurso.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BR" sz="1200" b="1" i="0" u="none" noProof="0" dirty="0">
                          <a:solidFill>
                            <a:srgbClr val="15803D"/>
                          </a:solidFill>
                          <a:latin typeface="Open Sans"/>
                        </a:rPr>
                        <a:t>Memória de cálculo padronizada e trilha de auditoria via Grupo Gestor.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4259">
                <a:tc>
                  <a:txBody>
                    <a:bodyPr/>
                    <a:lstStyle/>
                    <a:p>
                      <a:pPr algn="ctr"/>
                      <a:r>
                        <a:rPr lang="pt-BR" sz="1200" b="1" i="0" u="none" noProof="0" dirty="0">
                          <a:solidFill>
                            <a:srgbClr val="1E293B"/>
                          </a:solidFill>
                          <a:latin typeface="Open Sans"/>
                        </a:rPr>
                        <a:t>Incompatibilidade técnica com APIs da NFS-e Nacional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BR" sz="1200" b="1" i="0" u="none" noProof="0" dirty="0">
                          <a:solidFill>
                            <a:srgbClr val="B91C1C"/>
                          </a:solidFill>
                          <a:latin typeface="Open Sans"/>
                        </a:rPr>
                        <a:t>Travamento no faturamento de serviços e perda da fiscalização da base econômica.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BR" sz="1200" b="1" i="0" u="none" noProof="0" dirty="0">
                          <a:solidFill>
                            <a:srgbClr val="15803D"/>
                          </a:solidFill>
                          <a:latin typeface="Open Sans"/>
                        </a:rPr>
                        <a:t>Testes imediatos de homologação com o Ambiente Nacional de Dados.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74259">
                <a:tc>
                  <a:txBody>
                    <a:bodyPr/>
                    <a:lstStyle/>
                    <a:p>
                      <a:pPr algn="ctr"/>
                      <a:r>
                        <a:rPr lang="pt-BR" sz="1200" b="1" i="0" u="none" noProof="0" dirty="0">
                          <a:solidFill>
                            <a:srgbClr val="1E293B"/>
                          </a:solidFill>
                          <a:latin typeface="Open Sans"/>
                        </a:rPr>
                        <a:t>Desatualização do cadastro imobiliário e do CIB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BR" sz="1200" b="1" i="0" u="none" noProof="0" dirty="0">
                          <a:solidFill>
                            <a:srgbClr val="B91C1C"/>
                          </a:solidFill>
                          <a:latin typeface="Open Sans"/>
                        </a:rPr>
                        <a:t>Alocação indevida de IBS a outros municípios por falha de destino territorial.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BR" sz="1200" b="1" i="0" u="none" noProof="0" dirty="0">
                          <a:solidFill>
                            <a:srgbClr val="15803D"/>
                          </a:solidFill>
                          <a:latin typeface="Open Sans"/>
                        </a:rPr>
                        <a:t>Higienização territorial e adesão plena ao CIB nacional.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3162300" y="832545"/>
            <a:ext cx="9029700" cy="31998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pt-BR" sz="2100" b="1" i="0" u="none" noProof="0" dirty="0">
                <a:solidFill>
                  <a:srgbClr val="1B382B"/>
                </a:solidFill>
                <a:latin typeface="Montserrat"/>
              </a:rPr>
              <a:t>Matriz de Riscos da Transição Tributária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162300" y="1323083"/>
            <a:ext cx="5273880" cy="21800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1657"/>
              </a:lnSpc>
            </a:pPr>
            <a:r>
              <a:rPr lang="pt-BR" sz="1600" b="1" i="0" u="none" noProof="0" dirty="0">
                <a:solidFill>
                  <a:srgbClr val="556B5F"/>
                </a:solidFill>
                <a:latin typeface="Montserrat"/>
              </a:rPr>
              <a:t>Omissões técnicas e consequências patrimoniais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6287" y="419100"/>
            <a:ext cx="1057275" cy="4572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pt-BR" sz="3600" b="1" i="0" u="none" noProof="0" dirty="0">
                <a:solidFill>
                  <a:srgbClr val="E58D19"/>
                </a:solidFill>
                <a:latin typeface="Montserrat"/>
              </a:rPr>
              <a:t>36º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26665" y="933450"/>
            <a:ext cx="2156519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725"/>
              </a:lnSpc>
            </a:pPr>
            <a:r>
              <a:rPr lang="pt-BR" sz="1500" b="1" i="0" u="none" noProof="0" dirty="0">
                <a:solidFill>
                  <a:srgbClr val="FFFFFF"/>
                </a:solidFill>
                <a:latin typeface="Montserrat"/>
              </a:rPr>
              <a:t>ENCONTRO</a:t>
            </a:r>
            <a:r>
              <a:rPr lang="pt-BR" noProof="0" dirty="0"/>
              <a:t>
</a:t>
            </a:r>
            <a:r>
              <a:rPr lang="pt-BR" sz="1500" b="1" i="0" u="none" noProof="0" dirty="0">
                <a:solidFill>
                  <a:srgbClr val="FFFFFF"/>
                </a:solidFill>
                <a:latin typeface="Montserrat"/>
              </a:rPr>
              <a:t> DA ASSEFIN-SP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43" y="1657350"/>
            <a:ext cx="2595562" cy="3027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155"/>
              </a:lnSpc>
            </a:pPr>
            <a:r>
              <a:rPr lang="pt-BR" sz="825" b="1" i="0" u="none" noProof="0" dirty="0">
                <a:solidFill>
                  <a:srgbClr val="E2E8F0"/>
                </a:solidFill>
                <a:latin typeface="Montserrat"/>
              </a:rPr>
              <a:t>ENCONTRO DE SERVIDORES E DIRIGENTES FAZENDÁRIOS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2000" y="6224587"/>
            <a:ext cx="1367879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pt-BR" sz="1125" b="1" i="0" u="none" noProof="0" dirty="0">
                <a:solidFill>
                  <a:srgbClr val="FFFFFF"/>
                </a:solidFill>
                <a:latin typeface="Montserrat"/>
              </a:rPr>
              <a:t>ASSEFIN - SP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933700" y="6145797"/>
            <a:ext cx="8762999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pt-BR" sz="1600" b="1" i="0" u="none" noProof="0" dirty="0">
                <a:solidFill>
                  <a:srgbClr val="844A06"/>
                </a:solidFill>
                <a:latin typeface="Open Sans"/>
              </a:rPr>
              <a:t>Alerta de Calendário CGIBS:</a:t>
            </a:r>
            <a:r>
              <a:rPr lang="pt-BR" sz="1600" b="0" i="0" u="none" noProof="0" dirty="0">
                <a:solidFill>
                  <a:srgbClr val="844A06"/>
                </a:solidFill>
                <a:latin typeface="Open Sans"/>
              </a:rPr>
              <a:t> Publicação dos coeficientes até </a:t>
            </a:r>
            <a:r>
              <a:rPr lang="pt-BR" sz="1600" b="1" i="0" u="none" noProof="0" dirty="0">
                <a:solidFill>
                  <a:srgbClr val="844A06"/>
                </a:solidFill>
                <a:latin typeface="Open Sans"/>
              </a:rPr>
              <a:t>31/08/2027</a:t>
            </a:r>
            <a:r>
              <a:rPr lang="pt-BR" sz="1600" b="0" i="0" u="none" noProof="0" dirty="0">
                <a:solidFill>
                  <a:srgbClr val="844A06"/>
                </a:solidFill>
                <a:latin typeface="Open Sans"/>
              </a:rPr>
              <a:t> com prazo improrrogável de </a:t>
            </a:r>
            <a:r>
              <a:rPr lang="pt-BR" sz="1600" b="1" i="0" u="none" noProof="0" dirty="0">
                <a:solidFill>
                  <a:srgbClr val="844A06"/>
                </a:solidFill>
                <a:latin typeface="Open Sans"/>
              </a:rPr>
              <a:t>30 dias</a:t>
            </a:r>
            <a:r>
              <a:rPr lang="pt-BR" sz="1600" b="0" i="0" u="none" noProof="0" dirty="0">
                <a:solidFill>
                  <a:srgbClr val="844A06"/>
                </a:solidFill>
                <a:latin typeface="Open Sans"/>
              </a:rPr>
              <a:t> para impugnação formal.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A20E914-DC60-04A5-D48E-1FE58B151978}"/>
              </a:ext>
            </a:extLst>
          </p:cNvPr>
          <p:cNvSpPr txBox="1"/>
          <p:nvPr/>
        </p:nvSpPr>
        <p:spPr>
          <a:xfrm>
            <a:off x="412960" y="2955366"/>
            <a:ext cx="1930190" cy="5227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pt-BR" sz="1200" b="1" i="0" u="none" noProof="0" dirty="0">
                <a:solidFill>
                  <a:schemeClr val="bg1"/>
                </a:solidFill>
                <a:latin typeface="Montserrat"/>
              </a:rPr>
              <a:t>MÓDULO I </a:t>
            </a:r>
          </a:p>
          <a:p>
            <a:pPr algn="l">
              <a:lnSpc>
                <a:spcPct val="150000"/>
              </a:lnSpc>
            </a:pPr>
            <a:r>
              <a:rPr lang="pt-BR" sz="1200" b="1" dirty="0">
                <a:solidFill>
                  <a:schemeClr val="bg1"/>
                </a:solidFill>
                <a:latin typeface="Montserrat"/>
              </a:rPr>
              <a:t>GESTÃO PREVENTIVA</a:t>
            </a:r>
            <a:endParaRPr lang="pt-BR" sz="1200" b="1" i="0" u="none" noProof="0" dirty="0">
              <a:solidFill>
                <a:schemeClr val="bg1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D38D0C8-8B1C-C93D-C535-6F10D75723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1FB23D2-8060-F05D-014F-7E737F0C04EF}"/>
              </a:ext>
            </a:extLst>
          </p:cNvPr>
          <p:cNvSpPr/>
          <p:nvPr/>
        </p:nvSpPr>
        <p:spPr>
          <a:xfrm>
            <a:off x="0" y="0"/>
            <a:ext cx="2667000" cy="6858000"/>
          </a:xfrm>
          <a:prstGeom prst="rect">
            <a:avLst/>
          </a:prstGeom>
          <a:solidFill>
            <a:srgbClr val="1B38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2F139EB-5FAC-BEC5-85DF-FB51AEA14076}"/>
              </a:ext>
            </a:extLst>
          </p:cNvPr>
          <p:cNvSpPr/>
          <p:nvPr/>
        </p:nvSpPr>
        <p:spPr>
          <a:xfrm>
            <a:off x="2649884" y="727787"/>
            <a:ext cx="9525000" cy="65630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52442AB-8D0E-BC9A-0C4A-593650020B23}"/>
              </a:ext>
            </a:extLst>
          </p:cNvPr>
          <p:cNvSpPr/>
          <p:nvPr/>
        </p:nvSpPr>
        <p:spPr>
          <a:xfrm>
            <a:off x="2609850" y="0"/>
            <a:ext cx="57150" cy="6858000"/>
          </a:xfrm>
          <a:prstGeom prst="rect">
            <a:avLst/>
          </a:prstGeom>
          <a:solidFill>
            <a:srgbClr val="E08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47992B2-5C48-0104-A5B4-776F656B62E2}"/>
              </a:ext>
            </a:extLst>
          </p:cNvPr>
          <p:cNvSpPr/>
          <p:nvPr/>
        </p:nvSpPr>
        <p:spPr>
          <a:xfrm>
            <a:off x="266700" y="1524000"/>
            <a:ext cx="207645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pic>
        <p:nvPicPr>
          <p:cNvPr id="8" name="Picture 7" descr="image.png">
            <a:extLst>
              <a:ext uri="{FF2B5EF4-FFF2-40B4-BE49-F238E27FC236}">
                <a16:creationId xmlns:a16="http://schemas.microsoft.com/office/drawing/2014/main" id="{01247959-B247-766B-F2CC-E1D9265D27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700" y="6191250"/>
            <a:ext cx="400050" cy="24765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2AD52AE-77F0-D2CD-DAE8-EA976C19A78A}"/>
              </a:ext>
            </a:extLst>
          </p:cNvPr>
          <p:cNvSpPr txBox="1"/>
          <p:nvPr/>
        </p:nvSpPr>
        <p:spPr>
          <a:xfrm>
            <a:off x="776287" y="419100"/>
            <a:ext cx="1057275" cy="4572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pt-BR" sz="3600" b="1" i="0" u="none" noProof="0" dirty="0">
                <a:solidFill>
                  <a:srgbClr val="E58D19"/>
                </a:solidFill>
                <a:latin typeface="Montserrat"/>
              </a:rPr>
              <a:t>36º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5B7CFDA-3B4D-844B-7DD3-3ED1157F493D}"/>
              </a:ext>
            </a:extLst>
          </p:cNvPr>
          <p:cNvSpPr txBox="1"/>
          <p:nvPr/>
        </p:nvSpPr>
        <p:spPr>
          <a:xfrm>
            <a:off x="226665" y="933450"/>
            <a:ext cx="2156519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725"/>
              </a:lnSpc>
            </a:pPr>
            <a:r>
              <a:rPr lang="pt-BR" sz="1500" b="1" i="0" u="none" noProof="0" dirty="0">
                <a:solidFill>
                  <a:srgbClr val="FFFFFF"/>
                </a:solidFill>
                <a:latin typeface="Montserrat"/>
              </a:rPr>
              <a:t>ENCONTRO</a:t>
            </a:r>
            <a:r>
              <a:rPr lang="pt-BR" noProof="0" dirty="0"/>
              <a:t>
</a:t>
            </a:r>
            <a:r>
              <a:rPr lang="pt-BR" sz="1500" b="1" i="0" u="none" noProof="0" dirty="0">
                <a:solidFill>
                  <a:srgbClr val="FFFFFF"/>
                </a:solidFill>
                <a:latin typeface="Montserrat"/>
              </a:rPr>
              <a:t> DA ASSEFIN-SP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1A5025F-C17A-BF2D-4A20-3703BA1B3E3A}"/>
              </a:ext>
            </a:extLst>
          </p:cNvPr>
          <p:cNvSpPr txBox="1"/>
          <p:nvPr/>
        </p:nvSpPr>
        <p:spPr>
          <a:xfrm>
            <a:off x="7143" y="1657350"/>
            <a:ext cx="2595562" cy="3027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155"/>
              </a:lnSpc>
            </a:pPr>
            <a:r>
              <a:rPr lang="pt-BR" sz="825" b="1" i="0" u="none" noProof="0" dirty="0">
                <a:solidFill>
                  <a:srgbClr val="E2E8F0"/>
                </a:solidFill>
                <a:latin typeface="Montserrat"/>
              </a:rPr>
              <a:t>ENCONTRO DE SERVIDORES E DIRIGENTES FAZENDÁRIOS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3C60592-72C1-B995-88F2-5BE2673ECBE7}"/>
              </a:ext>
            </a:extLst>
          </p:cNvPr>
          <p:cNvSpPr txBox="1"/>
          <p:nvPr/>
        </p:nvSpPr>
        <p:spPr>
          <a:xfrm>
            <a:off x="762000" y="6224587"/>
            <a:ext cx="1367879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pt-BR" sz="1125" b="1" i="0" u="none" noProof="0" dirty="0">
                <a:solidFill>
                  <a:srgbClr val="FFFFFF"/>
                </a:solidFill>
                <a:latin typeface="Montserrat"/>
              </a:rPr>
              <a:t>ASSEFIN - SP</a:t>
            </a:r>
          </a:p>
        </p:txBody>
      </p:sp>
      <p:pic>
        <p:nvPicPr>
          <p:cNvPr id="19" name="Imagem 18">
            <a:extLst>
              <a:ext uri="{FF2B5EF4-FFF2-40B4-BE49-F238E27FC236}">
                <a16:creationId xmlns:a16="http://schemas.microsoft.com/office/drawing/2014/main" id="{00687AF2-8B5D-68B1-069E-BF1A8E2B03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4143" y="0"/>
            <a:ext cx="9525001" cy="6858000"/>
          </a:xfrm>
          <a:prstGeom prst="rect">
            <a:avLst/>
          </a:prstGeom>
        </p:spPr>
      </p:pic>
      <p:sp>
        <p:nvSpPr>
          <p:cNvPr id="20" name="TextBox 9">
            <a:extLst>
              <a:ext uri="{FF2B5EF4-FFF2-40B4-BE49-F238E27FC236}">
                <a16:creationId xmlns:a16="http://schemas.microsoft.com/office/drawing/2014/main" id="{28992985-3C29-6C71-C70E-BF30B49B8C16}"/>
              </a:ext>
            </a:extLst>
          </p:cNvPr>
          <p:cNvSpPr txBox="1"/>
          <p:nvPr/>
        </p:nvSpPr>
        <p:spPr>
          <a:xfrm>
            <a:off x="6643661" y="194616"/>
            <a:ext cx="3279744" cy="1692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pt-BR" sz="1100" b="1" i="0" u="none" noProof="0" dirty="0">
                <a:solidFill>
                  <a:schemeClr val="bg1"/>
                </a:solidFill>
                <a:latin typeface="Montserrat"/>
              </a:rPr>
              <a:t>NOVAS NATUREZAS DA RECEITA PARA 2027</a:t>
            </a:r>
          </a:p>
        </p:txBody>
      </p:sp>
      <p:sp>
        <p:nvSpPr>
          <p:cNvPr id="6" name="TextBox 17">
            <a:extLst>
              <a:ext uri="{FF2B5EF4-FFF2-40B4-BE49-F238E27FC236}">
                <a16:creationId xmlns:a16="http://schemas.microsoft.com/office/drawing/2014/main" id="{1D6165AE-B790-5B8F-B7D3-36D407789343}"/>
              </a:ext>
            </a:extLst>
          </p:cNvPr>
          <p:cNvSpPr txBox="1"/>
          <p:nvPr/>
        </p:nvSpPr>
        <p:spPr>
          <a:xfrm>
            <a:off x="412960" y="2965094"/>
            <a:ext cx="1930190" cy="5227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pt-BR" sz="1200" b="1" i="0" u="none" noProof="0" dirty="0">
                <a:solidFill>
                  <a:schemeClr val="bg1"/>
                </a:solidFill>
                <a:latin typeface="Montserrat"/>
              </a:rPr>
              <a:t>MÓDULO I </a:t>
            </a:r>
          </a:p>
          <a:p>
            <a:pPr algn="l">
              <a:lnSpc>
                <a:spcPct val="150000"/>
              </a:lnSpc>
            </a:pPr>
            <a:r>
              <a:rPr lang="pt-BR" sz="1200" b="1" dirty="0">
                <a:solidFill>
                  <a:schemeClr val="bg1"/>
                </a:solidFill>
                <a:latin typeface="Montserrat"/>
              </a:rPr>
              <a:t>GESTÃO PREVENTIVA</a:t>
            </a:r>
            <a:endParaRPr lang="pt-BR" sz="1200" b="1" i="0" u="none" noProof="0" dirty="0">
              <a:solidFill>
                <a:schemeClr val="bg1"/>
              </a:solidFill>
              <a:latin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3989159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3C13C783-CBD2-392C-E043-A7359CF999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885" y="248998"/>
            <a:ext cx="6147549" cy="636000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4C01D27D-F578-8D3C-3C0F-0501E9E6593D}"/>
              </a:ext>
            </a:extLst>
          </p:cNvPr>
          <p:cNvSpPr txBox="1"/>
          <p:nvPr/>
        </p:nvSpPr>
        <p:spPr>
          <a:xfrm>
            <a:off x="7228616" y="392389"/>
            <a:ext cx="3694922" cy="5632311"/>
          </a:xfrm>
          <a:prstGeom prst="rect">
            <a:avLst/>
          </a:prstGeom>
          <a:noFill/>
        </p:spPr>
        <p:txBody>
          <a:bodyPr wrap="square" lIns="91431" tIns="45715" rIns="91431" bIns="45715">
            <a:spAutoFit/>
          </a:bodyPr>
          <a:lstStyle/>
          <a:p>
            <a:pPr algn="just"/>
            <a:r>
              <a:rPr lang="pt-BR" dirty="0">
                <a:solidFill>
                  <a:srgbClr val="374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pt-BR" b="0" i="0" dirty="0">
                <a:solidFill>
                  <a:srgbClr val="37415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criação da rubrica</a:t>
            </a:r>
          </a:p>
          <a:p>
            <a:pPr algn="just"/>
            <a:r>
              <a:rPr lang="pt-BR" b="1" i="0" dirty="0">
                <a:solidFill>
                  <a:srgbClr val="37415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1.1.1.6.00.0.0 - Imposto sobre Bens e/ou Serviços </a:t>
            </a:r>
            <a:r>
              <a:rPr lang="pt-BR" b="0" i="0" dirty="0">
                <a:solidFill>
                  <a:srgbClr val="37415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instituídos após a EC 132/2023 tem o objetivo de registrar a arrecadação da receita orçamentária de IBS por Estados, DF e Municípios, cujo </a:t>
            </a:r>
            <a:r>
              <a:rPr lang="pt-BR" b="0" i="0" dirty="0">
                <a:solidFill>
                  <a:schemeClr val="accent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detalhamento ainda será avaliado no subgrupo </a:t>
            </a:r>
            <a:r>
              <a:rPr lang="pt-BR" b="0" i="0" dirty="0">
                <a:solidFill>
                  <a:srgbClr val="37415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da CTCONF. </a:t>
            </a:r>
          </a:p>
          <a:p>
            <a:pPr algn="just"/>
            <a:endParaRPr lang="pt-BR" dirty="0">
              <a:solidFill>
                <a:srgbClr val="3741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b="0" i="0" dirty="0">
                <a:solidFill>
                  <a:srgbClr val="37415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Em relação à Natureza de Receita  </a:t>
            </a:r>
            <a:r>
              <a:rPr lang="pt-BR" b="1" i="0" dirty="0">
                <a:solidFill>
                  <a:srgbClr val="37415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1.7.3.3.00.0.0</a:t>
            </a:r>
            <a:r>
              <a:rPr lang="pt-BR" b="0" i="0" dirty="0">
                <a:solidFill>
                  <a:srgbClr val="37415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pt-BR" b="1" i="0" dirty="0">
                <a:solidFill>
                  <a:srgbClr val="37415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Participação nas Receitas dos Municípios</a:t>
            </a:r>
            <a:r>
              <a:rPr lang="pt-BR" b="0" i="0" dirty="0">
                <a:solidFill>
                  <a:srgbClr val="37415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será utilizada pelo Comitê Gestor, para o registro, conforme documento disponível na 39ª CTCONF - 22 e 23 de outubro de 2025. — Tesouro Nacional. 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88740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966E604-9239-77CA-4F93-FADEFA3320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868" y="163286"/>
            <a:ext cx="5275386" cy="65314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4032B7B6-2A18-7A7C-03A0-CFE25255E6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6777" y="1989416"/>
            <a:ext cx="5877745" cy="34390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80274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1B6026-17C8-59D6-C024-4BA22F69D3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D6D23D0-7A92-BC88-BAB2-4C1A868101EC}"/>
              </a:ext>
            </a:extLst>
          </p:cNvPr>
          <p:cNvSpPr/>
          <p:nvPr/>
        </p:nvSpPr>
        <p:spPr>
          <a:xfrm>
            <a:off x="0" y="0"/>
            <a:ext cx="2667000" cy="6858000"/>
          </a:xfrm>
          <a:prstGeom prst="rect">
            <a:avLst/>
          </a:prstGeom>
          <a:solidFill>
            <a:srgbClr val="1B38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9C4FBCA-54DC-E187-FDB7-7A52A1350B20}"/>
              </a:ext>
            </a:extLst>
          </p:cNvPr>
          <p:cNvSpPr/>
          <p:nvPr/>
        </p:nvSpPr>
        <p:spPr>
          <a:xfrm>
            <a:off x="2609850" y="0"/>
            <a:ext cx="57150" cy="6858000"/>
          </a:xfrm>
          <a:prstGeom prst="rect">
            <a:avLst/>
          </a:prstGeom>
          <a:solidFill>
            <a:srgbClr val="E08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30FD228-D80E-6B23-2AB0-9AFB1A94ED0A}"/>
              </a:ext>
            </a:extLst>
          </p:cNvPr>
          <p:cNvSpPr/>
          <p:nvPr/>
        </p:nvSpPr>
        <p:spPr>
          <a:xfrm>
            <a:off x="266700" y="1524000"/>
            <a:ext cx="207645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pic>
        <p:nvPicPr>
          <p:cNvPr id="12" name="Picture 11" descr="image.png">
            <a:extLst>
              <a:ext uri="{FF2B5EF4-FFF2-40B4-BE49-F238E27FC236}">
                <a16:creationId xmlns:a16="http://schemas.microsoft.com/office/drawing/2014/main" id="{41D716C6-5722-4BF0-EE50-7EBFA88587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6191250"/>
            <a:ext cx="400050" cy="24765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85B5ED66-03B5-A43C-BAEA-6258B574A1CB}"/>
              </a:ext>
            </a:extLst>
          </p:cNvPr>
          <p:cNvSpPr txBox="1"/>
          <p:nvPr/>
        </p:nvSpPr>
        <p:spPr>
          <a:xfrm>
            <a:off x="776287" y="419100"/>
            <a:ext cx="1057275" cy="4572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pt-BR" sz="3600" b="1" i="0" u="none" noProof="0" dirty="0">
                <a:solidFill>
                  <a:srgbClr val="E58D19"/>
                </a:solidFill>
                <a:latin typeface="Montserrat"/>
              </a:rPr>
              <a:t>36º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D987A36-685D-6AF8-154A-1FE9F4402823}"/>
              </a:ext>
            </a:extLst>
          </p:cNvPr>
          <p:cNvSpPr txBox="1"/>
          <p:nvPr/>
        </p:nvSpPr>
        <p:spPr>
          <a:xfrm>
            <a:off x="226665" y="933450"/>
            <a:ext cx="2156519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725"/>
              </a:lnSpc>
            </a:pPr>
            <a:r>
              <a:rPr lang="pt-BR" sz="1500" b="1" i="0" u="none" noProof="0" dirty="0">
                <a:solidFill>
                  <a:srgbClr val="FFFFFF"/>
                </a:solidFill>
                <a:latin typeface="Montserrat"/>
              </a:rPr>
              <a:t>ENCONTRO</a:t>
            </a:r>
            <a:r>
              <a:rPr lang="pt-BR" noProof="0" dirty="0"/>
              <a:t>
</a:t>
            </a:r>
            <a:r>
              <a:rPr lang="pt-BR" sz="1500" b="1" i="0" u="none" noProof="0" dirty="0">
                <a:solidFill>
                  <a:srgbClr val="FFFFFF"/>
                </a:solidFill>
                <a:latin typeface="Montserrat"/>
              </a:rPr>
              <a:t> DA ASSEFIN-SP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4385A45-300A-6AAB-A1EE-81428F2DAEFD}"/>
              </a:ext>
            </a:extLst>
          </p:cNvPr>
          <p:cNvSpPr txBox="1"/>
          <p:nvPr/>
        </p:nvSpPr>
        <p:spPr>
          <a:xfrm>
            <a:off x="7143" y="1657350"/>
            <a:ext cx="2595562" cy="3027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155"/>
              </a:lnSpc>
            </a:pPr>
            <a:r>
              <a:rPr lang="pt-BR" sz="825" b="1" i="0" u="none" noProof="0" dirty="0">
                <a:solidFill>
                  <a:srgbClr val="E2E8F0"/>
                </a:solidFill>
                <a:latin typeface="Montserrat"/>
              </a:rPr>
              <a:t>ENCONTRO DE SERVIDORES E DIRIGENTES FAZENDÁRIOS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AEBA8AB-0C4B-A903-00E9-01DE1D6D3E53}"/>
              </a:ext>
            </a:extLst>
          </p:cNvPr>
          <p:cNvSpPr txBox="1"/>
          <p:nvPr/>
        </p:nvSpPr>
        <p:spPr>
          <a:xfrm>
            <a:off x="762000" y="6224587"/>
            <a:ext cx="1367879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pt-BR" sz="1125" b="1" i="0" u="none" noProof="0" dirty="0">
                <a:solidFill>
                  <a:srgbClr val="FFFFFF"/>
                </a:solidFill>
                <a:latin typeface="Montserrat"/>
              </a:rPr>
              <a:t>ASSEFIN - SP</a:t>
            </a:r>
          </a:p>
        </p:txBody>
      </p:sp>
      <p:sp>
        <p:nvSpPr>
          <p:cNvPr id="51" name="TextBox 17">
            <a:extLst>
              <a:ext uri="{FF2B5EF4-FFF2-40B4-BE49-F238E27FC236}">
                <a16:creationId xmlns:a16="http://schemas.microsoft.com/office/drawing/2014/main" id="{20318DF8-1E4A-30D7-AFEE-111F635BEEFC}"/>
              </a:ext>
            </a:extLst>
          </p:cNvPr>
          <p:cNvSpPr txBox="1"/>
          <p:nvPr/>
        </p:nvSpPr>
        <p:spPr>
          <a:xfrm>
            <a:off x="412960" y="2955366"/>
            <a:ext cx="1930190" cy="79977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pt-BR" sz="1200" b="1" i="0" u="none" noProof="0" dirty="0">
                <a:solidFill>
                  <a:schemeClr val="bg1"/>
                </a:solidFill>
                <a:latin typeface="Montserrat"/>
              </a:rPr>
              <a:t>MÓDULO I </a:t>
            </a:r>
          </a:p>
          <a:p>
            <a:pPr algn="l">
              <a:lnSpc>
                <a:spcPct val="150000"/>
              </a:lnSpc>
            </a:pPr>
            <a:r>
              <a:rPr lang="pt-BR" sz="1200" b="1" dirty="0">
                <a:solidFill>
                  <a:schemeClr val="bg1"/>
                </a:solidFill>
                <a:latin typeface="Montserrat"/>
              </a:rPr>
              <a:t>AJUSTE ORÇAMENTÁRIO</a:t>
            </a:r>
            <a:endParaRPr lang="pt-BR" sz="1200" b="1" i="0" u="none" noProof="0" dirty="0">
              <a:solidFill>
                <a:schemeClr val="bg1"/>
              </a:solidFill>
              <a:latin typeface="Montserrat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EADCA539-7936-C6B9-1927-673310743781}"/>
              </a:ext>
            </a:extLst>
          </p:cNvPr>
          <p:cNvSpPr txBox="1"/>
          <p:nvPr/>
        </p:nvSpPr>
        <p:spPr>
          <a:xfrm>
            <a:off x="3079960" y="1677650"/>
            <a:ext cx="8627706" cy="4154973"/>
          </a:xfrm>
          <a:prstGeom prst="rect">
            <a:avLst/>
          </a:prstGeom>
          <a:noFill/>
        </p:spPr>
        <p:txBody>
          <a:bodyPr wrap="square" lIns="91431" tIns="45715" rIns="91431" bIns="45715">
            <a:spAutoFit/>
          </a:bodyPr>
          <a:lstStyle/>
          <a:p>
            <a:pPr algn="ctr"/>
            <a:r>
              <a:rPr lang="pt-BR" sz="6600" b="1" dirty="0">
                <a:solidFill>
                  <a:schemeClr val="accent1"/>
                </a:solidFill>
                <a:latin typeface="Arial Black" panose="020B0A040201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PROJEÇÃO</a:t>
            </a:r>
          </a:p>
          <a:p>
            <a:pPr algn="ctr"/>
            <a:r>
              <a:rPr lang="pt-BR" sz="6600" b="1" dirty="0">
                <a:solidFill>
                  <a:schemeClr val="accent1"/>
                </a:solidFill>
                <a:latin typeface="Arial Black" panose="020B0A040201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&amp; </a:t>
            </a:r>
          </a:p>
          <a:p>
            <a:pPr algn="ctr"/>
            <a:r>
              <a:rPr lang="pt-BR" sz="6600" b="1" dirty="0">
                <a:solidFill>
                  <a:schemeClr val="accent1"/>
                </a:solidFill>
                <a:latin typeface="Arial Black" panose="020B0A040201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PREVISÃO</a:t>
            </a:r>
          </a:p>
          <a:p>
            <a:pPr algn="ctr">
              <a:lnSpc>
                <a:spcPct val="100000"/>
              </a:lnSpc>
            </a:pPr>
            <a:endParaRPr lang="pt-BR" sz="6600" b="1" dirty="0">
              <a:solidFill>
                <a:schemeClr val="accent1"/>
              </a:solidFill>
              <a:latin typeface="Aptos Black" panose="020B0004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32565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C08C28-55E8-4F4D-6786-81C0E34EAA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EA9657F-D707-EF00-7BB4-BDB12F647F2A}"/>
              </a:ext>
            </a:extLst>
          </p:cNvPr>
          <p:cNvSpPr/>
          <p:nvPr/>
        </p:nvSpPr>
        <p:spPr>
          <a:xfrm>
            <a:off x="0" y="0"/>
            <a:ext cx="2667000" cy="6858000"/>
          </a:xfrm>
          <a:prstGeom prst="rect">
            <a:avLst/>
          </a:prstGeom>
          <a:solidFill>
            <a:srgbClr val="1B38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E892FA5-1CBC-6360-83BE-F5C6095AC482}"/>
              </a:ext>
            </a:extLst>
          </p:cNvPr>
          <p:cNvSpPr/>
          <p:nvPr/>
        </p:nvSpPr>
        <p:spPr>
          <a:xfrm>
            <a:off x="2609850" y="0"/>
            <a:ext cx="57150" cy="6858000"/>
          </a:xfrm>
          <a:prstGeom prst="rect">
            <a:avLst/>
          </a:prstGeom>
          <a:solidFill>
            <a:srgbClr val="E08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20C601B-9FAA-160E-1C12-F0FA739EC257}"/>
              </a:ext>
            </a:extLst>
          </p:cNvPr>
          <p:cNvSpPr/>
          <p:nvPr/>
        </p:nvSpPr>
        <p:spPr>
          <a:xfrm>
            <a:off x="266700" y="1524000"/>
            <a:ext cx="207645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pic>
        <p:nvPicPr>
          <p:cNvPr id="12" name="Picture 11" descr="image.png">
            <a:extLst>
              <a:ext uri="{FF2B5EF4-FFF2-40B4-BE49-F238E27FC236}">
                <a16:creationId xmlns:a16="http://schemas.microsoft.com/office/drawing/2014/main" id="{9BD5DE4C-DA5E-4B09-668E-29C6376C2A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6191250"/>
            <a:ext cx="400050" cy="24765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B02075A2-A95E-FF3F-7C84-4CDDBCFBA43B}"/>
              </a:ext>
            </a:extLst>
          </p:cNvPr>
          <p:cNvSpPr txBox="1"/>
          <p:nvPr/>
        </p:nvSpPr>
        <p:spPr>
          <a:xfrm>
            <a:off x="776287" y="419100"/>
            <a:ext cx="1057275" cy="4572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pt-BR" sz="3600" b="1" i="0" u="none" noProof="0" dirty="0">
                <a:solidFill>
                  <a:srgbClr val="E58D19"/>
                </a:solidFill>
                <a:latin typeface="Montserrat"/>
              </a:rPr>
              <a:t>36º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839D143-8C3E-AA61-F060-F0E048402E7E}"/>
              </a:ext>
            </a:extLst>
          </p:cNvPr>
          <p:cNvSpPr txBox="1"/>
          <p:nvPr/>
        </p:nvSpPr>
        <p:spPr>
          <a:xfrm>
            <a:off x="226665" y="933450"/>
            <a:ext cx="2156519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725"/>
              </a:lnSpc>
            </a:pPr>
            <a:r>
              <a:rPr lang="pt-BR" sz="1500" b="1" i="0" u="none" noProof="0" dirty="0">
                <a:solidFill>
                  <a:srgbClr val="FFFFFF"/>
                </a:solidFill>
                <a:latin typeface="Montserrat"/>
              </a:rPr>
              <a:t>ENCONTRO</a:t>
            </a:r>
            <a:r>
              <a:rPr lang="pt-BR" noProof="0" dirty="0"/>
              <a:t>
</a:t>
            </a:r>
            <a:r>
              <a:rPr lang="pt-BR" sz="1500" b="1" i="0" u="none" noProof="0" dirty="0">
                <a:solidFill>
                  <a:srgbClr val="FFFFFF"/>
                </a:solidFill>
                <a:latin typeface="Montserrat"/>
              </a:rPr>
              <a:t> DA ASSEFIN-SP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A8A96C3-D660-C7A0-44FB-DEBBAC860DA2}"/>
              </a:ext>
            </a:extLst>
          </p:cNvPr>
          <p:cNvSpPr txBox="1"/>
          <p:nvPr/>
        </p:nvSpPr>
        <p:spPr>
          <a:xfrm>
            <a:off x="7143" y="1657350"/>
            <a:ext cx="2595562" cy="3027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155"/>
              </a:lnSpc>
            </a:pPr>
            <a:r>
              <a:rPr lang="pt-BR" sz="825" b="1" i="0" u="none" noProof="0" dirty="0">
                <a:solidFill>
                  <a:srgbClr val="E2E8F0"/>
                </a:solidFill>
                <a:latin typeface="Montserrat"/>
              </a:rPr>
              <a:t>ENCONTRO DE SERVIDORES E DIRIGENTES FAZENDÁRIOS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F2C78F1-1B7D-EEF2-5510-0ADDF7F8BCA3}"/>
              </a:ext>
            </a:extLst>
          </p:cNvPr>
          <p:cNvSpPr txBox="1"/>
          <p:nvPr/>
        </p:nvSpPr>
        <p:spPr>
          <a:xfrm>
            <a:off x="762000" y="6224587"/>
            <a:ext cx="1367879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pt-BR" sz="1125" b="1" i="0" u="none" noProof="0" dirty="0">
                <a:solidFill>
                  <a:srgbClr val="FFFFFF"/>
                </a:solidFill>
                <a:latin typeface="Montserrat"/>
              </a:rPr>
              <a:t>ASSEFIN - SP</a:t>
            </a:r>
          </a:p>
        </p:txBody>
      </p:sp>
      <p:sp>
        <p:nvSpPr>
          <p:cNvPr id="51" name="TextBox 17">
            <a:extLst>
              <a:ext uri="{FF2B5EF4-FFF2-40B4-BE49-F238E27FC236}">
                <a16:creationId xmlns:a16="http://schemas.microsoft.com/office/drawing/2014/main" id="{462ADD52-205C-7950-68DD-7787BF6AA367}"/>
              </a:ext>
            </a:extLst>
          </p:cNvPr>
          <p:cNvSpPr txBox="1"/>
          <p:nvPr/>
        </p:nvSpPr>
        <p:spPr>
          <a:xfrm>
            <a:off x="412960" y="2955366"/>
            <a:ext cx="1930190" cy="79977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pt-BR" sz="1200" b="1" i="0" u="none" noProof="0" dirty="0">
                <a:solidFill>
                  <a:schemeClr val="bg1"/>
                </a:solidFill>
                <a:latin typeface="Montserrat"/>
              </a:rPr>
              <a:t>MÓDULO I </a:t>
            </a:r>
          </a:p>
          <a:p>
            <a:pPr algn="l">
              <a:lnSpc>
                <a:spcPct val="150000"/>
              </a:lnSpc>
            </a:pPr>
            <a:r>
              <a:rPr lang="pt-BR" sz="1200" b="1" dirty="0">
                <a:solidFill>
                  <a:schemeClr val="bg1"/>
                </a:solidFill>
                <a:latin typeface="Montserrat"/>
              </a:rPr>
              <a:t>AJUSTE ORÇAMENTÁRIO</a:t>
            </a:r>
            <a:endParaRPr lang="pt-BR" sz="1200" b="1" i="0" u="none" noProof="0" dirty="0">
              <a:solidFill>
                <a:schemeClr val="bg1"/>
              </a:solidFill>
              <a:latin typeface="Montserrat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0C3CF00C-2184-7E66-7A1C-C1635F414819}"/>
              </a:ext>
            </a:extLst>
          </p:cNvPr>
          <p:cNvSpPr txBox="1"/>
          <p:nvPr/>
        </p:nvSpPr>
        <p:spPr>
          <a:xfrm>
            <a:off x="2869405" y="1960066"/>
            <a:ext cx="9573208" cy="4031863"/>
          </a:xfrm>
          <a:prstGeom prst="rect">
            <a:avLst/>
          </a:prstGeom>
          <a:noFill/>
        </p:spPr>
        <p:txBody>
          <a:bodyPr wrap="square" lIns="91431" tIns="45715" rIns="91431" bIns="45715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t-BR" sz="32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Projeções</a:t>
            </a:r>
            <a:r>
              <a:rPr lang="pt-BR" sz="3200" b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Econômicas</a:t>
            </a:r>
          </a:p>
          <a:p>
            <a:pPr algn="ctr"/>
            <a:r>
              <a:rPr lang="pt-BR" sz="3200" b="1" dirty="0">
                <a:solidFill>
                  <a:schemeClr val="accent1"/>
                </a:solidFill>
                <a:latin typeface="Aptos Black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ANEXO DE METAS FISCAIS </a:t>
            </a:r>
            <a:r>
              <a:rPr lang="pt-BR" sz="3200" b="1" dirty="0">
                <a:solidFill>
                  <a:srgbClr val="FF0000"/>
                </a:solidFill>
                <a:latin typeface="Aptos Black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(LDO)</a:t>
            </a:r>
            <a:endParaRPr lang="pt-BR" sz="3200" b="1" dirty="0">
              <a:solidFill>
                <a:srgbClr val="FF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</a:pPr>
            <a:endParaRPr lang="pt-BR" sz="3200" b="1" dirty="0">
              <a:solidFill>
                <a:schemeClr val="accent1"/>
              </a:solidFill>
              <a:latin typeface="Aptos Black" panose="020B0004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pt-BR" sz="3200" b="1" dirty="0">
                <a:solidFill>
                  <a:schemeClr val="accent1"/>
                </a:solidFill>
                <a:latin typeface="Aptos Black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 </a:t>
            </a:r>
          </a:p>
          <a:p>
            <a:pPr algn="ctr"/>
            <a:endParaRPr lang="pt-BR" sz="3200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r>
              <a:rPr lang="pt-BR" sz="32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Previsões</a:t>
            </a:r>
            <a:r>
              <a:rPr lang="pt-BR" sz="3200" b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Reais na</a:t>
            </a:r>
            <a:r>
              <a:rPr lang="pt-BR" sz="3200" b="1" dirty="0">
                <a:solidFill>
                  <a:srgbClr val="FF0000"/>
                </a:solidFill>
                <a:latin typeface="Aptos Black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(LOA)</a:t>
            </a:r>
            <a:endParaRPr lang="pt-BR" sz="3200" b="1" dirty="0">
              <a:solidFill>
                <a:srgbClr val="FF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r>
              <a:rPr lang="pt-BR" sz="3200" b="1" dirty="0">
                <a:solidFill>
                  <a:schemeClr val="accent1"/>
                </a:solidFill>
                <a:latin typeface="Aptos Black" panose="020B0004020202020204" pitchFamily="34" charset="0"/>
                <a:cs typeface="Calibri" panose="020F0502020204030204" pitchFamily="34" charset="0"/>
              </a:rPr>
              <a:t>METODOLOGIA &amp; MEMÓRIA DE CÁLCULO</a:t>
            </a:r>
          </a:p>
          <a:p>
            <a:pPr algn="ctr">
              <a:lnSpc>
                <a:spcPct val="100000"/>
              </a:lnSpc>
            </a:pPr>
            <a:endParaRPr lang="pt-BR" sz="3200" b="1" dirty="0">
              <a:solidFill>
                <a:schemeClr val="accent1"/>
              </a:solidFill>
              <a:latin typeface="Aptos Black" panose="020B0004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32910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74CF1E-C21F-5968-CFC1-297F37B3D6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2E23ADA-1919-67BF-4F2A-17F3B5D5E92B}"/>
              </a:ext>
            </a:extLst>
          </p:cNvPr>
          <p:cNvSpPr/>
          <p:nvPr/>
        </p:nvSpPr>
        <p:spPr>
          <a:xfrm>
            <a:off x="0" y="0"/>
            <a:ext cx="2667000" cy="6858000"/>
          </a:xfrm>
          <a:prstGeom prst="rect">
            <a:avLst/>
          </a:prstGeom>
          <a:solidFill>
            <a:srgbClr val="1B38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028774C-7300-DEAE-4CAF-0FF8B5C3CCD2}"/>
              </a:ext>
            </a:extLst>
          </p:cNvPr>
          <p:cNvSpPr/>
          <p:nvPr/>
        </p:nvSpPr>
        <p:spPr>
          <a:xfrm>
            <a:off x="2609850" y="0"/>
            <a:ext cx="57150" cy="6858000"/>
          </a:xfrm>
          <a:prstGeom prst="rect">
            <a:avLst/>
          </a:prstGeom>
          <a:solidFill>
            <a:srgbClr val="E08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6A02001-6129-5B36-70E8-F1794386A372}"/>
              </a:ext>
            </a:extLst>
          </p:cNvPr>
          <p:cNvSpPr/>
          <p:nvPr/>
        </p:nvSpPr>
        <p:spPr>
          <a:xfrm>
            <a:off x="266700" y="1524000"/>
            <a:ext cx="207645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pic>
        <p:nvPicPr>
          <p:cNvPr id="12" name="Picture 11" descr="image.png">
            <a:extLst>
              <a:ext uri="{FF2B5EF4-FFF2-40B4-BE49-F238E27FC236}">
                <a16:creationId xmlns:a16="http://schemas.microsoft.com/office/drawing/2014/main" id="{56CE8314-8D40-7D6A-AEC9-40A35CF90F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6191250"/>
            <a:ext cx="400050" cy="24765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91F36D16-D790-5584-63B7-3B3CBD40EA8B}"/>
              </a:ext>
            </a:extLst>
          </p:cNvPr>
          <p:cNvSpPr txBox="1"/>
          <p:nvPr/>
        </p:nvSpPr>
        <p:spPr>
          <a:xfrm>
            <a:off x="776287" y="419100"/>
            <a:ext cx="1057275" cy="4572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pt-BR" sz="3600" b="1" i="0" u="none" noProof="0" dirty="0">
                <a:solidFill>
                  <a:srgbClr val="E58D19"/>
                </a:solidFill>
                <a:latin typeface="Montserrat"/>
              </a:rPr>
              <a:t>36º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FA1382A-75FE-D992-F36B-0770C0147C29}"/>
              </a:ext>
            </a:extLst>
          </p:cNvPr>
          <p:cNvSpPr txBox="1"/>
          <p:nvPr/>
        </p:nvSpPr>
        <p:spPr>
          <a:xfrm>
            <a:off x="226665" y="933450"/>
            <a:ext cx="2156519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725"/>
              </a:lnSpc>
            </a:pPr>
            <a:r>
              <a:rPr lang="pt-BR" sz="1500" b="1" i="0" u="none" noProof="0" dirty="0">
                <a:solidFill>
                  <a:srgbClr val="FFFFFF"/>
                </a:solidFill>
                <a:latin typeface="Montserrat"/>
              </a:rPr>
              <a:t>ENCONTRO</a:t>
            </a:r>
            <a:r>
              <a:rPr lang="pt-BR" noProof="0" dirty="0"/>
              <a:t>
</a:t>
            </a:r>
            <a:r>
              <a:rPr lang="pt-BR" sz="1500" b="1" i="0" u="none" noProof="0" dirty="0">
                <a:solidFill>
                  <a:srgbClr val="FFFFFF"/>
                </a:solidFill>
                <a:latin typeface="Montserrat"/>
              </a:rPr>
              <a:t> DA ASSEFIN-SP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C80E5AF-7331-4D01-343D-2D76BB6B396D}"/>
              </a:ext>
            </a:extLst>
          </p:cNvPr>
          <p:cNvSpPr txBox="1"/>
          <p:nvPr/>
        </p:nvSpPr>
        <p:spPr>
          <a:xfrm>
            <a:off x="7143" y="1657350"/>
            <a:ext cx="2595562" cy="3027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155"/>
              </a:lnSpc>
            </a:pPr>
            <a:r>
              <a:rPr lang="pt-BR" sz="825" b="1" i="0" u="none" noProof="0" dirty="0">
                <a:solidFill>
                  <a:srgbClr val="E2E8F0"/>
                </a:solidFill>
                <a:latin typeface="Montserrat"/>
              </a:rPr>
              <a:t>ENCONTRO DE SERVIDORES E DIRIGENTES FAZENDÁRIOS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F3FCB22-0E46-AB3A-2732-0AB9EFFF0B3D}"/>
              </a:ext>
            </a:extLst>
          </p:cNvPr>
          <p:cNvSpPr txBox="1"/>
          <p:nvPr/>
        </p:nvSpPr>
        <p:spPr>
          <a:xfrm>
            <a:off x="762000" y="6224587"/>
            <a:ext cx="1367879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pt-BR" sz="1125" b="1" i="0" u="none" noProof="0" dirty="0">
                <a:solidFill>
                  <a:srgbClr val="FFFFFF"/>
                </a:solidFill>
                <a:latin typeface="Montserrat"/>
              </a:rPr>
              <a:t>ASSEFIN - SP</a:t>
            </a:r>
          </a:p>
        </p:txBody>
      </p:sp>
      <p:sp>
        <p:nvSpPr>
          <p:cNvPr id="51" name="TextBox 17">
            <a:extLst>
              <a:ext uri="{FF2B5EF4-FFF2-40B4-BE49-F238E27FC236}">
                <a16:creationId xmlns:a16="http://schemas.microsoft.com/office/drawing/2014/main" id="{E9E3BEBF-324D-F045-FE7C-5C634966BC77}"/>
              </a:ext>
            </a:extLst>
          </p:cNvPr>
          <p:cNvSpPr txBox="1"/>
          <p:nvPr/>
        </p:nvSpPr>
        <p:spPr>
          <a:xfrm>
            <a:off x="412960" y="2955366"/>
            <a:ext cx="1930190" cy="79977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pt-BR" sz="1200" b="1" i="0" u="none" noProof="0" dirty="0">
                <a:solidFill>
                  <a:schemeClr val="bg1"/>
                </a:solidFill>
                <a:latin typeface="Montserrat"/>
              </a:rPr>
              <a:t>MÓDULO I </a:t>
            </a:r>
          </a:p>
          <a:p>
            <a:pPr algn="l">
              <a:lnSpc>
                <a:spcPct val="150000"/>
              </a:lnSpc>
            </a:pPr>
            <a:r>
              <a:rPr lang="pt-BR" sz="1200" b="1" dirty="0">
                <a:solidFill>
                  <a:schemeClr val="bg1"/>
                </a:solidFill>
                <a:latin typeface="Montserrat"/>
              </a:rPr>
              <a:t>AJUSTE ORÇAMENTÁRIO</a:t>
            </a:r>
            <a:endParaRPr lang="pt-BR" sz="1200" b="1" i="0" u="none" noProof="0" dirty="0">
              <a:solidFill>
                <a:schemeClr val="bg1"/>
              </a:solidFill>
              <a:latin typeface="Montserrat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E606A31-BDBC-9864-F816-99F57C6274C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317073" y="596766"/>
            <a:ext cx="9700757" cy="6021748"/>
          </a:xfrm>
          <a:prstGeom prst="rect">
            <a:avLst/>
          </a:prstGeom>
          <a:noFill/>
        </p:spPr>
        <p:txBody>
          <a:bodyPr lIns="91431" tIns="45715" rIns="91431" bIns="45715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endParaRPr lang="pt-BR" sz="2800" b="1" spc="-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lnSpc>
                <a:spcPct val="100000"/>
              </a:lnSpc>
            </a:pPr>
            <a:r>
              <a:rPr lang="pt-BR" sz="2800" b="1" spc="-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LDO – LEI DE DIRETRIZES ORÇAMENTÁRIAS (MP)</a:t>
            </a:r>
          </a:p>
          <a:p>
            <a:pPr algn="l">
              <a:lnSpc>
                <a:spcPct val="100000"/>
              </a:lnSpc>
            </a:pPr>
            <a:r>
              <a:rPr lang="pt-BR" sz="2800" b="1" spc="-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Itens relevantes que a LRF nº 101/2000 exige da LDO:</a:t>
            </a:r>
          </a:p>
          <a:p>
            <a:pPr lvl="1" algn="l">
              <a:lnSpc>
                <a:spcPct val="100000"/>
              </a:lnSpc>
            </a:pPr>
            <a:r>
              <a:rPr lang="pt-BR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Equilíbrio entre receitas e despesas - Art. 4º, I, “a”;</a:t>
            </a:r>
          </a:p>
          <a:p>
            <a:pPr marL="800066" lvl="1" indent="-342866" algn="l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pt-BR" sz="16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Critérios para limitação de empenho - Art. 4º, I, “b” + Art. 9º;</a:t>
            </a:r>
          </a:p>
          <a:p>
            <a:pPr marL="800066" lvl="1" indent="-342866" algn="l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pt-BR" sz="16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Normas de </a:t>
            </a:r>
            <a:r>
              <a:rPr lang="pt-BR" sz="1600" b="1" u="sng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Controle de Custos </a:t>
            </a:r>
            <a:r>
              <a:rPr lang="pt-BR" sz="16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 </a:t>
            </a:r>
            <a:r>
              <a:rPr lang="pt-BR" sz="1600" b="1" u="sng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avaliação de resultados </a:t>
            </a:r>
            <a:r>
              <a:rPr lang="pt-BR" sz="16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Art. 4º, I, “c”;</a:t>
            </a:r>
          </a:p>
          <a:p>
            <a:pPr marL="800066" lvl="1" indent="-342866" algn="l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pt-BR" sz="16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Normas para transferências a entidades públicas/privadas - Art. 4º, I, “d”;</a:t>
            </a:r>
          </a:p>
          <a:p>
            <a:pPr marL="800066" lvl="1" indent="-342866" algn="l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pt-BR" sz="1600" b="1" dirty="0">
                <a:solidFill>
                  <a:schemeClr val="accent1"/>
                </a:solidFill>
                <a:highlight>
                  <a:srgbClr val="FF0000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Anexo de Metas Fiscais – Art. 4º, § 1º;</a:t>
            </a:r>
          </a:p>
          <a:p>
            <a:pPr marL="800066" lvl="1" indent="-342866" algn="l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pt-BR" sz="16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Anexo de Riscos Fiscais - Art. 4º, § 3º;</a:t>
            </a:r>
          </a:p>
          <a:p>
            <a:pPr marL="800066" lvl="1" indent="-342866" algn="l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pt-BR" sz="16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Compatibilidade com o orçamento – Art. 5º;</a:t>
            </a:r>
          </a:p>
          <a:p>
            <a:pPr marL="800066" lvl="1" indent="-342866" algn="l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pt-BR" sz="16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Renúncia de receita e aumento de despesa – Art. 14, 16 e 17, dentre outras</a:t>
            </a:r>
          </a:p>
          <a:p>
            <a:pPr marL="342866" indent="-342866" algn="l">
              <a:lnSpc>
                <a:spcPct val="100000"/>
              </a:lnSpc>
              <a:buFontTx/>
              <a:buChar char="-"/>
            </a:pPr>
            <a:endParaRPr lang="pt-BR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866" indent="-342866" algn="l">
              <a:lnSpc>
                <a:spcPct val="100000"/>
              </a:lnSpc>
              <a:buFontTx/>
              <a:buChar char="-"/>
            </a:pPr>
            <a:endParaRPr lang="pt-BR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866" indent="-342866" algn="l">
              <a:lnSpc>
                <a:spcPct val="100000"/>
              </a:lnSpc>
              <a:buFontTx/>
              <a:buChar char="-"/>
            </a:pPr>
            <a:endParaRPr lang="pt-BR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866" indent="-342866" algn="l">
              <a:lnSpc>
                <a:spcPct val="100000"/>
              </a:lnSpc>
              <a:buFontTx/>
              <a:buChar char="-"/>
            </a:pPr>
            <a:endParaRPr lang="pt-BR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lnSpc>
                <a:spcPts val="5549"/>
              </a:lnSpc>
            </a:pPr>
            <a:endParaRPr lang="pt-BR" b="1" spc="-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46320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5AE3884-C348-A1C9-83DB-3D2008AB42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600600"/>
            <a:ext cx="12191999" cy="62574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45D76F9F-0BE7-4D3D-2ED1-2EFEA90A4990}"/>
              </a:ext>
            </a:extLst>
          </p:cNvPr>
          <p:cNvSpPr txBox="1"/>
          <p:nvPr/>
        </p:nvSpPr>
        <p:spPr>
          <a:xfrm>
            <a:off x="1" y="323601"/>
            <a:ext cx="12456367" cy="461665"/>
          </a:xfrm>
          <a:prstGeom prst="rect">
            <a:avLst/>
          </a:prstGeom>
          <a:noFill/>
        </p:spPr>
        <p:txBody>
          <a:bodyPr wrap="square" lIns="91431" tIns="45715" rIns="91431" bIns="45715">
            <a:spAutoFit/>
          </a:bodyPr>
          <a:lstStyle/>
          <a:p>
            <a:r>
              <a:rPr lang="pt-BR" sz="1200" b="1" dirty="0">
                <a:solidFill>
                  <a:schemeClr val="accent1"/>
                </a:solidFill>
              </a:rPr>
              <a:t>https://conteudo.tesouro.gov.br/manuais/index.php?option=com_content&amp;view=article&amp;id=1170:02-01-02-03-metodologia-de-projecao-das-receitas-orcamentarias&amp;catid=594&amp;Itemid=675</a:t>
            </a:r>
          </a:p>
        </p:txBody>
      </p:sp>
    </p:spTree>
    <p:extLst>
      <p:ext uri="{BB962C8B-B14F-4D97-AF65-F5344CB8AC3E}">
        <p14:creationId xmlns:p14="http://schemas.microsoft.com/office/powerpoint/2010/main" val="42713081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852FA-9B0A-F6B3-93DF-11C628982B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F637BE8-541E-7E05-8847-19623B3AA634}"/>
              </a:ext>
            </a:extLst>
          </p:cNvPr>
          <p:cNvSpPr/>
          <p:nvPr/>
        </p:nvSpPr>
        <p:spPr>
          <a:xfrm>
            <a:off x="0" y="0"/>
            <a:ext cx="2667000" cy="6858000"/>
          </a:xfrm>
          <a:prstGeom prst="rect">
            <a:avLst/>
          </a:prstGeom>
          <a:solidFill>
            <a:srgbClr val="1B38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5FD6FCE-1F1D-2BF6-8CE2-61640156EE38}"/>
              </a:ext>
            </a:extLst>
          </p:cNvPr>
          <p:cNvSpPr/>
          <p:nvPr/>
        </p:nvSpPr>
        <p:spPr>
          <a:xfrm>
            <a:off x="2609850" y="0"/>
            <a:ext cx="57150" cy="6858000"/>
          </a:xfrm>
          <a:prstGeom prst="rect">
            <a:avLst/>
          </a:prstGeom>
          <a:solidFill>
            <a:srgbClr val="E08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6D6C30F-5BF6-F8BA-83A4-F5DE03A6A84E}"/>
              </a:ext>
            </a:extLst>
          </p:cNvPr>
          <p:cNvSpPr/>
          <p:nvPr/>
        </p:nvSpPr>
        <p:spPr>
          <a:xfrm>
            <a:off x="266700" y="1524000"/>
            <a:ext cx="207645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pic>
        <p:nvPicPr>
          <p:cNvPr id="12" name="Picture 11" descr="image.png">
            <a:extLst>
              <a:ext uri="{FF2B5EF4-FFF2-40B4-BE49-F238E27FC236}">
                <a16:creationId xmlns:a16="http://schemas.microsoft.com/office/drawing/2014/main" id="{75DD477F-8920-11F3-825B-9C51B14A15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6191250"/>
            <a:ext cx="400050" cy="24765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C7A8346F-B1B7-E41E-F8F5-256E83DF6B20}"/>
              </a:ext>
            </a:extLst>
          </p:cNvPr>
          <p:cNvSpPr txBox="1"/>
          <p:nvPr/>
        </p:nvSpPr>
        <p:spPr>
          <a:xfrm>
            <a:off x="776287" y="419100"/>
            <a:ext cx="1057275" cy="4572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pt-BR" sz="3600" b="1" i="0" u="none" noProof="0" dirty="0">
                <a:solidFill>
                  <a:srgbClr val="E58D19"/>
                </a:solidFill>
                <a:latin typeface="Montserrat"/>
              </a:rPr>
              <a:t>36º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4E6184C-5EBD-1536-BE08-B17200E0C5A0}"/>
              </a:ext>
            </a:extLst>
          </p:cNvPr>
          <p:cNvSpPr txBox="1"/>
          <p:nvPr/>
        </p:nvSpPr>
        <p:spPr>
          <a:xfrm>
            <a:off x="226665" y="933450"/>
            <a:ext cx="2156519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725"/>
              </a:lnSpc>
            </a:pPr>
            <a:r>
              <a:rPr lang="pt-BR" sz="1500" b="1" i="0" u="none" noProof="0" dirty="0">
                <a:solidFill>
                  <a:srgbClr val="FFFFFF"/>
                </a:solidFill>
                <a:latin typeface="Montserrat"/>
              </a:rPr>
              <a:t>ENCONTRO</a:t>
            </a:r>
            <a:r>
              <a:rPr lang="pt-BR" noProof="0" dirty="0"/>
              <a:t>
</a:t>
            </a:r>
            <a:r>
              <a:rPr lang="pt-BR" sz="1500" b="1" i="0" u="none" noProof="0" dirty="0">
                <a:solidFill>
                  <a:srgbClr val="FFFFFF"/>
                </a:solidFill>
                <a:latin typeface="Montserrat"/>
              </a:rPr>
              <a:t> DA ASSEFIN-SP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C1248FE-1B97-D5E7-9928-68629228B780}"/>
              </a:ext>
            </a:extLst>
          </p:cNvPr>
          <p:cNvSpPr txBox="1"/>
          <p:nvPr/>
        </p:nvSpPr>
        <p:spPr>
          <a:xfrm>
            <a:off x="7143" y="1657350"/>
            <a:ext cx="2595562" cy="3027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155"/>
              </a:lnSpc>
            </a:pPr>
            <a:r>
              <a:rPr lang="pt-BR" sz="825" b="1" i="0" u="none" noProof="0" dirty="0">
                <a:solidFill>
                  <a:srgbClr val="E2E8F0"/>
                </a:solidFill>
                <a:latin typeface="Montserrat"/>
              </a:rPr>
              <a:t>ENCONTRO DE SERVIDORES E DIRIGENTES FAZENDÁRIOS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1959A3B-A926-A4E3-D4F6-8AF95529E183}"/>
              </a:ext>
            </a:extLst>
          </p:cNvPr>
          <p:cNvSpPr txBox="1"/>
          <p:nvPr/>
        </p:nvSpPr>
        <p:spPr>
          <a:xfrm>
            <a:off x="762000" y="6224587"/>
            <a:ext cx="1367879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pt-BR" sz="1125" b="1" i="0" u="none" noProof="0" dirty="0">
                <a:solidFill>
                  <a:srgbClr val="FFFFFF"/>
                </a:solidFill>
                <a:latin typeface="Montserrat"/>
              </a:rPr>
              <a:t>ASSEFIN - SP</a:t>
            </a:r>
          </a:p>
        </p:txBody>
      </p:sp>
      <p:sp>
        <p:nvSpPr>
          <p:cNvPr id="51" name="TextBox 17">
            <a:extLst>
              <a:ext uri="{FF2B5EF4-FFF2-40B4-BE49-F238E27FC236}">
                <a16:creationId xmlns:a16="http://schemas.microsoft.com/office/drawing/2014/main" id="{3EA57F22-3F3F-55E2-70A8-339F9B9B02E3}"/>
              </a:ext>
            </a:extLst>
          </p:cNvPr>
          <p:cNvSpPr txBox="1"/>
          <p:nvPr/>
        </p:nvSpPr>
        <p:spPr>
          <a:xfrm>
            <a:off x="412960" y="2955366"/>
            <a:ext cx="1930190" cy="79977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pt-BR" sz="1200" b="1" i="0" u="none" noProof="0" dirty="0">
                <a:solidFill>
                  <a:schemeClr val="bg1"/>
                </a:solidFill>
                <a:latin typeface="Montserrat"/>
              </a:rPr>
              <a:t>MÓDULO I </a:t>
            </a:r>
          </a:p>
          <a:p>
            <a:pPr algn="l">
              <a:lnSpc>
                <a:spcPct val="150000"/>
              </a:lnSpc>
            </a:pPr>
            <a:r>
              <a:rPr lang="pt-BR" sz="1200" b="1" dirty="0">
                <a:solidFill>
                  <a:schemeClr val="bg1"/>
                </a:solidFill>
                <a:latin typeface="Montserrat"/>
              </a:rPr>
              <a:t>AJUSTE ORÇAMENTÁRIO</a:t>
            </a:r>
            <a:endParaRPr lang="pt-BR" sz="1200" b="1" i="0" u="none" noProof="0" dirty="0">
              <a:solidFill>
                <a:schemeClr val="bg1"/>
              </a:solidFill>
              <a:latin typeface="Montserrat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C76494B-573F-843D-C13F-596F3E1FFD16}"/>
              </a:ext>
            </a:extLst>
          </p:cNvPr>
          <p:cNvSpPr txBox="1"/>
          <p:nvPr/>
        </p:nvSpPr>
        <p:spPr>
          <a:xfrm>
            <a:off x="2796144" y="426671"/>
            <a:ext cx="8982896" cy="3908752"/>
          </a:xfrm>
          <a:prstGeom prst="rect">
            <a:avLst/>
          </a:prstGeom>
          <a:noFill/>
        </p:spPr>
        <p:txBody>
          <a:bodyPr wrap="square" lIns="91431" tIns="45715" rIns="91431" bIns="45715">
            <a:spAutoFit/>
          </a:bodyPr>
          <a:lstStyle/>
          <a:p>
            <a:pPr algn="just"/>
            <a:r>
              <a:rPr lang="pt-BR" sz="2000" dirty="0">
                <a:solidFill>
                  <a:schemeClr val="accent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PREVISÃO (3.3.1. MTO, 2027)</a:t>
            </a:r>
            <a:r>
              <a:rPr lang="pt-BR" sz="16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/>
            <a:endParaRPr lang="pt-BR" sz="16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16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previsão implica planejar e estimar a arrecadação das receitas que constará no </a:t>
            </a:r>
            <a:r>
              <a:rPr lang="pt-BR" sz="16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PLDO 2027.</a:t>
            </a:r>
          </a:p>
          <a:p>
            <a:pPr algn="just"/>
            <a:endParaRPr lang="pt-BR" sz="16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16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Conformidade com as normas técnicas e legais correlatas e, em especial, com as LRF. </a:t>
            </a:r>
          </a:p>
          <a:p>
            <a:pPr algn="just"/>
            <a:endParaRPr lang="pt-BR" sz="11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16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âmbito federal, a metodologia de projeção de receitas busca assimilar o comportamento da arrecadação de determinada receita em exercícios anteriores, a fim de projetá-la para o período seguinte, </a:t>
            </a:r>
            <a:r>
              <a:rPr lang="pt-BR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 o auxílio de modelos estatísticos e matemáticos. </a:t>
            </a:r>
          </a:p>
          <a:p>
            <a:pPr algn="just"/>
            <a:endParaRPr lang="pt-BR" sz="11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16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modelo dependerá do comportamento da </a:t>
            </a:r>
            <a:r>
              <a:rPr lang="pt-BR" sz="1600" u="sng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série histórica de arrecadação </a:t>
            </a:r>
            <a:r>
              <a:rPr lang="pt-BR" sz="16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de </a:t>
            </a:r>
            <a:r>
              <a:rPr lang="pt-BR" sz="1600" u="sng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informações fornecidas pelos órgãos orçamentários ou unidades arrecadadoras.</a:t>
            </a:r>
            <a:r>
              <a:rPr lang="pt-BR" sz="16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/>
            <a:endParaRPr lang="pt-BR" sz="12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16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pt-BR" sz="16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previsão</a:t>
            </a:r>
            <a:r>
              <a:rPr lang="pt-BR" sz="16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receitas é a etapa que antecede a </a:t>
            </a:r>
            <a:r>
              <a:rPr lang="pt-BR" sz="16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fixação</a:t>
            </a:r>
            <a:r>
              <a:rPr lang="pt-BR" sz="16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 montante de despesas que irá constar </a:t>
            </a:r>
            <a:r>
              <a:rPr lang="pt-BR" sz="16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 leis de orçamento (LOA)</a:t>
            </a:r>
            <a:r>
              <a:rPr lang="pt-BR" sz="16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além de ser base para se estimar as necessidades de financiamento do governo. </a:t>
            </a:r>
            <a:r>
              <a:rPr lang="pt-BR" sz="1100" u="sng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Disponível em: https://www1.siop.planejamento.gov.br/mto/lib/exe/fetch.php/mto2027:mto2027.pdf</a:t>
            </a:r>
            <a:endParaRPr lang="pt-BR" sz="1600" u="sng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8E99124-5C60-E903-83AF-FC7C3E5C5877}"/>
              </a:ext>
            </a:extLst>
          </p:cNvPr>
          <p:cNvSpPr txBox="1"/>
          <p:nvPr/>
        </p:nvSpPr>
        <p:spPr>
          <a:xfrm>
            <a:off x="323850" y="4600485"/>
            <a:ext cx="11354680" cy="1200329"/>
          </a:xfrm>
          <a:prstGeom prst="rect">
            <a:avLst/>
          </a:prstGeom>
          <a:ln/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lIns="91431" tIns="45715" rIns="91431" bIns="45715">
            <a:spAutoFit/>
          </a:bodyPr>
          <a:lstStyle/>
          <a:p>
            <a:pPr algn="just"/>
            <a:r>
              <a:rPr lang="pt-BR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LRF - Art. 12. As </a:t>
            </a:r>
            <a:r>
              <a:rPr lang="pt-BR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previsões</a:t>
            </a:r>
            <a:r>
              <a:rPr lang="pt-BR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receita observarão as normas técnicas e legais, considerarão os efeitos das alterações na legislação, da variação do índice de preços, do crescimento econômico ou de qualquer outro fator relevante e serão acompanhadas de demonstrativo de sua evolução nos últimos três anos, da projeção para os dois seguintes àquele a que se referirem, e da </a:t>
            </a:r>
            <a:r>
              <a:rPr lang="pt-BR" i="1" dirty="0">
                <a:solidFill>
                  <a:schemeClr val="tx1"/>
                </a:solidFill>
                <a:highlight>
                  <a:srgbClr val="C0C0C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metodologia de cálculo e premissas utilizadas. </a:t>
            </a:r>
          </a:p>
        </p:txBody>
      </p:sp>
    </p:spTree>
    <p:extLst>
      <p:ext uri="{BB962C8B-B14F-4D97-AF65-F5344CB8AC3E}">
        <p14:creationId xmlns:p14="http://schemas.microsoft.com/office/powerpoint/2010/main" val="16513147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21B1A0-ACFF-88D4-ABC6-B990CD9F12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899E469-28AE-7608-08B1-C02EABAE5CB1}"/>
              </a:ext>
            </a:extLst>
          </p:cNvPr>
          <p:cNvSpPr/>
          <p:nvPr/>
        </p:nvSpPr>
        <p:spPr>
          <a:xfrm>
            <a:off x="0" y="0"/>
            <a:ext cx="2667000" cy="6858000"/>
          </a:xfrm>
          <a:prstGeom prst="rect">
            <a:avLst/>
          </a:prstGeom>
          <a:solidFill>
            <a:srgbClr val="1B38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CE6A9B4-54A5-5999-CC96-79372E380842}"/>
              </a:ext>
            </a:extLst>
          </p:cNvPr>
          <p:cNvSpPr/>
          <p:nvPr/>
        </p:nvSpPr>
        <p:spPr>
          <a:xfrm>
            <a:off x="2609850" y="0"/>
            <a:ext cx="57150" cy="6858000"/>
          </a:xfrm>
          <a:prstGeom prst="rect">
            <a:avLst/>
          </a:prstGeom>
          <a:solidFill>
            <a:srgbClr val="E08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498C3DB-02EE-712F-38AF-2DF5855E908F}"/>
              </a:ext>
            </a:extLst>
          </p:cNvPr>
          <p:cNvSpPr/>
          <p:nvPr/>
        </p:nvSpPr>
        <p:spPr>
          <a:xfrm>
            <a:off x="266700" y="1524000"/>
            <a:ext cx="207645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pic>
        <p:nvPicPr>
          <p:cNvPr id="12" name="Picture 11" descr="image.png">
            <a:extLst>
              <a:ext uri="{FF2B5EF4-FFF2-40B4-BE49-F238E27FC236}">
                <a16:creationId xmlns:a16="http://schemas.microsoft.com/office/drawing/2014/main" id="{C7D459E6-5974-0195-A6EE-9AA041AA7B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6191250"/>
            <a:ext cx="400050" cy="24765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8DA6EDA-10F0-F024-D247-100BB2302435}"/>
              </a:ext>
            </a:extLst>
          </p:cNvPr>
          <p:cNvSpPr txBox="1"/>
          <p:nvPr/>
        </p:nvSpPr>
        <p:spPr>
          <a:xfrm>
            <a:off x="776287" y="419100"/>
            <a:ext cx="1057275" cy="4572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pt-BR" sz="3600" b="1" i="0" u="none" noProof="0" dirty="0">
                <a:solidFill>
                  <a:srgbClr val="E58D19"/>
                </a:solidFill>
                <a:latin typeface="Montserrat"/>
              </a:rPr>
              <a:t>36º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A354A7B-7519-9E6A-DF6E-FA0338E40BA3}"/>
              </a:ext>
            </a:extLst>
          </p:cNvPr>
          <p:cNvSpPr txBox="1"/>
          <p:nvPr/>
        </p:nvSpPr>
        <p:spPr>
          <a:xfrm>
            <a:off x="226665" y="933450"/>
            <a:ext cx="2156519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725"/>
              </a:lnSpc>
            </a:pPr>
            <a:r>
              <a:rPr lang="pt-BR" sz="1500" b="1" i="0" u="none" noProof="0" dirty="0">
                <a:solidFill>
                  <a:srgbClr val="FFFFFF"/>
                </a:solidFill>
                <a:latin typeface="Montserrat"/>
              </a:rPr>
              <a:t>ENCONTRO</a:t>
            </a:r>
            <a:r>
              <a:rPr lang="pt-BR" noProof="0" dirty="0"/>
              <a:t>
</a:t>
            </a:r>
            <a:r>
              <a:rPr lang="pt-BR" sz="1500" b="1" i="0" u="none" noProof="0" dirty="0">
                <a:solidFill>
                  <a:srgbClr val="FFFFFF"/>
                </a:solidFill>
                <a:latin typeface="Montserrat"/>
              </a:rPr>
              <a:t> DA ASSEFIN-SP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70A5BFF-26CC-2268-F844-AC0703FBBF6F}"/>
              </a:ext>
            </a:extLst>
          </p:cNvPr>
          <p:cNvSpPr txBox="1"/>
          <p:nvPr/>
        </p:nvSpPr>
        <p:spPr>
          <a:xfrm>
            <a:off x="7143" y="1657350"/>
            <a:ext cx="2595562" cy="3027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155"/>
              </a:lnSpc>
            </a:pPr>
            <a:r>
              <a:rPr lang="pt-BR" sz="825" b="1" i="0" u="none" noProof="0" dirty="0">
                <a:solidFill>
                  <a:srgbClr val="E2E8F0"/>
                </a:solidFill>
                <a:latin typeface="Montserrat"/>
              </a:rPr>
              <a:t>ENCONTRO DE SERVIDORES E DIRIGENTES FAZENDÁRIOS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18C3E1B-B8BD-D18D-5ED4-F48166ADBE8D}"/>
              </a:ext>
            </a:extLst>
          </p:cNvPr>
          <p:cNvSpPr txBox="1"/>
          <p:nvPr/>
        </p:nvSpPr>
        <p:spPr>
          <a:xfrm>
            <a:off x="762000" y="6224587"/>
            <a:ext cx="1367879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pt-BR" sz="1125" b="1" i="0" u="none" noProof="0" dirty="0">
                <a:solidFill>
                  <a:srgbClr val="FFFFFF"/>
                </a:solidFill>
                <a:latin typeface="Montserrat"/>
              </a:rPr>
              <a:t>ASSEFIN - SP</a:t>
            </a:r>
          </a:p>
        </p:txBody>
      </p:sp>
      <p:sp>
        <p:nvSpPr>
          <p:cNvPr id="51" name="TextBox 17">
            <a:extLst>
              <a:ext uri="{FF2B5EF4-FFF2-40B4-BE49-F238E27FC236}">
                <a16:creationId xmlns:a16="http://schemas.microsoft.com/office/drawing/2014/main" id="{6C69F8BA-CBF4-1944-D769-4327BDA92097}"/>
              </a:ext>
            </a:extLst>
          </p:cNvPr>
          <p:cNvSpPr txBox="1"/>
          <p:nvPr/>
        </p:nvSpPr>
        <p:spPr>
          <a:xfrm>
            <a:off x="412960" y="2955366"/>
            <a:ext cx="1930190" cy="79977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pt-BR" sz="1200" b="1" i="0" u="none" noProof="0" dirty="0">
                <a:solidFill>
                  <a:schemeClr val="bg1"/>
                </a:solidFill>
                <a:latin typeface="Montserrat"/>
              </a:rPr>
              <a:t>MÓDULO I </a:t>
            </a:r>
          </a:p>
          <a:p>
            <a:pPr algn="l">
              <a:lnSpc>
                <a:spcPct val="150000"/>
              </a:lnSpc>
            </a:pPr>
            <a:r>
              <a:rPr lang="pt-BR" sz="1200" b="1" dirty="0">
                <a:solidFill>
                  <a:schemeClr val="bg1"/>
                </a:solidFill>
                <a:latin typeface="Montserrat"/>
              </a:rPr>
              <a:t>AJUSTE ORÇAMENTÁRIO</a:t>
            </a:r>
            <a:endParaRPr lang="pt-BR" sz="1200" b="1" i="0" u="none" noProof="0" dirty="0">
              <a:solidFill>
                <a:schemeClr val="bg1"/>
              </a:solidFill>
              <a:latin typeface="Montserrat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D1417FC-148C-6B33-3177-4D12006CC2CA}"/>
              </a:ext>
            </a:extLst>
          </p:cNvPr>
          <p:cNvSpPr txBox="1"/>
          <p:nvPr/>
        </p:nvSpPr>
        <p:spPr>
          <a:xfrm>
            <a:off x="2933700" y="1397675"/>
            <a:ext cx="8991600" cy="4296679"/>
          </a:xfrm>
          <a:prstGeom prst="rect">
            <a:avLst/>
          </a:prstGeom>
          <a:noFill/>
        </p:spPr>
        <p:txBody>
          <a:bodyPr wrap="square" lIns="91431" tIns="45715" rIns="91431" bIns="45715">
            <a:spAutoFit/>
          </a:bodyPr>
          <a:lstStyle/>
          <a:p>
            <a:pPr algn="l">
              <a:lnSpc>
                <a:spcPct val="150000"/>
              </a:lnSpc>
            </a:pPr>
            <a:r>
              <a:rPr lang="pt-BR" sz="2800" b="1" dirty="0">
                <a:solidFill>
                  <a:schemeClr val="accent1"/>
                </a:solidFill>
                <a:latin typeface="Arial Black" panose="020B0A04020102020204" pitchFamily="34" charset="0"/>
                <a:cs typeface="Calibri" panose="020F0502020204030204" pitchFamily="34" charset="0"/>
              </a:rPr>
              <a:t>LOA</a:t>
            </a:r>
            <a:r>
              <a:rPr lang="pt-BR" sz="2800" b="1" spc="-1" dirty="0">
                <a:solidFill>
                  <a:schemeClr val="accent1"/>
                </a:solidFill>
                <a:latin typeface="Arial Black" panose="020B0A04020102020204" pitchFamily="34" charset="0"/>
              </a:rPr>
              <a:t> – </a:t>
            </a:r>
            <a:r>
              <a:rPr lang="pt-BR" sz="2800" b="1" dirty="0">
                <a:solidFill>
                  <a:schemeClr val="accent1"/>
                </a:solidFill>
                <a:latin typeface="Arial Black" panose="020B0A040201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LEI ORÇAMENTÁRIA ANUAL (</a:t>
            </a:r>
            <a:r>
              <a:rPr lang="pt-BR" sz="2800" b="1" dirty="0">
                <a:solidFill>
                  <a:srgbClr val="FF0000"/>
                </a:solidFill>
                <a:latin typeface="Arial Black" panose="020B0A040201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pt-BR" sz="2800" b="1" dirty="0">
                <a:solidFill>
                  <a:schemeClr val="accent1"/>
                </a:solidFill>
                <a:latin typeface="Arial Black" panose="020B0A040201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F)</a:t>
            </a:r>
          </a:p>
          <a:p>
            <a:pPr algn="l">
              <a:lnSpc>
                <a:spcPct val="150000"/>
              </a:lnSpc>
            </a:pPr>
            <a:r>
              <a:rPr lang="pt-BR" sz="28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Previsão</a:t>
            </a:r>
            <a:r>
              <a:rPr lang="pt-BR" sz="2800" b="1" i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 receitas e fixa as despesas </a:t>
            </a:r>
          </a:p>
          <a:p>
            <a:pPr algn="l">
              <a:lnSpc>
                <a:spcPct val="150000"/>
              </a:lnSpc>
            </a:pPr>
            <a:r>
              <a:rPr lang="pt-BR" sz="2800" b="1" i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ano fiscal (CF - Art. 165)</a:t>
            </a:r>
          </a:p>
          <a:p>
            <a:pPr>
              <a:lnSpc>
                <a:spcPct val="150000"/>
              </a:lnSpc>
            </a:pPr>
            <a:r>
              <a:rPr lang="pt-BR" sz="2800" b="1" i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Compatível com o PPA e orientada pela LDO; e abrange: </a:t>
            </a:r>
          </a:p>
          <a:p>
            <a:pPr algn="l">
              <a:lnSpc>
                <a:spcPct val="150000"/>
              </a:lnSpc>
            </a:pPr>
            <a:r>
              <a:rPr lang="pt-BR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ORÇAMENTO FISCAL (</a:t>
            </a:r>
            <a:r>
              <a:rPr lang="pt-BR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receitas</a:t>
            </a:r>
            <a:r>
              <a:rPr lang="pt-BR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 despesas dos Poderes, órgãos, fundos e autarquias); </a:t>
            </a:r>
          </a:p>
          <a:p>
            <a:pPr algn="l">
              <a:lnSpc>
                <a:spcPct val="150000"/>
              </a:lnSpc>
            </a:pPr>
            <a:r>
              <a:rPr lang="pt-BR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ORÇAMENTO DA SEGURIDADE SOCIAL (Saúde, </a:t>
            </a:r>
            <a:r>
              <a:rPr lang="pt-BR" b="1" strike="sngStrike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Previdência</a:t>
            </a:r>
            <a:r>
              <a:rPr lang="pt-BR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 Assistência Social);</a:t>
            </a:r>
          </a:p>
          <a:p>
            <a:pPr algn="l">
              <a:lnSpc>
                <a:spcPct val="150000"/>
              </a:lnSpc>
            </a:pPr>
            <a:r>
              <a:rPr lang="pt-BR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ORÇAMENTO DE INVESTIMENTOS (empresas estatais não dependentes).</a:t>
            </a:r>
          </a:p>
          <a:p>
            <a:pPr algn="l">
              <a:lnSpc>
                <a:spcPct val="150000"/>
              </a:lnSpc>
            </a:pPr>
            <a:endParaRPr lang="pt-BR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664383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787392-D41A-5D41-BAA1-A50D0FF50C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3595B3A-86FB-EFDA-7BB3-DF4CCD40381D}"/>
              </a:ext>
            </a:extLst>
          </p:cNvPr>
          <p:cNvSpPr/>
          <p:nvPr/>
        </p:nvSpPr>
        <p:spPr>
          <a:xfrm>
            <a:off x="0" y="0"/>
            <a:ext cx="2667000" cy="6858000"/>
          </a:xfrm>
          <a:prstGeom prst="rect">
            <a:avLst/>
          </a:prstGeom>
          <a:solidFill>
            <a:srgbClr val="1B38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8D1F083-5CB4-FB8F-5A82-07A373E2D15A}"/>
              </a:ext>
            </a:extLst>
          </p:cNvPr>
          <p:cNvSpPr/>
          <p:nvPr/>
        </p:nvSpPr>
        <p:spPr>
          <a:xfrm>
            <a:off x="2609850" y="0"/>
            <a:ext cx="57150" cy="6858000"/>
          </a:xfrm>
          <a:prstGeom prst="rect">
            <a:avLst/>
          </a:prstGeom>
          <a:solidFill>
            <a:srgbClr val="E08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EFD8665-0C36-6A5D-2002-0E1EBE08B7C1}"/>
              </a:ext>
            </a:extLst>
          </p:cNvPr>
          <p:cNvSpPr/>
          <p:nvPr/>
        </p:nvSpPr>
        <p:spPr>
          <a:xfrm>
            <a:off x="266700" y="1524000"/>
            <a:ext cx="207645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pic>
        <p:nvPicPr>
          <p:cNvPr id="12" name="Picture 11" descr="image.png">
            <a:extLst>
              <a:ext uri="{FF2B5EF4-FFF2-40B4-BE49-F238E27FC236}">
                <a16:creationId xmlns:a16="http://schemas.microsoft.com/office/drawing/2014/main" id="{E3E0ACEB-7E55-5346-8B22-28A12B347A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6191250"/>
            <a:ext cx="400050" cy="24765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C013B44E-6686-E889-9B61-004FFF8425AF}"/>
              </a:ext>
            </a:extLst>
          </p:cNvPr>
          <p:cNvSpPr txBox="1"/>
          <p:nvPr/>
        </p:nvSpPr>
        <p:spPr>
          <a:xfrm>
            <a:off x="776287" y="419100"/>
            <a:ext cx="1057275" cy="4572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pt-BR" sz="3600" b="1" i="0" u="none" noProof="0" dirty="0">
                <a:solidFill>
                  <a:srgbClr val="E58D19"/>
                </a:solidFill>
                <a:latin typeface="Montserrat"/>
              </a:rPr>
              <a:t>36º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04EDF0E-EA7D-3C1B-8182-5E82C8874CF0}"/>
              </a:ext>
            </a:extLst>
          </p:cNvPr>
          <p:cNvSpPr txBox="1"/>
          <p:nvPr/>
        </p:nvSpPr>
        <p:spPr>
          <a:xfrm>
            <a:off x="226665" y="933450"/>
            <a:ext cx="2156519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725"/>
              </a:lnSpc>
            </a:pPr>
            <a:r>
              <a:rPr lang="pt-BR" sz="1500" b="1" i="0" u="none" noProof="0" dirty="0">
                <a:solidFill>
                  <a:srgbClr val="FFFFFF"/>
                </a:solidFill>
                <a:latin typeface="Montserrat"/>
              </a:rPr>
              <a:t>ENCONTRO</a:t>
            </a:r>
            <a:r>
              <a:rPr lang="pt-BR" noProof="0" dirty="0"/>
              <a:t>
</a:t>
            </a:r>
            <a:r>
              <a:rPr lang="pt-BR" sz="1500" b="1" i="0" u="none" noProof="0" dirty="0">
                <a:solidFill>
                  <a:srgbClr val="FFFFFF"/>
                </a:solidFill>
                <a:latin typeface="Montserrat"/>
              </a:rPr>
              <a:t> DA ASSEFIN-SP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2282AC4-687E-067D-E981-0DD0439869F5}"/>
              </a:ext>
            </a:extLst>
          </p:cNvPr>
          <p:cNvSpPr txBox="1"/>
          <p:nvPr/>
        </p:nvSpPr>
        <p:spPr>
          <a:xfrm>
            <a:off x="7143" y="1657350"/>
            <a:ext cx="2595562" cy="3027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155"/>
              </a:lnSpc>
            </a:pPr>
            <a:r>
              <a:rPr lang="pt-BR" sz="825" b="1" i="0" u="none" noProof="0" dirty="0">
                <a:solidFill>
                  <a:srgbClr val="E2E8F0"/>
                </a:solidFill>
                <a:latin typeface="Montserrat"/>
              </a:rPr>
              <a:t>ENCONTRO DE SERVIDORES E DIRIGENTES FAZENDÁRIOS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82FC317-DEE8-5378-08A3-407105469D3F}"/>
              </a:ext>
            </a:extLst>
          </p:cNvPr>
          <p:cNvSpPr txBox="1"/>
          <p:nvPr/>
        </p:nvSpPr>
        <p:spPr>
          <a:xfrm>
            <a:off x="762000" y="6224587"/>
            <a:ext cx="1367879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pt-BR" sz="1125" b="1" i="0" u="none" noProof="0" dirty="0">
                <a:solidFill>
                  <a:srgbClr val="FFFFFF"/>
                </a:solidFill>
                <a:latin typeface="Montserrat"/>
              </a:rPr>
              <a:t>ASSEFIN - SP</a:t>
            </a:r>
          </a:p>
        </p:txBody>
      </p:sp>
      <p:sp>
        <p:nvSpPr>
          <p:cNvPr id="51" name="TextBox 17">
            <a:extLst>
              <a:ext uri="{FF2B5EF4-FFF2-40B4-BE49-F238E27FC236}">
                <a16:creationId xmlns:a16="http://schemas.microsoft.com/office/drawing/2014/main" id="{499E1372-5839-2A2D-202B-5CF00C13EA53}"/>
              </a:ext>
            </a:extLst>
          </p:cNvPr>
          <p:cNvSpPr txBox="1"/>
          <p:nvPr/>
        </p:nvSpPr>
        <p:spPr>
          <a:xfrm>
            <a:off x="412960" y="2955366"/>
            <a:ext cx="1930190" cy="79977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pt-BR" sz="1200" b="1" i="0" u="none" noProof="0" dirty="0">
                <a:solidFill>
                  <a:schemeClr val="bg1"/>
                </a:solidFill>
                <a:latin typeface="Montserrat"/>
              </a:rPr>
              <a:t>MÓDULO I </a:t>
            </a:r>
          </a:p>
          <a:p>
            <a:pPr algn="l">
              <a:lnSpc>
                <a:spcPct val="150000"/>
              </a:lnSpc>
            </a:pPr>
            <a:r>
              <a:rPr lang="pt-BR" sz="1200" b="1" dirty="0">
                <a:solidFill>
                  <a:schemeClr val="bg1"/>
                </a:solidFill>
                <a:latin typeface="Montserrat"/>
              </a:rPr>
              <a:t>AJUSTE ORÇAMENTÁRIO</a:t>
            </a:r>
            <a:endParaRPr lang="pt-BR" sz="1200" b="1" i="0" u="none" noProof="0" dirty="0">
              <a:solidFill>
                <a:schemeClr val="bg1"/>
              </a:solidFill>
              <a:latin typeface="Montserrat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CFEBDC0-53BF-463C-72EC-F38A3D3F7CB6}"/>
              </a:ext>
            </a:extLst>
          </p:cNvPr>
          <p:cNvSpPr txBox="1"/>
          <p:nvPr/>
        </p:nvSpPr>
        <p:spPr>
          <a:xfrm>
            <a:off x="2756110" y="571372"/>
            <a:ext cx="9435889" cy="2185203"/>
          </a:xfrm>
          <a:prstGeom prst="rect">
            <a:avLst/>
          </a:prstGeom>
          <a:noFill/>
        </p:spPr>
        <p:txBody>
          <a:bodyPr wrap="square" lIns="91431" tIns="45715" rIns="91431" bIns="45715">
            <a:spAutoFit/>
          </a:bodyPr>
          <a:lstStyle/>
          <a:p>
            <a:r>
              <a:rPr lang="pt-BR" sz="2400" b="1" dirty="0">
                <a:solidFill>
                  <a:schemeClr val="accent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ETAPAS DA RECEITA ORÇAMENTÁRIA (3.3. MTO, 2027) </a:t>
            </a:r>
          </a:p>
          <a:p>
            <a:endParaRPr lang="pt-B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Seguem a ordem de ocorrência dos fenômenos econômicos, </a:t>
            </a:r>
          </a:p>
          <a:p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Considerando o modelo de orçamento existente no País. </a:t>
            </a:r>
          </a:p>
          <a:p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pt-BR" sz="2400" dirty="0" err="1">
                <a:latin typeface="Arial" panose="020B0604020202020204" pitchFamily="34" charset="0"/>
                <a:cs typeface="Arial" panose="020B0604020202020204" pitchFamily="34" charset="0"/>
              </a:rPr>
              <a:t>iníco</a:t>
            </a: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 é a </a:t>
            </a:r>
            <a:r>
              <a:rPr lang="pt-BR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previsão</a:t>
            </a: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 e termina com o recolhimento.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CE673A90-072B-802D-DDFD-05B7DC70D7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8727" y="4101426"/>
            <a:ext cx="8723462" cy="1021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97591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6CF51D-1423-3A84-8961-2CE1FF1C20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96FA5A0-5C45-D67B-6484-D94D034B3ECA}"/>
              </a:ext>
            </a:extLst>
          </p:cNvPr>
          <p:cNvSpPr/>
          <p:nvPr/>
        </p:nvSpPr>
        <p:spPr>
          <a:xfrm>
            <a:off x="0" y="0"/>
            <a:ext cx="2667000" cy="6858000"/>
          </a:xfrm>
          <a:prstGeom prst="rect">
            <a:avLst/>
          </a:prstGeom>
          <a:solidFill>
            <a:srgbClr val="1B38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2A4AF3A-2AEC-B14A-43C2-284DC22BDA0A}"/>
              </a:ext>
            </a:extLst>
          </p:cNvPr>
          <p:cNvSpPr/>
          <p:nvPr/>
        </p:nvSpPr>
        <p:spPr>
          <a:xfrm>
            <a:off x="2609850" y="0"/>
            <a:ext cx="57150" cy="6858000"/>
          </a:xfrm>
          <a:prstGeom prst="rect">
            <a:avLst/>
          </a:prstGeom>
          <a:solidFill>
            <a:srgbClr val="E08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AE2AB4C-FFA8-AB61-8ADA-D0F2D3348CF8}"/>
              </a:ext>
            </a:extLst>
          </p:cNvPr>
          <p:cNvSpPr/>
          <p:nvPr/>
        </p:nvSpPr>
        <p:spPr>
          <a:xfrm>
            <a:off x="266700" y="1524000"/>
            <a:ext cx="207645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pic>
        <p:nvPicPr>
          <p:cNvPr id="12" name="Picture 11" descr="image.png">
            <a:extLst>
              <a:ext uri="{FF2B5EF4-FFF2-40B4-BE49-F238E27FC236}">
                <a16:creationId xmlns:a16="http://schemas.microsoft.com/office/drawing/2014/main" id="{08335059-C51F-6268-E902-6AC94945D7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6191250"/>
            <a:ext cx="400050" cy="24765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42BFCD09-3C5D-46B2-8B61-B1754783A3B5}"/>
              </a:ext>
            </a:extLst>
          </p:cNvPr>
          <p:cNvSpPr txBox="1"/>
          <p:nvPr/>
        </p:nvSpPr>
        <p:spPr>
          <a:xfrm>
            <a:off x="776287" y="419100"/>
            <a:ext cx="1057275" cy="4572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pt-BR" sz="3600" b="1" i="0" u="none" noProof="0" dirty="0">
                <a:solidFill>
                  <a:srgbClr val="E58D19"/>
                </a:solidFill>
                <a:latin typeface="Montserrat"/>
              </a:rPr>
              <a:t>36º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9F86B87-A9D1-46A4-C85B-86906B76CE0D}"/>
              </a:ext>
            </a:extLst>
          </p:cNvPr>
          <p:cNvSpPr txBox="1"/>
          <p:nvPr/>
        </p:nvSpPr>
        <p:spPr>
          <a:xfrm>
            <a:off x="226665" y="933450"/>
            <a:ext cx="2156519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725"/>
              </a:lnSpc>
            </a:pPr>
            <a:r>
              <a:rPr lang="pt-BR" sz="1500" b="1" i="0" u="none" noProof="0" dirty="0">
                <a:solidFill>
                  <a:srgbClr val="FFFFFF"/>
                </a:solidFill>
                <a:latin typeface="Montserrat"/>
              </a:rPr>
              <a:t>ENCONTRO</a:t>
            </a:r>
            <a:r>
              <a:rPr lang="pt-BR" noProof="0" dirty="0"/>
              <a:t>
</a:t>
            </a:r>
            <a:r>
              <a:rPr lang="pt-BR" sz="1500" b="1" i="0" u="none" noProof="0" dirty="0">
                <a:solidFill>
                  <a:srgbClr val="FFFFFF"/>
                </a:solidFill>
                <a:latin typeface="Montserrat"/>
              </a:rPr>
              <a:t> DA ASSEFIN-SP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F65ABBB-7D79-FC5D-081C-BB5BAACE8398}"/>
              </a:ext>
            </a:extLst>
          </p:cNvPr>
          <p:cNvSpPr txBox="1"/>
          <p:nvPr/>
        </p:nvSpPr>
        <p:spPr>
          <a:xfrm>
            <a:off x="7143" y="1657350"/>
            <a:ext cx="2595562" cy="3027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155"/>
              </a:lnSpc>
            </a:pPr>
            <a:r>
              <a:rPr lang="pt-BR" sz="825" b="1" i="0" u="none" noProof="0" dirty="0">
                <a:solidFill>
                  <a:srgbClr val="E2E8F0"/>
                </a:solidFill>
                <a:latin typeface="Montserrat"/>
              </a:rPr>
              <a:t>ENCONTRO DE SERVIDORES E DIRIGENTES FAZENDÁRIOS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1B391AB-DF0C-146E-2529-45D7F7894AB4}"/>
              </a:ext>
            </a:extLst>
          </p:cNvPr>
          <p:cNvSpPr txBox="1"/>
          <p:nvPr/>
        </p:nvSpPr>
        <p:spPr>
          <a:xfrm>
            <a:off x="762000" y="6224587"/>
            <a:ext cx="1367879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pt-BR" sz="1125" b="1" i="0" u="none" noProof="0" dirty="0">
                <a:solidFill>
                  <a:srgbClr val="FFFFFF"/>
                </a:solidFill>
                <a:latin typeface="Montserrat"/>
              </a:rPr>
              <a:t>ASSEFIN - SP</a:t>
            </a:r>
          </a:p>
        </p:txBody>
      </p:sp>
      <p:sp>
        <p:nvSpPr>
          <p:cNvPr id="51" name="TextBox 17">
            <a:extLst>
              <a:ext uri="{FF2B5EF4-FFF2-40B4-BE49-F238E27FC236}">
                <a16:creationId xmlns:a16="http://schemas.microsoft.com/office/drawing/2014/main" id="{8AA58EF4-3AF5-DFA3-CB48-D4366F4086F0}"/>
              </a:ext>
            </a:extLst>
          </p:cNvPr>
          <p:cNvSpPr txBox="1"/>
          <p:nvPr/>
        </p:nvSpPr>
        <p:spPr>
          <a:xfrm>
            <a:off x="412960" y="2955366"/>
            <a:ext cx="1930190" cy="79977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pt-BR" sz="1200" b="1" i="0" u="none" noProof="0" dirty="0">
                <a:solidFill>
                  <a:schemeClr val="bg1"/>
                </a:solidFill>
                <a:latin typeface="Montserrat"/>
              </a:rPr>
              <a:t>MÓDULO I </a:t>
            </a:r>
          </a:p>
          <a:p>
            <a:pPr algn="l">
              <a:lnSpc>
                <a:spcPct val="150000"/>
              </a:lnSpc>
            </a:pPr>
            <a:r>
              <a:rPr lang="pt-BR" sz="1200" b="1" dirty="0">
                <a:solidFill>
                  <a:schemeClr val="bg1"/>
                </a:solidFill>
                <a:latin typeface="Montserrat"/>
              </a:rPr>
              <a:t>AJUSTE ORÇAMENTÁRIO</a:t>
            </a:r>
            <a:endParaRPr lang="pt-BR" sz="1200" b="1" i="0" u="none" noProof="0" dirty="0">
              <a:solidFill>
                <a:schemeClr val="bg1"/>
              </a:solidFill>
              <a:latin typeface="Montserrat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D22C36EC-B134-20C8-935E-96E80F11D6B7}"/>
              </a:ext>
            </a:extLst>
          </p:cNvPr>
          <p:cNvSpPr txBox="1"/>
          <p:nvPr/>
        </p:nvSpPr>
        <p:spPr>
          <a:xfrm>
            <a:off x="3902445" y="464498"/>
            <a:ext cx="6781517" cy="3985696"/>
          </a:xfrm>
          <a:prstGeom prst="rect">
            <a:avLst/>
          </a:prstGeom>
          <a:noFill/>
        </p:spPr>
        <p:txBody>
          <a:bodyPr wrap="none" lIns="91431" tIns="45715" rIns="91431" bIns="45715" rtlCol="0">
            <a:spAutoFit/>
          </a:bodyPr>
          <a:lstStyle/>
          <a:p>
            <a:pPr algn="ctr"/>
            <a:r>
              <a:rPr lang="pt-BR" sz="2400" dirty="0">
                <a:solidFill>
                  <a:schemeClr val="accent1"/>
                </a:solidFill>
              </a:rPr>
              <a:t>A </a:t>
            </a:r>
            <a:r>
              <a:rPr lang="pt-BR" sz="2400" dirty="0">
                <a:solidFill>
                  <a:schemeClr val="accent1"/>
                </a:solidFill>
                <a:sym typeface="Wingdings" panose="05000000000000000000" pitchFamily="2" charset="2"/>
              </a:rPr>
              <a:t> B</a:t>
            </a:r>
          </a:p>
          <a:p>
            <a:pPr algn="ctr"/>
            <a:endParaRPr lang="pt-BR" sz="1400" dirty="0">
              <a:solidFill>
                <a:schemeClr val="accent1"/>
              </a:solidFill>
              <a:sym typeface="Wingdings" panose="05000000000000000000" pitchFamily="2" charset="2"/>
            </a:endParaRPr>
          </a:p>
          <a:p>
            <a:pPr algn="ctr"/>
            <a:r>
              <a:rPr lang="pt-BR" sz="2400" dirty="0">
                <a:solidFill>
                  <a:schemeClr val="accent1"/>
                </a:solidFill>
                <a:sym typeface="Wingdings" panose="05000000000000000000" pitchFamily="2" charset="2"/>
              </a:rPr>
              <a:t>ISS PREVISTO 2026 = ISS PREVISTO 2027</a:t>
            </a:r>
          </a:p>
          <a:p>
            <a:pPr algn="ctr"/>
            <a:endParaRPr lang="pt-BR" sz="900" dirty="0">
              <a:solidFill>
                <a:schemeClr val="accent1"/>
              </a:solidFill>
              <a:sym typeface="Wingdings" panose="05000000000000000000" pitchFamily="2" charset="2"/>
            </a:endParaRPr>
          </a:p>
          <a:p>
            <a:pPr algn="ctr"/>
            <a:endParaRPr lang="pt-BR" sz="1400" dirty="0">
              <a:solidFill>
                <a:schemeClr val="accent1"/>
              </a:solidFill>
              <a:sym typeface="Wingdings" panose="05000000000000000000" pitchFamily="2" charset="2"/>
            </a:endParaRPr>
          </a:p>
          <a:p>
            <a:pPr algn="ctr"/>
            <a:r>
              <a:rPr lang="pt-BR" sz="2400" dirty="0">
                <a:solidFill>
                  <a:schemeClr val="accent1"/>
                </a:solidFill>
                <a:sym typeface="Wingdings" panose="05000000000000000000" pitchFamily="2" charset="2"/>
              </a:rPr>
              <a:t>ISS REALIZADO 2026 = ISS PREVISTO 2027</a:t>
            </a:r>
          </a:p>
          <a:p>
            <a:pPr algn="ctr"/>
            <a:endParaRPr lang="pt-BR" sz="2400" dirty="0">
              <a:solidFill>
                <a:schemeClr val="accent1"/>
              </a:solidFill>
              <a:sym typeface="Wingdings" panose="05000000000000000000" pitchFamily="2" charset="2"/>
            </a:endParaRPr>
          </a:p>
          <a:p>
            <a:pPr algn="ctr"/>
            <a:r>
              <a:rPr lang="pt-BR" sz="2400" dirty="0">
                <a:solidFill>
                  <a:schemeClr val="accent1"/>
                </a:solidFill>
                <a:sym typeface="Wingdings" panose="05000000000000000000" pitchFamily="2" charset="2"/>
              </a:rPr>
              <a:t>ISS ARRECADADO 2026 = ISS ARRECADADO 2027</a:t>
            </a:r>
          </a:p>
          <a:p>
            <a:pPr algn="ctr"/>
            <a:endParaRPr lang="pt-BR" sz="2400" dirty="0">
              <a:solidFill>
                <a:schemeClr val="accent1"/>
              </a:solidFill>
              <a:sym typeface="Wingdings" panose="05000000000000000000" pitchFamily="2" charset="2"/>
            </a:endParaRPr>
          </a:p>
          <a:p>
            <a:pPr algn="ctr"/>
            <a:r>
              <a:rPr lang="pt-BR" sz="2400" dirty="0">
                <a:solidFill>
                  <a:schemeClr val="accent1"/>
                </a:solidFill>
                <a:sym typeface="Wingdings" panose="05000000000000000000" pitchFamily="2" charset="2"/>
              </a:rPr>
              <a:t>ISS PROJETADO     =    ISS PREVISTO </a:t>
            </a:r>
          </a:p>
          <a:p>
            <a:pPr algn="ctr"/>
            <a:endParaRPr lang="pt-BR" sz="2400" dirty="0">
              <a:solidFill>
                <a:schemeClr val="accent1"/>
              </a:solidFill>
              <a:sym typeface="Wingdings" panose="05000000000000000000" pitchFamily="2" charset="2"/>
            </a:endParaRPr>
          </a:p>
          <a:p>
            <a:pPr algn="ctr"/>
            <a:endParaRPr lang="pt-BR" sz="2400" dirty="0">
              <a:solidFill>
                <a:schemeClr val="accent1"/>
              </a:solidFill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1B0302B-BD5F-B9F8-F307-F47B5F3A56C6}"/>
              </a:ext>
            </a:extLst>
          </p:cNvPr>
          <p:cNvSpPr txBox="1"/>
          <p:nvPr/>
        </p:nvSpPr>
        <p:spPr>
          <a:xfrm>
            <a:off x="3146971" y="4800868"/>
            <a:ext cx="7864143" cy="120031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31" tIns="45715" rIns="91431" bIns="45715">
            <a:spAutoFit/>
          </a:bodyPr>
          <a:lstStyle/>
          <a:p>
            <a:r>
              <a:rPr lang="pt-BR" b="0" i="0" dirty="0">
                <a:solidFill>
                  <a:schemeClr val="bg1">
                    <a:lumMod val="95000"/>
                  </a:schemeClr>
                </a:solidFill>
                <a:effectLst/>
                <a:latin typeface="Arial" panose="020B0604020202020204" pitchFamily="34" charset="0"/>
              </a:rPr>
              <a:t>Lei nº 4.320/1964 - Art. 43, § 3º Entende-se por excesso de arrecadação, para os fins deste artigo, o saldo positivo das diferenças acumuladas mês a mês, entre a arrecadação </a:t>
            </a:r>
            <a:r>
              <a:rPr lang="pt-BR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prevista e a realizada</a:t>
            </a:r>
            <a:r>
              <a:rPr lang="pt-BR" b="0" i="0" dirty="0">
                <a:solidFill>
                  <a:schemeClr val="bg1">
                    <a:lumMod val="95000"/>
                  </a:schemeClr>
                </a:solidFill>
                <a:effectLst/>
                <a:latin typeface="Arial" panose="020B0604020202020204" pitchFamily="34" charset="0"/>
              </a:rPr>
              <a:t>, considerando-se, ainda, a tendência do exercício.</a:t>
            </a:r>
            <a:r>
              <a:rPr lang="pt-BR" b="0" i="1" dirty="0">
                <a:solidFill>
                  <a:schemeClr val="bg1">
                    <a:lumMod val="95000"/>
                  </a:schemeClr>
                </a:solidFill>
                <a:effectLst/>
                <a:latin typeface="Arial" panose="020B0604020202020204" pitchFamily="34" charset="0"/>
              </a:rPr>
              <a:t>  </a:t>
            </a:r>
            <a:endParaRPr lang="pt-BR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7" name="Picture 2" descr="A semiótica do sinal de diferente">
            <a:extLst>
              <a:ext uri="{FF2B5EF4-FFF2-40B4-BE49-F238E27FC236}">
                <a16:creationId xmlns:a16="http://schemas.microsoft.com/office/drawing/2014/main" id="{51B94CA6-605D-32B9-AFCC-9670FAC2A7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9943" y="3355251"/>
            <a:ext cx="449125" cy="251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303274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12252D-71FB-5FFC-35E2-0C944E4DF1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2F29763-C1A2-9011-B598-49D53B4A0B65}"/>
              </a:ext>
            </a:extLst>
          </p:cNvPr>
          <p:cNvSpPr/>
          <p:nvPr/>
        </p:nvSpPr>
        <p:spPr>
          <a:xfrm>
            <a:off x="0" y="0"/>
            <a:ext cx="2667000" cy="6858000"/>
          </a:xfrm>
          <a:prstGeom prst="rect">
            <a:avLst/>
          </a:prstGeom>
          <a:solidFill>
            <a:srgbClr val="1B38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B9EA0D-A2AB-5EB5-0453-8981A12FC870}"/>
              </a:ext>
            </a:extLst>
          </p:cNvPr>
          <p:cNvSpPr/>
          <p:nvPr/>
        </p:nvSpPr>
        <p:spPr>
          <a:xfrm>
            <a:off x="2609850" y="0"/>
            <a:ext cx="57150" cy="6858000"/>
          </a:xfrm>
          <a:prstGeom prst="rect">
            <a:avLst/>
          </a:prstGeom>
          <a:solidFill>
            <a:srgbClr val="E08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662D7C8-2791-FEE6-BD01-61B517B9ED71}"/>
              </a:ext>
            </a:extLst>
          </p:cNvPr>
          <p:cNvSpPr/>
          <p:nvPr/>
        </p:nvSpPr>
        <p:spPr>
          <a:xfrm>
            <a:off x="266700" y="1524000"/>
            <a:ext cx="207645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pic>
        <p:nvPicPr>
          <p:cNvPr id="12" name="Picture 11" descr="image.png">
            <a:extLst>
              <a:ext uri="{FF2B5EF4-FFF2-40B4-BE49-F238E27FC236}">
                <a16:creationId xmlns:a16="http://schemas.microsoft.com/office/drawing/2014/main" id="{5EE58642-45C7-F5CA-06F7-1FA7EACCE1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6191250"/>
            <a:ext cx="400050" cy="24765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DA1F67AA-96D7-5B06-C26A-8B384A37B339}"/>
              </a:ext>
            </a:extLst>
          </p:cNvPr>
          <p:cNvSpPr txBox="1"/>
          <p:nvPr/>
        </p:nvSpPr>
        <p:spPr>
          <a:xfrm>
            <a:off x="776287" y="419100"/>
            <a:ext cx="1057275" cy="4572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pt-BR" sz="3600" b="1" i="0" u="none" noProof="0" dirty="0">
                <a:solidFill>
                  <a:srgbClr val="E58D19"/>
                </a:solidFill>
                <a:latin typeface="Montserrat"/>
              </a:rPr>
              <a:t>36º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4D7AE55-329D-3583-A775-B551B64D30DD}"/>
              </a:ext>
            </a:extLst>
          </p:cNvPr>
          <p:cNvSpPr txBox="1"/>
          <p:nvPr/>
        </p:nvSpPr>
        <p:spPr>
          <a:xfrm>
            <a:off x="226665" y="933450"/>
            <a:ext cx="2156519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725"/>
              </a:lnSpc>
            </a:pPr>
            <a:r>
              <a:rPr lang="pt-BR" sz="1500" b="1" i="0" u="none" noProof="0" dirty="0">
                <a:solidFill>
                  <a:srgbClr val="FFFFFF"/>
                </a:solidFill>
                <a:latin typeface="Montserrat"/>
              </a:rPr>
              <a:t>ENCONTRO</a:t>
            </a:r>
            <a:r>
              <a:rPr lang="pt-BR" noProof="0" dirty="0"/>
              <a:t>
</a:t>
            </a:r>
            <a:r>
              <a:rPr lang="pt-BR" sz="1500" b="1" i="0" u="none" noProof="0" dirty="0">
                <a:solidFill>
                  <a:srgbClr val="FFFFFF"/>
                </a:solidFill>
                <a:latin typeface="Montserrat"/>
              </a:rPr>
              <a:t> DA ASSEFIN-SP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212EEC1-7BDF-25AB-1655-16DB9761ABC8}"/>
              </a:ext>
            </a:extLst>
          </p:cNvPr>
          <p:cNvSpPr txBox="1"/>
          <p:nvPr/>
        </p:nvSpPr>
        <p:spPr>
          <a:xfrm>
            <a:off x="7143" y="1657350"/>
            <a:ext cx="2595562" cy="3027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155"/>
              </a:lnSpc>
            </a:pPr>
            <a:r>
              <a:rPr lang="pt-BR" sz="825" b="1" i="0" u="none" noProof="0" dirty="0">
                <a:solidFill>
                  <a:srgbClr val="E2E8F0"/>
                </a:solidFill>
                <a:latin typeface="Montserrat"/>
              </a:rPr>
              <a:t>ENCONTRO DE SERVIDORES E DIRIGENTES FAZENDÁRIOS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15CA9F2-0C03-92D8-6FEE-62BC1628BD30}"/>
              </a:ext>
            </a:extLst>
          </p:cNvPr>
          <p:cNvSpPr txBox="1"/>
          <p:nvPr/>
        </p:nvSpPr>
        <p:spPr>
          <a:xfrm>
            <a:off x="762000" y="6224587"/>
            <a:ext cx="1367879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pt-BR" sz="1125" b="1" i="0" u="none" noProof="0" dirty="0">
                <a:solidFill>
                  <a:srgbClr val="FFFFFF"/>
                </a:solidFill>
                <a:latin typeface="Montserrat"/>
              </a:rPr>
              <a:t>ASSEFIN - SP</a:t>
            </a:r>
          </a:p>
        </p:txBody>
      </p:sp>
      <p:sp>
        <p:nvSpPr>
          <p:cNvPr id="51" name="TextBox 17">
            <a:extLst>
              <a:ext uri="{FF2B5EF4-FFF2-40B4-BE49-F238E27FC236}">
                <a16:creationId xmlns:a16="http://schemas.microsoft.com/office/drawing/2014/main" id="{4F88DD5E-D689-DE92-786D-0140BA0F0D5F}"/>
              </a:ext>
            </a:extLst>
          </p:cNvPr>
          <p:cNvSpPr txBox="1"/>
          <p:nvPr/>
        </p:nvSpPr>
        <p:spPr>
          <a:xfrm>
            <a:off x="412960" y="2955366"/>
            <a:ext cx="1930190" cy="79977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pt-BR" sz="1200" b="1" i="0" u="none" noProof="0" dirty="0">
                <a:solidFill>
                  <a:schemeClr val="bg1"/>
                </a:solidFill>
                <a:latin typeface="Montserrat"/>
              </a:rPr>
              <a:t>MÓDULO I </a:t>
            </a:r>
          </a:p>
          <a:p>
            <a:pPr algn="l">
              <a:lnSpc>
                <a:spcPct val="150000"/>
              </a:lnSpc>
            </a:pPr>
            <a:r>
              <a:rPr lang="pt-BR" sz="1200" b="1" dirty="0">
                <a:solidFill>
                  <a:schemeClr val="bg1"/>
                </a:solidFill>
                <a:latin typeface="Montserrat"/>
              </a:rPr>
              <a:t>AJUSTE ORÇAMENTÁRIO</a:t>
            </a:r>
            <a:endParaRPr lang="pt-BR" sz="1200" b="1" i="0" u="none" noProof="0" dirty="0">
              <a:solidFill>
                <a:schemeClr val="bg1"/>
              </a:solidFill>
              <a:latin typeface="Montserrat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E6CB9A9-42E4-6CFE-029E-34D84AA0BACA}"/>
              </a:ext>
            </a:extLst>
          </p:cNvPr>
          <p:cNvSpPr txBox="1"/>
          <p:nvPr/>
        </p:nvSpPr>
        <p:spPr>
          <a:xfrm>
            <a:off x="3807667" y="724987"/>
            <a:ext cx="8117633" cy="4739759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just"/>
            <a:endParaRPr lang="pt-BR" sz="1400" dirty="0">
              <a:solidFill>
                <a:schemeClr val="accent1"/>
              </a:solidFill>
              <a:sym typeface="Wingdings" panose="05000000000000000000" pitchFamily="2" charset="2"/>
            </a:endParaRPr>
          </a:p>
          <a:p>
            <a:pPr algn="just"/>
            <a:r>
              <a:rPr lang="pt-BR" sz="2400" dirty="0">
                <a:solidFill>
                  <a:schemeClr val="accent1"/>
                </a:solidFill>
                <a:latin typeface="Arial Black" panose="020B0A04020102020204" pitchFamily="34" charset="0"/>
                <a:sym typeface="Wingdings" panose="05000000000000000000" pitchFamily="2" charset="2"/>
              </a:rPr>
              <a:t>METODOLOGIA - Receita Própria (RDA) : </a:t>
            </a:r>
          </a:p>
          <a:p>
            <a:pPr algn="just"/>
            <a:endParaRPr lang="pt-BR" sz="2400" dirty="0">
              <a:solidFill>
                <a:schemeClr val="accent1"/>
              </a:solidFill>
              <a:sym typeface="Wingdings" panose="05000000000000000000" pitchFamily="2" charset="2"/>
            </a:endParaRPr>
          </a:p>
          <a:p>
            <a:pPr algn="just"/>
            <a:r>
              <a:rPr lang="pt-BR" sz="2400" dirty="0">
                <a:solidFill>
                  <a:schemeClr val="accent1"/>
                </a:solidFill>
                <a:sym typeface="Wingdings" panose="05000000000000000000" pitchFamily="2" charset="2"/>
              </a:rPr>
              <a:t>+ ISS ARRECADADO 2026</a:t>
            </a:r>
          </a:p>
          <a:p>
            <a:pPr algn="just"/>
            <a:endParaRPr lang="pt-BR" sz="2400" dirty="0">
              <a:solidFill>
                <a:schemeClr val="accent1"/>
              </a:solidFill>
              <a:latin typeface="Symbol" panose="05050102010706020507" pitchFamily="18" charset="2"/>
              <a:sym typeface="Wingdings" panose="05000000000000000000" pitchFamily="2" charset="2"/>
            </a:endParaRPr>
          </a:p>
          <a:p>
            <a:pPr algn="just"/>
            <a:r>
              <a:rPr lang="pt-BR" sz="2400" dirty="0">
                <a:solidFill>
                  <a:schemeClr val="accent2"/>
                </a:solidFill>
                <a:sym typeface="Wingdings" panose="05000000000000000000" pitchFamily="2" charset="2"/>
              </a:rPr>
              <a:t>+/- VARIÁVEIS OU FATORES*</a:t>
            </a:r>
          </a:p>
          <a:p>
            <a:pPr algn="just"/>
            <a:endParaRPr lang="pt-BR" sz="2400" dirty="0">
              <a:solidFill>
                <a:schemeClr val="accent1"/>
              </a:solidFill>
              <a:sym typeface="Wingdings" panose="05000000000000000000" pitchFamily="2" charset="2"/>
            </a:endParaRPr>
          </a:p>
          <a:p>
            <a:pPr algn="just"/>
            <a:r>
              <a:rPr lang="pt-BR" sz="2400" dirty="0">
                <a:solidFill>
                  <a:schemeClr val="accent1"/>
                </a:solidFill>
                <a:sym typeface="Wingdings" panose="05000000000000000000" pitchFamily="2" charset="2"/>
              </a:rPr>
              <a:t>( = ) ISS PREVISTO PLOA 2027</a:t>
            </a:r>
          </a:p>
          <a:p>
            <a:pPr algn="just"/>
            <a:endParaRPr lang="pt-BR" sz="2400" dirty="0">
              <a:solidFill>
                <a:schemeClr val="accent1"/>
              </a:solidFill>
              <a:sym typeface="Wingdings" panose="05000000000000000000" pitchFamily="2" charset="2"/>
            </a:endParaRPr>
          </a:p>
          <a:p>
            <a:pPr algn="just"/>
            <a:endParaRPr lang="pt-BR" sz="2400" dirty="0">
              <a:solidFill>
                <a:schemeClr val="accent1"/>
              </a:solidFill>
              <a:sym typeface="Wingdings" panose="05000000000000000000" pitchFamily="2" charset="2"/>
            </a:endParaRPr>
          </a:p>
          <a:p>
            <a:pPr algn="just"/>
            <a:r>
              <a:rPr lang="pt-BR" sz="2400" dirty="0">
                <a:solidFill>
                  <a:schemeClr val="accent1"/>
                </a:solidFill>
                <a:sym typeface="Wingdings" panose="05000000000000000000" pitchFamily="2" charset="2"/>
              </a:rPr>
              <a:t>ISS PROJETADO (LDO)</a:t>
            </a:r>
          </a:p>
          <a:p>
            <a:pPr algn="just"/>
            <a:endParaRPr lang="pt-BR" sz="2400" dirty="0">
              <a:solidFill>
                <a:schemeClr val="accent1"/>
              </a:solidFill>
              <a:sym typeface="Wingdings" panose="05000000000000000000" pitchFamily="2" charset="2"/>
            </a:endParaRPr>
          </a:p>
          <a:p>
            <a:pPr algn="just"/>
            <a:endParaRPr lang="pt-BR" sz="2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728447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90D615-D02D-76C4-3706-76C4ACACFD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E6C47FF-DB2E-196C-B51D-7B55E4593403}"/>
              </a:ext>
            </a:extLst>
          </p:cNvPr>
          <p:cNvSpPr/>
          <p:nvPr/>
        </p:nvSpPr>
        <p:spPr>
          <a:xfrm>
            <a:off x="0" y="0"/>
            <a:ext cx="2667000" cy="6858000"/>
          </a:xfrm>
          <a:prstGeom prst="rect">
            <a:avLst/>
          </a:prstGeom>
          <a:solidFill>
            <a:srgbClr val="1B38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F2FBFA9-86AC-32B1-C36F-C6099896496A}"/>
              </a:ext>
            </a:extLst>
          </p:cNvPr>
          <p:cNvSpPr/>
          <p:nvPr/>
        </p:nvSpPr>
        <p:spPr>
          <a:xfrm>
            <a:off x="2609850" y="0"/>
            <a:ext cx="57150" cy="6858000"/>
          </a:xfrm>
          <a:prstGeom prst="rect">
            <a:avLst/>
          </a:prstGeom>
          <a:solidFill>
            <a:srgbClr val="E08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E93645A-0255-979A-80CC-B936D82C862B}"/>
              </a:ext>
            </a:extLst>
          </p:cNvPr>
          <p:cNvSpPr/>
          <p:nvPr/>
        </p:nvSpPr>
        <p:spPr>
          <a:xfrm>
            <a:off x="266700" y="1524000"/>
            <a:ext cx="207645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pic>
        <p:nvPicPr>
          <p:cNvPr id="12" name="Picture 11" descr="image.png">
            <a:extLst>
              <a:ext uri="{FF2B5EF4-FFF2-40B4-BE49-F238E27FC236}">
                <a16:creationId xmlns:a16="http://schemas.microsoft.com/office/drawing/2014/main" id="{C4F37317-618D-6B9E-2CE2-104D404C38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6191250"/>
            <a:ext cx="400050" cy="24765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C851D3ED-A89C-5C04-4F7B-BE4E22FD0C3A}"/>
              </a:ext>
            </a:extLst>
          </p:cNvPr>
          <p:cNvSpPr txBox="1"/>
          <p:nvPr/>
        </p:nvSpPr>
        <p:spPr>
          <a:xfrm>
            <a:off x="776287" y="419100"/>
            <a:ext cx="1057275" cy="4572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pt-BR" sz="3600" b="1" i="0" u="none" noProof="0" dirty="0">
                <a:solidFill>
                  <a:srgbClr val="E58D19"/>
                </a:solidFill>
                <a:latin typeface="Montserrat"/>
              </a:rPr>
              <a:t>36º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BDB3DBE-5946-FA5F-9686-2B0691B840E5}"/>
              </a:ext>
            </a:extLst>
          </p:cNvPr>
          <p:cNvSpPr txBox="1"/>
          <p:nvPr/>
        </p:nvSpPr>
        <p:spPr>
          <a:xfrm>
            <a:off x="226665" y="933450"/>
            <a:ext cx="2156519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725"/>
              </a:lnSpc>
            </a:pPr>
            <a:r>
              <a:rPr lang="pt-BR" sz="1500" b="1" i="0" u="none" noProof="0" dirty="0">
                <a:solidFill>
                  <a:srgbClr val="FFFFFF"/>
                </a:solidFill>
                <a:latin typeface="Montserrat"/>
              </a:rPr>
              <a:t>ENCONTRO</a:t>
            </a:r>
            <a:r>
              <a:rPr lang="pt-BR" noProof="0" dirty="0"/>
              <a:t>
</a:t>
            </a:r>
            <a:r>
              <a:rPr lang="pt-BR" sz="1500" b="1" i="0" u="none" noProof="0" dirty="0">
                <a:solidFill>
                  <a:srgbClr val="FFFFFF"/>
                </a:solidFill>
                <a:latin typeface="Montserrat"/>
              </a:rPr>
              <a:t> DA ASSEFIN-SP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C0AF55C-4D5F-9373-427B-913FD0FCB228}"/>
              </a:ext>
            </a:extLst>
          </p:cNvPr>
          <p:cNvSpPr txBox="1"/>
          <p:nvPr/>
        </p:nvSpPr>
        <p:spPr>
          <a:xfrm>
            <a:off x="7143" y="1657350"/>
            <a:ext cx="2595562" cy="3027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155"/>
              </a:lnSpc>
            </a:pPr>
            <a:r>
              <a:rPr lang="pt-BR" sz="825" b="1" i="0" u="none" noProof="0" dirty="0">
                <a:solidFill>
                  <a:srgbClr val="E2E8F0"/>
                </a:solidFill>
                <a:latin typeface="Montserrat"/>
              </a:rPr>
              <a:t>ENCONTRO DE SERVIDORES E DIRIGENTES FAZENDÁRIOS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FFCE144-B297-AE16-6BED-08A79878C8A9}"/>
              </a:ext>
            </a:extLst>
          </p:cNvPr>
          <p:cNvSpPr txBox="1"/>
          <p:nvPr/>
        </p:nvSpPr>
        <p:spPr>
          <a:xfrm>
            <a:off x="762000" y="6224587"/>
            <a:ext cx="1367879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pt-BR" sz="1125" b="1" i="0" u="none" noProof="0" dirty="0">
                <a:solidFill>
                  <a:srgbClr val="FFFFFF"/>
                </a:solidFill>
                <a:latin typeface="Montserrat"/>
              </a:rPr>
              <a:t>ASSEFIN - SP</a:t>
            </a:r>
          </a:p>
        </p:txBody>
      </p:sp>
      <p:sp>
        <p:nvSpPr>
          <p:cNvPr id="6" name="TextBox 17">
            <a:extLst>
              <a:ext uri="{FF2B5EF4-FFF2-40B4-BE49-F238E27FC236}">
                <a16:creationId xmlns:a16="http://schemas.microsoft.com/office/drawing/2014/main" id="{3FABC50D-9493-5C16-6637-2B3978061143}"/>
              </a:ext>
            </a:extLst>
          </p:cNvPr>
          <p:cNvSpPr txBox="1"/>
          <p:nvPr/>
        </p:nvSpPr>
        <p:spPr>
          <a:xfrm>
            <a:off x="412960" y="2955366"/>
            <a:ext cx="1930190" cy="79977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pt-BR" sz="1200" b="1" i="0" u="none" noProof="0" dirty="0">
                <a:solidFill>
                  <a:schemeClr val="bg1"/>
                </a:solidFill>
                <a:latin typeface="Montserrat"/>
              </a:rPr>
              <a:t>MÓDULO I </a:t>
            </a:r>
          </a:p>
          <a:p>
            <a:pPr algn="l">
              <a:lnSpc>
                <a:spcPct val="150000"/>
              </a:lnSpc>
            </a:pPr>
            <a:r>
              <a:rPr lang="pt-BR" sz="1200" b="1" dirty="0">
                <a:solidFill>
                  <a:schemeClr val="bg1"/>
                </a:solidFill>
                <a:latin typeface="Montserrat"/>
              </a:rPr>
              <a:t>AJUSTE ORÇAMENTÁRIO</a:t>
            </a:r>
            <a:endParaRPr lang="pt-BR" sz="1200" b="1" i="0" u="none" noProof="0" dirty="0">
              <a:solidFill>
                <a:schemeClr val="bg1"/>
              </a:solidFill>
              <a:latin typeface="Montserrat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5B4DA652-9696-FDFE-1FEC-F5B158C730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5665" y="526306"/>
            <a:ext cx="8293410" cy="5805387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3137426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34E846-A6A8-1D87-41F4-2395577181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34A7AF8-0485-F659-B573-40CAF98EB8D7}"/>
              </a:ext>
            </a:extLst>
          </p:cNvPr>
          <p:cNvSpPr/>
          <p:nvPr/>
        </p:nvSpPr>
        <p:spPr>
          <a:xfrm>
            <a:off x="0" y="0"/>
            <a:ext cx="2667000" cy="6858000"/>
          </a:xfrm>
          <a:prstGeom prst="rect">
            <a:avLst/>
          </a:prstGeom>
          <a:solidFill>
            <a:srgbClr val="1B38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1F82091-15BD-A6D4-EC2B-64F59C065776}"/>
              </a:ext>
            </a:extLst>
          </p:cNvPr>
          <p:cNvSpPr/>
          <p:nvPr/>
        </p:nvSpPr>
        <p:spPr>
          <a:xfrm>
            <a:off x="2609850" y="0"/>
            <a:ext cx="57150" cy="6858000"/>
          </a:xfrm>
          <a:prstGeom prst="rect">
            <a:avLst/>
          </a:prstGeom>
          <a:solidFill>
            <a:srgbClr val="E08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DBD4AC2-16A5-6832-3981-9DA7B2761BC0}"/>
              </a:ext>
            </a:extLst>
          </p:cNvPr>
          <p:cNvSpPr/>
          <p:nvPr/>
        </p:nvSpPr>
        <p:spPr>
          <a:xfrm>
            <a:off x="266700" y="1524000"/>
            <a:ext cx="207645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pic>
        <p:nvPicPr>
          <p:cNvPr id="12" name="Picture 11" descr="image.png">
            <a:extLst>
              <a:ext uri="{FF2B5EF4-FFF2-40B4-BE49-F238E27FC236}">
                <a16:creationId xmlns:a16="http://schemas.microsoft.com/office/drawing/2014/main" id="{63AAA396-5794-5236-303C-677CAB1AD4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6191250"/>
            <a:ext cx="400050" cy="24765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0BB70A21-82A3-9001-C7A9-159358FE9F26}"/>
              </a:ext>
            </a:extLst>
          </p:cNvPr>
          <p:cNvSpPr txBox="1"/>
          <p:nvPr/>
        </p:nvSpPr>
        <p:spPr>
          <a:xfrm>
            <a:off x="776287" y="419100"/>
            <a:ext cx="1057275" cy="4572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pt-BR" sz="3600" b="1" i="0" u="none" noProof="0" dirty="0">
                <a:solidFill>
                  <a:srgbClr val="E58D19"/>
                </a:solidFill>
                <a:latin typeface="Montserrat"/>
              </a:rPr>
              <a:t>36º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CA68497-F986-3DE8-F9AE-323D67948B76}"/>
              </a:ext>
            </a:extLst>
          </p:cNvPr>
          <p:cNvSpPr txBox="1"/>
          <p:nvPr/>
        </p:nvSpPr>
        <p:spPr>
          <a:xfrm>
            <a:off x="226665" y="933450"/>
            <a:ext cx="2156519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725"/>
              </a:lnSpc>
            </a:pPr>
            <a:r>
              <a:rPr lang="pt-BR" sz="1500" b="1" i="0" u="none" noProof="0" dirty="0">
                <a:solidFill>
                  <a:srgbClr val="FFFFFF"/>
                </a:solidFill>
                <a:latin typeface="Montserrat"/>
              </a:rPr>
              <a:t>ENCONTRO</a:t>
            </a:r>
            <a:r>
              <a:rPr lang="pt-BR" noProof="0" dirty="0"/>
              <a:t>
</a:t>
            </a:r>
            <a:r>
              <a:rPr lang="pt-BR" sz="1500" b="1" i="0" u="none" noProof="0" dirty="0">
                <a:solidFill>
                  <a:srgbClr val="FFFFFF"/>
                </a:solidFill>
                <a:latin typeface="Montserrat"/>
              </a:rPr>
              <a:t> DA ASSEFIN-SP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A0AED56-69F1-FB4F-7269-3DC2D1B987D1}"/>
              </a:ext>
            </a:extLst>
          </p:cNvPr>
          <p:cNvSpPr txBox="1"/>
          <p:nvPr/>
        </p:nvSpPr>
        <p:spPr>
          <a:xfrm>
            <a:off x="7143" y="1657350"/>
            <a:ext cx="2595562" cy="3027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155"/>
              </a:lnSpc>
            </a:pPr>
            <a:r>
              <a:rPr lang="pt-BR" sz="825" b="1" i="0" u="none" noProof="0" dirty="0">
                <a:solidFill>
                  <a:srgbClr val="E2E8F0"/>
                </a:solidFill>
                <a:latin typeface="Montserrat"/>
              </a:rPr>
              <a:t>ENCONTRO DE SERVIDORES E DIRIGENTES FAZENDÁRIOS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404E125-D2E7-245E-785E-DC2D2AC0F082}"/>
              </a:ext>
            </a:extLst>
          </p:cNvPr>
          <p:cNvSpPr txBox="1"/>
          <p:nvPr/>
        </p:nvSpPr>
        <p:spPr>
          <a:xfrm>
            <a:off x="762000" y="6224587"/>
            <a:ext cx="1367879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pt-BR" sz="1125" b="1" i="0" u="none" noProof="0" dirty="0">
                <a:solidFill>
                  <a:srgbClr val="FFFFFF"/>
                </a:solidFill>
                <a:latin typeface="Montserrat"/>
              </a:rPr>
              <a:t>ASSEFIN - SP</a:t>
            </a:r>
          </a:p>
        </p:txBody>
      </p:sp>
      <p:sp>
        <p:nvSpPr>
          <p:cNvPr id="3" name="TextBox 17">
            <a:extLst>
              <a:ext uri="{FF2B5EF4-FFF2-40B4-BE49-F238E27FC236}">
                <a16:creationId xmlns:a16="http://schemas.microsoft.com/office/drawing/2014/main" id="{3DDFB0D2-76D4-E596-2F6B-9E1EB811610B}"/>
              </a:ext>
            </a:extLst>
          </p:cNvPr>
          <p:cNvSpPr txBox="1"/>
          <p:nvPr/>
        </p:nvSpPr>
        <p:spPr>
          <a:xfrm>
            <a:off x="412960" y="2955366"/>
            <a:ext cx="1930190" cy="79977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pt-BR" sz="1200" b="1" i="0" u="none" noProof="0" dirty="0">
                <a:solidFill>
                  <a:schemeClr val="bg1"/>
                </a:solidFill>
                <a:latin typeface="Montserrat"/>
              </a:rPr>
              <a:t>MÓDULO I </a:t>
            </a:r>
          </a:p>
          <a:p>
            <a:pPr algn="l">
              <a:lnSpc>
                <a:spcPct val="150000"/>
              </a:lnSpc>
            </a:pPr>
            <a:r>
              <a:rPr lang="pt-BR" sz="1200" b="1" dirty="0">
                <a:solidFill>
                  <a:schemeClr val="bg1"/>
                </a:solidFill>
                <a:latin typeface="Montserrat"/>
              </a:rPr>
              <a:t>AJUSTE ORÇAMENTÁRIO</a:t>
            </a:r>
            <a:endParaRPr lang="pt-BR" sz="1200" b="1" i="0" u="none" noProof="0" dirty="0">
              <a:solidFill>
                <a:schemeClr val="bg1"/>
              </a:solidFill>
              <a:latin typeface="Montserrat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B99B853F-1B6F-EB69-009C-4E27C15BBB0B}"/>
              </a:ext>
            </a:extLst>
          </p:cNvPr>
          <p:cNvSpPr txBox="1"/>
          <p:nvPr/>
        </p:nvSpPr>
        <p:spPr>
          <a:xfrm>
            <a:off x="3015666" y="382017"/>
            <a:ext cx="8763374" cy="430886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31" tIns="45715" rIns="91431" bIns="45715">
            <a:spAutoFit/>
          </a:bodyPr>
          <a:lstStyle/>
          <a:p>
            <a:r>
              <a:rPr lang="pt-BR" sz="3200" dirty="0">
                <a:solidFill>
                  <a:schemeClr val="accent6"/>
                </a:solidFill>
                <a:latin typeface="Arial Black" panose="020B0A04020102020204" pitchFamily="34" charset="0"/>
              </a:rPr>
              <a:t>Receita Direta de Arrecadação (RDA)</a:t>
            </a:r>
          </a:p>
          <a:p>
            <a:endParaRPr lang="pt-BR" dirty="0">
              <a:solidFill>
                <a:schemeClr val="accent2"/>
              </a:solidFill>
              <a:latin typeface="Arial Black" panose="020B0A04020102020204" pitchFamily="34" charset="0"/>
            </a:endParaRPr>
          </a:p>
          <a:p>
            <a:r>
              <a:rPr lang="pt-BR" sz="28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Projeção do </a:t>
            </a:r>
            <a:r>
              <a:rPr lang="pt-BR" sz="2800" b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ISS</a:t>
            </a:r>
            <a:r>
              <a:rPr lang="pt-BR" sz="28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(Imposto sobre Serviços) utiliza:</a:t>
            </a:r>
          </a:p>
          <a:p>
            <a:endParaRPr lang="pt-BR" sz="2800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154" indent="-457154">
              <a:buFont typeface="Wingdings" panose="05000000000000000000" pitchFamily="2" charset="2"/>
              <a:buChar char="ü"/>
            </a:pPr>
            <a:r>
              <a:rPr lang="pt-BR" sz="28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pt-BR" sz="2800" b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série histórica</a:t>
            </a:r>
            <a:r>
              <a:rPr lang="pt-BR" sz="28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arrecadação municipal, </a:t>
            </a:r>
          </a:p>
          <a:p>
            <a:pPr marL="457154" indent="-457154">
              <a:buFont typeface="Wingdings" panose="05000000000000000000" pitchFamily="2" charset="2"/>
              <a:buChar char="ü"/>
            </a:pPr>
            <a:r>
              <a:rPr lang="pt-BR" sz="28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corrigida por </a:t>
            </a:r>
            <a:r>
              <a:rPr lang="pt-BR" sz="2800" b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efeito preço</a:t>
            </a:r>
            <a:r>
              <a:rPr lang="pt-BR" sz="28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(inflação/IPCA), </a:t>
            </a:r>
          </a:p>
          <a:p>
            <a:pPr marL="457154" indent="-457154">
              <a:buFont typeface="Wingdings" panose="05000000000000000000" pitchFamily="2" charset="2"/>
              <a:buChar char="ü"/>
            </a:pPr>
            <a:r>
              <a:rPr lang="pt-BR" sz="2800" b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efeito quantidade</a:t>
            </a:r>
            <a:r>
              <a:rPr lang="pt-BR" sz="28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914309" lvl="1" indent="-457154">
              <a:buFont typeface="Wingdings" panose="05000000000000000000" pitchFamily="2" charset="2"/>
              <a:buChar char="ü"/>
            </a:pPr>
            <a:r>
              <a:rPr lang="pt-BR" sz="28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(crescimento do PIB ou volume de serviços) e </a:t>
            </a:r>
          </a:p>
          <a:p>
            <a:pPr marL="457154" indent="-457154">
              <a:buFont typeface="Wingdings" panose="05000000000000000000" pitchFamily="2" charset="2"/>
              <a:buChar char="ü"/>
            </a:pPr>
            <a:r>
              <a:rPr lang="pt-BR" sz="28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ajustes de sazonalidade ou</a:t>
            </a:r>
          </a:p>
          <a:p>
            <a:pPr marL="457154" indent="-457154">
              <a:buFont typeface="Wingdings" panose="05000000000000000000" pitchFamily="2" charset="2"/>
              <a:buChar char="ü"/>
            </a:pPr>
            <a:r>
              <a:rPr lang="pt-BR" sz="28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as alterações de alíquotas. </a:t>
            </a:r>
          </a:p>
        </p:txBody>
      </p:sp>
    </p:spTree>
    <p:extLst>
      <p:ext uri="{BB962C8B-B14F-4D97-AF65-F5344CB8AC3E}">
        <p14:creationId xmlns:p14="http://schemas.microsoft.com/office/powerpoint/2010/main" val="323451049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4BA529-9ACD-23E0-7F86-8E4EE73997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7870FFA-C69E-3D07-FF8F-4FDA3E4968E1}"/>
              </a:ext>
            </a:extLst>
          </p:cNvPr>
          <p:cNvSpPr/>
          <p:nvPr/>
        </p:nvSpPr>
        <p:spPr>
          <a:xfrm>
            <a:off x="0" y="0"/>
            <a:ext cx="2667000" cy="6858000"/>
          </a:xfrm>
          <a:prstGeom prst="rect">
            <a:avLst/>
          </a:prstGeom>
          <a:solidFill>
            <a:srgbClr val="1B38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859DF72-CD22-7F10-C96D-AC52E8E2BC06}"/>
              </a:ext>
            </a:extLst>
          </p:cNvPr>
          <p:cNvSpPr/>
          <p:nvPr/>
        </p:nvSpPr>
        <p:spPr>
          <a:xfrm>
            <a:off x="2609850" y="0"/>
            <a:ext cx="57150" cy="6858000"/>
          </a:xfrm>
          <a:prstGeom prst="rect">
            <a:avLst/>
          </a:prstGeom>
          <a:solidFill>
            <a:srgbClr val="E08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33544DA-4593-A137-FA63-5D1FF8333CD1}"/>
              </a:ext>
            </a:extLst>
          </p:cNvPr>
          <p:cNvSpPr/>
          <p:nvPr/>
        </p:nvSpPr>
        <p:spPr>
          <a:xfrm>
            <a:off x="266700" y="1524000"/>
            <a:ext cx="207645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pic>
        <p:nvPicPr>
          <p:cNvPr id="12" name="Picture 11" descr="image.png">
            <a:extLst>
              <a:ext uri="{FF2B5EF4-FFF2-40B4-BE49-F238E27FC236}">
                <a16:creationId xmlns:a16="http://schemas.microsoft.com/office/drawing/2014/main" id="{419DBEF3-590B-0F15-4A35-161C756A98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6191250"/>
            <a:ext cx="400050" cy="24765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5E0B4928-B376-BA61-2270-26C4140DE876}"/>
              </a:ext>
            </a:extLst>
          </p:cNvPr>
          <p:cNvSpPr txBox="1"/>
          <p:nvPr/>
        </p:nvSpPr>
        <p:spPr>
          <a:xfrm>
            <a:off x="776287" y="419100"/>
            <a:ext cx="1057275" cy="4572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pt-BR" sz="3600" b="1" i="0" u="none" noProof="0" dirty="0">
                <a:solidFill>
                  <a:srgbClr val="E58D19"/>
                </a:solidFill>
                <a:latin typeface="Montserrat"/>
              </a:rPr>
              <a:t>36º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CD9B396-F008-1CC1-5517-A8CDF9D12BAA}"/>
              </a:ext>
            </a:extLst>
          </p:cNvPr>
          <p:cNvSpPr txBox="1"/>
          <p:nvPr/>
        </p:nvSpPr>
        <p:spPr>
          <a:xfrm>
            <a:off x="226665" y="933450"/>
            <a:ext cx="2156519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725"/>
              </a:lnSpc>
            </a:pPr>
            <a:r>
              <a:rPr lang="pt-BR" sz="1500" b="1" i="0" u="none" noProof="0" dirty="0">
                <a:solidFill>
                  <a:srgbClr val="FFFFFF"/>
                </a:solidFill>
                <a:latin typeface="Montserrat"/>
              </a:rPr>
              <a:t>ENCONTRO</a:t>
            </a:r>
            <a:r>
              <a:rPr lang="pt-BR" noProof="0" dirty="0"/>
              <a:t>
</a:t>
            </a:r>
            <a:r>
              <a:rPr lang="pt-BR" sz="1500" b="1" i="0" u="none" noProof="0" dirty="0">
                <a:solidFill>
                  <a:srgbClr val="FFFFFF"/>
                </a:solidFill>
                <a:latin typeface="Montserrat"/>
              </a:rPr>
              <a:t> DA ASSEFIN-SP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87DAC5C-BCEC-B366-F862-56B0B486E14C}"/>
              </a:ext>
            </a:extLst>
          </p:cNvPr>
          <p:cNvSpPr txBox="1"/>
          <p:nvPr/>
        </p:nvSpPr>
        <p:spPr>
          <a:xfrm>
            <a:off x="7143" y="1657350"/>
            <a:ext cx="2595562" cy="3027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155"/>
              </a:lnSpc>
            </a:pPr>
            <a:r>
              <a:rPr lang="pt-BR" sz="825" b="1" i="0" u="none" noProof="0" dirty="0">
                <a:solidFill>
                  <a:srgbClr val="E2E8F0"/>
                </a:solidFill>
                <a:latin typeface="Montserrat"/>
              </a:rPr>
              <a:t>ENCONTRO DE SERVIDORES E DIRIGENTES FAZENDÁRIOS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9C74A4D-D1DC-5699-0B8B-F080502075BC}"/>
              </a:ext>
            </a:extLst>
          </p:cNvPr>
          <p:cNvSpPr txBox="1"/>
          <p:nvPr/>
        </p:nvSpPr>
        <p:spPr>
          <a:xfrm>
            <a:off x="762000" y="6224587"/>
            <a:ext cx="1367879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pt-BR" sz="1125" b="1" i="0" u="none" noProof="0" dirty="0">
                <a:solidFill>
                  <a:srgbClr val="FFFFFF"/>
                </a:solidFill>
                <a:latin typeface="Montserrat"/>
              </a:rPr>
              <a:t>ASSEFIN - SP</a:t>
            </a:r>
          </a:p>
        </p:txBody>
      </p:sp>
      <p:sp>
        <p:nvSpPr>
          <p:cNvPr id="3" name="TextBox 17">
            <a:extLst>
              <a:ext uri="{FF2B5EF4-FFF2-40B4-BE49-F238E27FC236}">
                <a16:creationId xmlns:a16="http://schemas.microsoft.com/office/drawing/2014/main" id="{874AB8F9-944D-0C9B-3331-9567B3F53E03}"/>
              </a:ext>
            </a:extLst>
          </p:cNvPr>
          <p:cNvSpPr txBox="1"/>
          <p:nvPr/>
        </p:nvSpPr>
        <p:spPr>
          <a:xfrm>
            <a:off x="412960" y="2955366"/>
            <a:ext cx="1930190" cy="79977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pt-BR" sz="1200" b="1" i="0" u="none" noProof="0" dirty="0">
                <a:solidFill>
                  <a:schemeClr val="bg1"/>
                </a:solidFill>
                <a:latin typeface="Montserrat"/>
              </a:rPr>
              <a:t>MÓDULO I </a:t>
            </a:r>
          </a:p>
          <a:p>
            <a:pPr algn="l">
              <a:lnSpc>
                <a:spcPct val="150000"/>
              </a:lnSpc>
            </a:pPr>
            <a:r>
              <a:rPr lang="pt-BR" sz="1200" b="1" dirty="0">
                <a:solidFill>
                  <a:schemeClr val="bg1"/>
                </a:solidFill>
                <a:latin typeface="Montserrat"/>
              </a:rPr>
              <a:t>AJUSTE ORÇAMENTÁRIO</a:t>
            </a:r>
            <a:endParaRPr lang="pt-BR" sz="1200" b="1" i="0" u="none" noProof="0" dirty="0">
              <a:solidFill>
                <a:schemeClr val="bg1"/>
              </a:solidFill>
              <a:latin typeface="Montserrat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A1555AAD-89B8-0698-ACE9-F56E96FF568E}"/>
              </a:ext>
            </a:extLst>
          </p:cNvPr>
          <p:cNvSpPr txBox="1"/>
          <p:nvPr/>
        </p:nvSpPr>
        <p:spPr>
          <a:xfrm>
            <a:off x="3330069" y="419100"/>
            <a:ext cx="7793416" cy="529374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91431" tIns="45715" rIns="91431" bIns="45715" rtlCol="0">
            <a:spAutoFit/>
          </a:bodyPr>
          <a:lstStyle/>
          <a:p>
            <a:pPr algn="just"/>
            <a:endParaRPr lang="pt-BR" sz="1400" dirty="0">
              <a:solidFill>
                <a:schemeClr val="bg1"/>
              </a:solidFill>
              <a:sym typeface="Wingdings" panose="05000000000000000000" pitchFamily="2" charset="2"/>
            </a:endParaRPr>
          </a:p>
          <a:p>
            <a:pPr algn="just"/>
            <a:r>
              <a:rPr lang="pt-BR" sz="2000" dirty="0">
                <a:solidFill>
                  <a:schemeClr val="accent6"/>
                </a:solidFill>
                <a:latin typeface="Arial Black" panose="020B0A04020102020204" pitchFamily="34" charset="0"/>
                <a:sym typeface="Wingdings" panose="05000000000000000000" pitchFamily="2" charset="2"/>
              </a:rPr>
              <a:t>*VARIÁVEIS OU FATORES </a:t>
            </a:r>
          </a:p>
          <a:p>
            <a:pPr algn="just"/>
            <a:endParaRPr lang="pt-BR" sz="2000" i="1" dirty="0">
              <a:solidFill>
                <a:schemeClr val="accent2"/>
              </a:solidFill>
              <a:sym typeface="Wingdings" panose="05000000000000000000" pitchFamily="2" charset="2"/>
            </a:endParaRPr>
          </a:p>
          <a:p>
            <a:pPr marL="342866" indent="-342866" algn="just">
              <a:buFont typeface="Wingdings" panose="05000000000000000000" pitchFamily="2" charset="2"/>
              <a:buChar char="ü"/>
            </a:pPr>
            <a:r>
              <a:rPr lang="pt-BR" sz="2400" i="1" dirty="0">
                <a:solidFill>
                  <a:schemeClr val="bg1"/>
                </a:solidFill>
                <a:sym typeface="Wingdings" panose="05000000000000000000" pitchFamily="2" charset="2"/>
              </a:rPr>
              <a:t>São elementos reais que podem alterar a realidade da receita. </a:t>
            </a:r>
          </a:p>
          <a:p>
            <a:pPr marL="342866" indent="-342866" algn="just">
              <a:buFont typeface="Wingdings" panose="05000000000000000000" pitchFamily="2" charset="2"/>
              <a:buChar char="ü"/>
            </a:pPr>
            <a:endParaRPr lang="pt-BR" sz="2400" i="1" dirty="0">
              <a:solidFill>
                <a:schemeClr val="bg1"/>
              </a:solidFill>
              <a:sym typeface="Wingdings" panose="05000000000000000000" pitchFamily="2" charset="2"/>
            </a:endParaRPr>
          </a:p>
          <a:p>
            <a:pPr marL="342866" indent="-342866" algn="just">
              <a:buFont typeface="Wingdings" panose="05000000000000000000" pitchFamily="2" charset="2"/>
              <a:buChar char="ü"/>
            </a:pPr>
            <a:r>
              <a:rPr lang="pt-BR" sz="2400" i="1" dirty="0">
                <a:solidFill>
                  <a:schemeClr val="bg1"/>
                </a:solidFill>
                <a:sym typeface="Wingdings" panose="05000000000000000000" pitchFamily="2" charset="2"/>
              </a:rPr>
              <a:t>Dependem diretamente de informações sobre o ambiente local.  </a:t>
            </a:r>
          </a:p>
          <a:p>
            <a:pPr marL="342866" indent="-342866" algn="just">
              <a:buFont typeface="Wingdings" panose="05000000000000000000" pitchFamily="2" charset="2"/>
              <a:buChar char="ü"/>
            </a:pPr>
            <a:endParaRPr lang="pt-BR" sz="2400" i="1" dirty="0">
              <a:solidFill>
                <a:schemeClr val="bg1"/>
              </a:solidFill>
              <a:sym typeface="Wingdings" panose="05000000000000000000" pitchFamily="2" charset="2"/>
            </a:endParaRPr>
          </a:p>
          <a:p>
            <a:pPr algn="just"/>
            <a:r>
              <a:rPr lang="pt-BR" sz="2400" i="1" dirty="0">
                <a:solidFill>
                  <a:schemeClr val="bg1"/>
                </a:solidFill>
                <a:sym typeface="Wingdings" panose="05000000000000000000" pitchFamily="2" charset="2"/>
              </a:rPr>
              <a:t>      Efeitos: </a:t>
            </a:r>
          </a:p>
          <a:p>
            <a:pPr marL="800020" lvl="1" indent="-342866" algn="just">
              <a:buFont typeface="Wingdings" panose="05000000000000000000" pitchFamily="2" charset="2"/>
              <a:buChar char="ü"/>
            </a:pPr>
            <a:r>
              <a:rPr lang="pt-BR" sz="2400" i="1" dirty="0">
                <a:solidFill>
                  <a:schemeClr val="bg1"/>
                </a:solidFill>
                <a:sym typeface="Wingdings" panose="05000000000000000000" pitchFamily="2" charset="2"/>
              </a:rPr>
              <a:t>lei tributária</a:t>
            </a:r>
          </a:p>
          <a:p>
            <a:pPr marL="800020" lvl="1" indent="-342866" algn="just">
              <a:buFont typeface="Wingdings" panose="05000000000000000000" pitchFamily="2" charset="2"/>
              <a:buChar char="ü"/>
            </a:pPr>
            <a:r>
              <a:rPr lang="pt-BR" sz="2400" i="1" dirty="0">
                <a:solidFill>
                  <a:schemeClr val="bg1"/>
                </a:solidFill>
                <a:sym typeface="Wingdings" panose="05000000000000000000" pitchFamily="2" charset="2"/>
              </a:rPr>
              <a:t>crescimento ou quantidade (PIB)</a:t>
            </a:r>
          </a:p>
          <a:p>
            <a:pPr marL="800020" lvl="1" indent="-342866" algn="just">
              <a:buFont typeface="Wingdings" panose="05000000000000000000" pitchFamily="2" charset="2"/>
              <a:buChar char="ü"/>
            </a:pPr>
            <a:r>
              <a:rPr lang="pt-BR" sz="2400" i="1" dirty="0">
                <a:solidFill>
                  <a:schemeClr val="bg1"/>
                </a:solidFill>
                <a:sym typeface="Wingdings" panose="05000000000000000000" pitchFamily="2" charset="2"/>
              </a:rPr>
              <a:t>preço (IPCA/inflação) e </a:t>
            </a:r>
          </a:p>
          <a:p>
            <a:pPr marL="800020" lvl="1" indent="-342866" algn="just">
              <a:buFont typeface="Wingdings" panose="05000000000000000000" pitchFamily="2" charset="2"/>
              <a:buChar char="ü"/>
            </a:pPr>
            <a:r>
              <a:rPr lang="pt-BR" sz="2400" i="1" dirty="0">
                <a:solidFill>
                  <a:schemeClr val="accent6"/>
                </a:solidFill>
                <a:sym typeface="Wingdings" panose="05000000000000000000" pitchFamily="2" charset="2"/>
              </a:rPr>
              <a:t>outros</a:t>
            </a:r>
          </a:p>
          <a:p>
            <a:pPr marL="342866" indent="-342866" algn="just">
              <a:buFont typeface="Wingdings" panose="05000000000000000000" pitchFamily="2" charset="2"/>
              <a:buChar char="ü"/>
            </a:pPr>
            <a:endParaRPr lang="pt-BR" sz="2000" i="1" dirty="0">
              <a:solidFill>
                <a:schemeClr val="bg1"/>
              </a:solidFill>
              <a:sym typeface="Wingdings" panose="05000000000000000000" pitchFamily="2" charset="2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923E7AAA-38C8-53F5-E809-202C79008DE0}"/>
              </a:ext>
            </a:extLst>
          </p:cNvPr>
          <p:cNvSpPr txBox="1"/>
          <p:nvPr/>
        </p:nvSpPr>
        <p:spPr>
          <a:xfrm>
            <a:off x="8814651" y="3355251"/>
            <a:ext cx="2874440" cy="2862312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lIns="91431" tIns="45715" rIns="91431" bIns="45715">
            <a:spAutoFit/>
          </a:bodyPr>
          <a:lstStyle/>
          <a:p>
            <a:r>
              <a:rPr lang="pt-BR" sz="2000" i="1" dirty="0">
                <a:solidFill>
                  <a:schemeClr val="accent2"/>
                </a:solidFill>
                <a:sym typeface="Wingdings" panose="05000000000000000000" pitchFamily="2" charset="2"/>
              </a:rPr>
              <a:t>Outros</a:t>
            </a:r>
            <a:r>
              <a:rPr lang="pt-BR" sz="2000" i="1" dirty="0">
                <a:solidFill>
                  <a:schemeClr val="bg1"/>
                </a:solidFill>
                <a:sym typeface="Wingdings" panose="05000000000000000000" pitchFamily="2" charset="2"/>
              </a:rPr>
              <a:t>...</a:t>
            </a:r>
          </a:p>
          <a:p>
            <a:r>
              <a:rPr lang="pt-BR" sz="2000" i="1" dirty="0">
                <a:solidFill>
                  <a:schemeClr val="bg1"/>
                </a:solidFill>
                <a:sym typeface="Wingdings" panose="05000000000000000000" pitchFamily="2" charset="2"/>
              </a:rPr>
              <a:t>cobrança eficaz</a:t>
            </a:r>
          </a:p>
          <a:p>
            <a:r>
              <a:rPr lang="pt-BR" sz="2000" i="1" dirty="0">
                <a:solidFill>
                  <a:schemeClr val="bg1"/>
                </a:solidFill>
                <a:sym typeface="Wingdings" panose="05000000000000000000" pitchFamily="2" charset="2"/>
              </a:rPr>
              <a:t>melhor fluxo</a:t>
            </a:r>
          </a:p>
          <a:p>
            <a:r>
              <a:rPr lang="pt-BR" sz="2000" i="1" dirty="0">
                <a:solidFill>
                  <a:schemeClr val="bg1"/>
                </a:solidFill>
                <a:sym typeface="Wingdings" panose="05000000000000000000" pitchFamily="2" charset="2"/>
              </a:rPr>
              <a:t>mais tecnologia  </a:t>
            </a:r>
          </a:p>
          <a:p>
            <a:r>
              <a:rPr lang="pt-BR" sz="2000" i="1" dirty="0">
                <a:solidFill>
                  <a:schemeClr val="bg1"/>
                </a:solidFill>
                <a:sym typeface="Wingdings" panose="05000000000000000000" pitchFamily="2" charset="2"/>
              </a:rPr>
              <a:t>revisão cadastral </a:t>
            </a:r>
          </a:p>
          <a:p>
            <a:r>
              <a:rPr lang="pt-BR" sz="2000" i="1" dirty="0">
                <a:solidFill>
                  <a:schemeClr val="bg1"/>
                </a:solidFill>
                <a:sym typeface="Wingdings" panose="05000000000000000000" pitchFamily="2" charset="2"/>
              </a:rPr>
              <a:t>presença do fisco </a:t>
            </a:r>
          </a:p>
          <a:p>
            <a:r>
              <a:rPr lang="pt-BR" sz="2000" i="1" dirty="0">
                <a:solidFill>
                  <a:schemeClr val="bg1"/>
                </a:solidFill>
                <a:sym typeface="Wingdings" panose="05000000000000000000" pitchFamily="2" charset="2"/>
              </a:rPr>
              <a:t>programas de incentivo</a:t>
            </a:r>
          </a:p>
          <a:p>
            <a:r>
              <a:rPr lang="pt-BR" sz="2000" i="1" dirty="0">
                <a:solidFill>
                  <a:schemeClr val="bg1"/>
                </a:solidFill>
                <a:sym typeface="Wingdings" panose="05000000000000000000" pitchFamily="2" charset="2"/>
              </a:rPr>
              <a:t>ações coordenadas </a:t>
            </a:r>
          </a:p>
          <a:p>
            <a:r>
              <a:rPr lang="pt-BR" sz="2000" i="1" dirty="0">
                <a:solidFill>
                  <a:schemeClr val="bg1"/>
                </a:solidFill>
                <a:sym typeface="Wingdings" panose="05000000000000000000" pitchFamily="2" charset="2"/>
              </a:rPr>
              <a:t>etc.</a:t>
            </a:r>
          </a:p>
        </p:txBody>
      </p:sp>
    </p:spTree>
    <p:extLst>
      <p:ext uri="{BB962C8B-B14F-4D97-AF65-F5344CB8AC3E}">
        <p14:creationId xmlns:p14="http://schemas.microsoft.com/office/powerpoint/2010/main" val="290777279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EB0D80-12C1-0F44-3054-EDF676F7B3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DA57AAA-611A-37F1-EEED-782F229FDE75}"/>
              </a:ext>
            </a:extLst>
          </p:cNvPr>
          <p:cNvSpPr/>
          <p:nvPr/>
        </p:nvSpPr>
        <p:spPr>
          <a:xfrm>
            <a:off x="0" y="0"/>
            <a:ext cx="2667000" cy="6858000"/>
          </a:xfrm>
          <a:prstGeom prst="rect">
            <a:avLst/>
          </a:prstGeom>
          <a:solidFill>
            <a:srgbClr val="1B38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18DD993-AA93-9C03-BE5D-349D8D637D90}"/>
              </a:ext>
            </a:extLst>
          </p:cNvPr>
          <p:cNvSpPr/>
          <p:nvPr/>
        </p:nvSpPr>
        <p:spPr>
          <a:xfrm>
            <a:off x="2609850" y="0"/>
            <a:ext cx="57150" cy="6858000"/>
          </a:xfrm>
          <a:prstGeom prst="rect">
            <a:avLst/>
          </a:prstGeom>
          <a:solidFill>
            <a:srgbClr val="E08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3F3F373-4330-2B32-D7FA-4742242E11D7}"/>
              </a:ext>
            </a:extLst>
          </p:cNvPr>
          <p:cNvSpPr/>
          <p:nvPr/>
        </p:nvSpPr>
        <p:spPr>
          <a:xfrm>
            <a:off x="266700" y="1524000"/>
            <a:ext cx="207645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pic>
        <p:nvPicPr>
          <p:cNvPr id="12" name="Picture 11" descr="image.png">
            <a:extLst>
              <a:ext uri="{FF2B5EF4-FFF2-40B4-BE49-F238E27FC236}">
                <a16:creationId xmlns:a16="http://schemas.microsoft.com/office/drawing/2014/main" id="{2028E7C2-6186-A7B4-0A06-B77E8A904D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6191250"/>
            <a:ext cx="400050" cy="24765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465AF12-C665-1C82-AC90-0C67026B6D60}"/>
              </a:ext>
            </a:extLst>
          </p:cNvPr>
          <p:cNvSpPr txBox="1"/>
          <p:nvPr/>
        </p:nvSpPr>
        <p:spPr>
          <a:xfrm>
            <a:off x="776287" y="419100"/>
            <a:ext cx="1057275" cy="4572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pt-BR" sz="3600" b="1" i="0" u="none" noProof="0" dirty="0">
                <a:solidFill>
                  <a:srgbClr val="E58D19"/>
                </a:solidFill>
                <a:latin typeface="Montserrat"/>
              </a:rPr>
              <a:t>36º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22A00EC-1597-D1AE-9496-A37FDEC5D893}"/>
              </a:ext>
            </a:extLst>
          </p:cNvPr>
          <p:cNvSpPr txBox="1"/>
          <p:nvPr/>
        </p:nvSpPr>
        <p:spPr>
          <a:xfrm>
            <a:off x="226665" y="933450"/>
            <a:ext cx="2156519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725"/>
              </a:lnSpc>
            </a:pPr>
            <a:r>
              <a:rPr lang="pt-BR" sz="1500" b="1" i="0" u="none" noProof="0" dirty="0">
                <a:solidFill>
                  <a:srgbClr val="FFFFFF"/>
                </a:solidFill>
                <a:latin typeface="Montserrat"/>
              </a:rPr>
              <a:t>ENCONTRO</a:t>
            </a:r>
            <a:r>
              <a:rPr lang="pt-BR" noProof="0" dirty="0"/>
              <a:t>
</a:t>
            </a:r>
            <a:r>
              <a:rPr lang="pt-BR" sz="1500" b="1" i="0" u="none" noProof="0" dirty="0">
                <a:solidFill>
                  <a:srgbClr val="FFFFFF"/>
                </a:solidFill>
                <a:latin typeface="Montserrat"/>
              </a:rPr>
              <a:t> DA ASSEFIN-SP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B3A1B7F-5D60-843A-8062-C87AD8A310EB}"/>
              </a:ext>
            </a:extLst>
          </p:cNvPr>
          <p:cNvSpPr txBox="1"/>
          <p:nvPr/>
        </p:nvSpPr>
        <p:spPr>
          <a:xfrm>
            <a:off x="7143" y="1657350"/>
            <a:ext cx="2595562" cy="3027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155"/>
              </a:lnSpc>
            </a:pPr>
            <a:r>
              <a:rPr lang="pt-BR" sz="825" b="1" i="0" u="none" noProof="0" dirty="0">
                <a:solidFill>
                  <a:srgbClr val="E2E8F0"/>
                </a:solidFill>
                <a:latin typeface="Montserrat"/>
              </a:rPr>
              <a:t>ENCONTRO DE SERVIDORES E DIRIGENTES FAZENDÁRIOS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C960190-B9BC-F79B-0ABF-0611E1FE703F}"/>
              </a:ext>
            </a:extLst>
          </p:cNvPr>
          <p:cNvSpPr txBox="1"/>
          <p:nvPr/>
        </p:nvSpPr>
        <p:spPr>
          <a:xfrm>
            <a:off x="762000" y="6224587"/>
            <a:ext cx="1367879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pt-BR" sz="1125" b="1" i="0" u="none" noProof="0" dirty="0">
                <a:solidFill>
                  <a:srgbClr val="FFFFFF"/>
                </a:solidFill>
                <a:latin typeface="Montserrat"/>
              </a:rPr>
              <a:t>ASSEFIN - SP</a:t>
            </a:r>
          </a:p>
        </p:txBody>
      </p:sp>
      <p:sp>
        <p:nvSpPr>
          <p:cNvPr id="3" name="TextBox 17">
            <a:extLst>
              <a:ext uri="{FF2B5EF4-FFF2-40B4-BE49-F238E27FC236}">
                <a16:creationId xmlns:a16="http://schemas.microsoft.com/office/drawing/2014/main" id="{FFA462C5-F28E-62FC-0926-7F6D8AC683DA}"/>
              </a:ext>
            </a:extLst>
          </p:cNvPr>
          <p:cNvSpPr txBox="1"/>
          <p:nvPr/>
        </p:nvSpPr>
        <p:spPr>
          <a:xfrm>
            <a:off x="412960" y="2955366"/>
            <a:ext cx="1930190" cy="79977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pt-BR" sz="1200" b="1" i="0" u="none" noProof="0" dirty="0">
                <a:solidFill>
                  <a:schemeClr val="bg1"/>
                </a:solidFill>
                <a:latin typeface="Montserrat"/>
              </a:rPr>
              <a:t>MÓDULO I </a:t>
            </a:r>
          </a:p>
          <a:p>
            <a:pPr algn="l">
              <a:lnSpc>
                <a:spcPct val="150000"/>
              </a:lnSpc>
            </a:pPr>
            <a:r>
              <a:rPr lang="pt-BR" sz="1200" b="1" dirty="0">
                <a:solidFill>
                  <a:schemeClr val="bg1"/>
                </a:solidFill>
                <a:latin typeface="Montserrat"/>
              </a:rPr>
              <a:t>AJUSTE ORÇAMENTÁRIO</a:t>
            </a:r>
            <a:endParaRPr lang="pt-BR" sz="1200" b="1" i="0" u="none" noProof="0" dirty="0">
              <a:solidFill>
                <a:schemeClr val="bg1"/>
              </a:solidFill>
              <a:latin typeface="Montserrat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15203DF-5F47-DDA9-A931-E216E91B3873}"/>
              </a:ext>
            </a:extLst>
          </p:cNvPr>
          <p:cNvSpPr txBox="1"/>
          <p:nvPr/>
        </p:nvSpPr>
        <p:spPr>
          <a:xfrm>
            <a:off x="2823121" y="805324"/>
            <a:ext cx="9102179" cy="397030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31" tIns="45715" rIns="91431" bIns="45715">
            <a:spAutoFit/>
          </a:bodyPr>
          <a:lstStyle/>
          <a:p>
            <a:r>
              <a:rPr lang="pt-BR" sz="2800" dirty="0">
                <a:solidFill>
                  <a:schemeClr val="accent6"/>
                </a:solidFill>
                <a:latin typeface="Aptos Black" panose="020B0004020202020204" pitchFamily="34" charset="0"/>
                <a:cs typeface="Arial" panose="020B0604020202020204" pitchFamily="34" charset="0"/>
              </a:rPr>
              <a:t>PROJEÇÃO DOS 25% DO ICMS:</a:t>
            </a:r>
          </a:p>
          <a:p>
            <a:endParaRPr lang="pt-BR" sz="2800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154" indent="-457154">
              <a:buFont typeface="Wingdings" panose="05000000000000000000" pitchFamily="2" charset="2"/>
              <a:buChar char="ü"/>
            </a:pPr>
            <a:r>
              <a:rPr lang="pt-BR" sz="28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pt-BR" sz="2800" b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série histórica</a:t>
            </a:r>
            <a:r>
              <a:rPr lang="pt-BR" sz="28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arrecadação municipal</a:t>
            </a:r>
          </a:p>
          <a:p>
            <a:pPr marL="457154" indent="-457154">
              <a:buFont typeface="Wingdings" panose="05000000000000000000" pitchFamily="2" charset="2"/>
              <a:buChar char="ü"/>
            </a:pPr>
            <a:r>
              <a:rPr lang="pt-BR" sz="28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Valor Adicionado Fiscal - VAF mínimo 65% (74% SP) </a:t>
            </a:r>
          </a:p>
          <a:p>
            <a:pPr marL="457154" indent="-457154">
              <a:buFont typeface="Wingdings" panose="05000000000000000000" pitchFamily="2" charset="2"/>
              <a:buChar char="ü"/>
            </a:pPr>
            <a:r>
              <a:rPr lang="pt-BR" sz="28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corrigida por </a:t>
            </a:r>
            <a:r>
              <a:rPr lang="pt-BR" sz="2800" b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efeito preço</a:t>
            </a:r>
            <a:r>
              <a:rPr lang="pt-BR" sz="28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(inflação/IPCA), </a:t>
            </a:r>
          </a:p>
          <a:p>
            <a:pPr marL="457154" indent="-457154">
              <a:buFont typeface="Wingdings" panose="05000000000000000000" pitchFamily="2" charset="2"/>
              <a:buChar char="ü"/>
            </a:pPr>
            <a:r>
              <a:rPr lang="pt-BR" sz="2800" b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efeito quantidade</a:t>
            </a:r>
            <a:r>
              <a:rPr lang="pt-BR" sz="28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914309" lvl="1" indent="-457154">
              <a:buFont typeface="Wingdings" panose="05000000000000000000" pitchFamily="2" charset="2"/>
              <a:buChar char="ü"/>
            </a:pPr>
            <a:r>
              <a:rPr lang="pt-BR" sz="28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(crescimento do PIB ou volume de serviços) e </a:t>
            </a:r>
          </a:p>
          <a:p>
            <a:pPr marL="457154" indent="-457154">
              <a:buFont typeface="Wingdings" panose="05000000000000000000" pitchFamily="2" charset="2"/>
              <a:buChar char="ü"/>
            </a:pPr>
            <a:r>
              <a:rPr lang="pt-BR" sz="28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ajustes de sazonalidade ou</a:t>
            </a:r>
          </a:p>
          <a:p>
            <a:pPr marL="457154" indent="-457154">
              <a:buFont typeface="Wingdings" panose="05000000000000000000" pitchFamily="2" charset="2"/>
              <a:buChar char="ü"/>
            </a:pPr>
            <a:r>
              <a:rPr lang="pt-BR" sz="28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alteração de alíquotas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7993D701-CBC5-3BA9-8E29-9A84B2C811AE}"/>
              </a:ext>
            </a:extLst>
          </p:cNvPr>
          <p:cNvSpPr txBox="1"/>
          <p:nvPr/>
        </p:nvSpPr>
        <p:spPr>
          <a:xfrm>
            <a:off x="2823121" y="5024258"/>
            <a:ext cx="8978649" cy="120032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31" tIns="45715" rIns="91431" bIns="45715" rtlCol="0">
            <a:spAutoFit/>
          </a:bodyPr>
          <a:lstStyle/>
          <a:p>
            <a:r>
              <a:rPr lang="pt-BR" dirty="0">
                <a:solidFill>
                  <a:srgbClr val="FF0000"/>
                </a:solidFill>
              </a:rPr>
              <a:t>O quê vai acontecer com a economia de São Paulo nos próximos 7 anos?</a:t>
            </a:r>
          </a:p>
          <a:p>
            <a:r>
              <a:rPr lang="pt-BR" dirty="0"/>
              <a:t>O Estado vai arrecadar menos ICMS até 2033? </a:t>
            </a:r>
          </a:p>
          <a:p>
            <a:r>
              <a:rPr lang="pt-BR" dirty="0"/>
              <a:t>O Estado vai arrecadar menos ou mais IBS? Haverá compensação?  </a:t>
            </a:r>
          </a:p>
          <a:p>
            <a:r>
              <a:rPr lang="pt-BR" dirty="0"/>
              <a:t>IBS - Mudança para o Destino  = 80 pop + 10 </a:t>
            </a:r>
            <a:r>
              <a:rPr lang="pt-BR" dirty="0" err="1"/>
              <a:t>edu</a:t>
            </a:r>
            <a:r>
              <a:rPr lang="pt-BR" dirty="0"/>
              <a:t> + 5 </a:t>
            </a:r>
            <a:r>
              <a:rPr lang="pt-BR" dirty="0" err="1"/>
              <a:t>Amb</a:t>
            </a:r>
            <a:r>
              <a:rPr lang="pt-BR" dirty="0"/>
              <a:t> + 5 todos</a:t>
            </a:r>
          </a:p>
        </p:txBody>
      </p:sp>
    </p:spTree>
    <p:extLst>
      <p:ext uri="{BB962C8B-B14F-4D97-AF65-F5344CB8AC3E}">
        <p14:creationId xmlns:p14="http://schemas.microsoft.com/office/powerpoint/2010/main" val="227163934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343941-C361-B30A-C7C8-C0C3151B05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2A0AE51-C4E8-56AA-4617-5068E9DD5070}"/>
              </a:ext>
            </a:extLst>
          </p:cNvPr>
          <p:cNvSpPr/>
          <p:nvPr/>
        </p:nvSpPr>
        <p:spPr>
          <a:xfrm>
            <a:off x="0" y="0"/>
            <a:ext cx="2667000" cy="6858000"/>
          </a:xfrm>
          <a:prstGeom prst="rect">
            <a:avLst/>
          </a:prstGeom>
          <a:solidFill>
            <a:srgbClr val="1B38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6248E39-C79A-C9D0-7E98-AF37F231AC98}"/>
              </a:ext>
            </a:extLst>
          </p:cNvPr>
          <p:cNvSpPr/>
          <p:nvPr/>
        </p:nvSpPr>
        <p:spPr>
          <a:xfrm>
            <a:off x="2609850" y="0"/>
            <a:ext cx="57150" cy="6858000"/>
          </a:xfrm>
          <a:prstGeom prst="rect">
            <a:avLst/>
          </a:prstGeom>
          <a:solidFill>
            <a:srgbClr val="E08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A87BA60-A257-184F-C59C-4ABAEA59AFDE}"/>
              </a:ext>
            </a:extLst>
          </p:cNvPr>
          <p:cNvSpPr/>
          <p:nvPr/>
        </p:nvSpPr>
        <p:spPr>
          <a:xfrm>
            <a:off x="266700" y="1524000"/>
            <a:ext cx="207645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pic>
        <p:nvPicPr>
          <p:cNvPr id="12" name="Picture 11" descr="image.png">
            <a:extLst>
              <a:ext uri="{FF2B5EF4-FFF2-40B4-BE49-F238E27FC236}">
                <a16:creationId xmlns:a16="http://schemas.microsoft.com/office/drawing/2014/main" id="{D7320742-68F6-D843-8152-B126BA5807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6191250"/>
            <a:ext cx="400050" cy="24765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6B70494-6B99-164A-9154-AFA66D098E74}"/>
              </a:ext>
            </a:extLst>
          </p:cNvPr>
          <p:cNvSpPr txBox="1"/>
          <p:nvPr/>
        </p:nvSpPr>
        <p:spPr>
          <a:xfrm>
            <a:off x="776287" y="419100"/>
            <a:ext cx="1057275" cy="4572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pt-BR" sz="3600" b="1" i="0" u="none" noProof="0" dirty="0">
                <a:solidFill>
                  <a:srgbClr val="E58D19"/>
                </a:solidFill>
                <a:latin typeface="Montserrat"/>
              </a:rPr>
              <a:t>36º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5A79CE9-3667-96E6-4527-C8744F5F86D8}"/>
              </a:ext>
            </a:extLst>
          </p:cNvPr>
          <p:cNvSpPr txBox="1"/>
          <p:nvPr/>
        </p:nvSpPr>
        <p:spPr>
          <a:xfrm>
            <a:off x="226665" y="933450"/>
            <a:ext cx="2156519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725"/>
              </a:lnSpc>
            </a:pPr>
            <a:r>
              <a:rPr lang="pt-BR" sz="1500" b="1" i="0" u="none" noProof="0" dirty="0">
                <a:solidFill>
                  <a:srgbClr val="FFFFFF"/>
                </a:solidFill>
                <a:latin typeface="Montserrat"/>
              </a:rPr>
              <a:t>ENCONTRO</a:t>
            </a:r>
            <a:r>
              <a:rPr lang="pt-BR" noProof="0" dirty="0"/>
              <a:t>
</a:t>
            </a:r>
            <a:r>
              <a:rPr lang="pt-BR" sz="1500" b="1" i="0" u="none" noProof="0" dirty="0">
                <a:solidFill>
                  <a:srgbClr val="FFFFFF"/>
                </a:solidFill>
                <a:latin typeface="Montserrat"/>
              </a:rPr>
              <a:t> DA ASSEFIN-SP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ED57D07-4C36-1329-4AEE-D432A8698B30}"/>
              </a:ext>
            </a:extLst>
          </p:cNvPr>
          <p:cNvSpPr txBox="1"/>
          <p:nvPr/>
        </p:nvSpPr>
        <p:spPr>
          <a:xfrm>
            <a:off x="7143" y="1657350"/>
            <a:ext cx="2595562" cy="3027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155"/>
              </a:lnSpc>
            </a:pPr>
            <a:r>
              <a:rPr lang="pt-BR" sz="825" b="1" i="0" u="none" noProof="0" dirty="0">
                <a:solidFill>
                  <a:srgbClr val="E2E8F0"/>
                </a:solidFill>
                <a:latin typeface="Montserrat"/>
              </a:rPr>
              <a:t>ENCONTRO DE SERVIDORES E DIRIGENTES FAZENDÁRIOS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F7A818C-C41E-E54A-722D-94AD2901EB4F}"/>
              </a:ext>
            </a:extLst>
          </p:cNvPr>
          <p:cNvSpPr txBox="1"/>
          <p:nvPr/>
        </p:nvSpPr>
        <p:spPr>
          <a:xfrm>
            <a:off x="762000" y="6224587"/>
            <a:ext cx="1367879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pt-BR" sz="1125" b="1" i="0" u="none" noProof="0" dirty="0">
                <a:solidFill>
                  <a:srgbClr val="FFFFFF"/>
                </a:solidFill>
                <a:latin typeface="Montserrat"/>
              </a:rPr>
              <a:t>ASSEFIN - SP</a:t>
            </a:r>
          </a:p>
        </p:txBody>
      </p:sp>
      <p:sp>
        <p:nvSpPr>
          <p:cNvPr id="3" name="TextBox 17">
            <a:extLst>
              <a:ext uri="{FF2B5EF4-FFF2-40B4-BE49-F238E27FC236}">
                <a16:creationId xmlns:a16="http://schemas.microsoft.com/office/drawing/2014/main" id="{7E8D4E5A-3D2C-644D-3F36-DB77F88B7272}"/>
              </a:ext>
            </a:extLst>
          </p:cNvPr>
          <p:cNvSpPr txBox="1"/>
          <p:nvPr/>
        </p:nvSpPr>
        <p:spPr>
          <a:xfrm>
            <a:off x="412960" y="2955366"/>
            <a:ext cx="1930190" cy="79977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pt-BR" sz="1200" b="1" i="0" u="none" noProof="0" dirty="0">
                <a:solidFill>
                  <a:schemeClr val="bg1"/>
                </a:solidFill>
                <a:latin typeface="Montserrat"/>
              </a:rPr>
              <a:t>MÓDULO I </a:t>
            </a:r>
          </a:p>
          <a:p>
            <a:pPr algn="l">
              <a:lnSpc>
                <a:spcPct val="150000"/>
              </a:lnSpc>
            </a:pPr>
            <a:r>
              <a:rPr lang="pt-BR" sz="1200" b="1" dirty="0">
                <a:solidFill>
                  <a:schemeClr val="bg1"/>
                </a:solidFill>
                <a:latin typeface="Montserrat"/>
              </a:rPr>
              <a:t>AJUSTE ORÇAMENTÁRIO</a:t>
            </a:r>
            <a:endParaRPr lang="pt-BR" sz="1200" b="1" i="0" u="none" noProof="0" dirty="0">
              <a:solidFill>
                <a:schemeClr val="bg1"/>
              </a:solidFill>
              <a:latin typeface="Montserrat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C46D456A-7C34-D5C0-5EA6-5B3F5ECC4EA1}"/>
              </a:ext>
            </a:extLst>
          </p:cNvPr>
          <p:cNvSpPr txBox="1"/>
          <p:nvPr/>
        </p:nvSpPr>
        <p:spPr>
          <a:xfrm>
            <a:off x="2823121" y="738539"/>
            <a:ext cx="8955919" cy="520142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91431" tIns="45715" rIns="91431" bIns="45715">
            <a:spAutoFit/>
          </a:bodyPr>
          <a:lstStyle/>
          <a:p>
            <a:r>
              <a:rPr lang="pt-BR" sz="2800" b="1" dirty="0">
                <a:solidFill>
                  <a:schemeClr val="accent6"/>
                </a:solidFill>
                <a:latin typeface="Aptos Black" panose="020B0004020202020204" pitchFamily="34" charset="0"/>
                <a:cs typeface="Arial" panose="020B0604020202020204" pitchFamily="34" charset="0"/>
              </a:rPr>
              <a:t>PROJEÇÃO DO IBS </a:t>
            </a:r>
            <a:r>
              <a:rPr lang="pt-BR" sz="2800" dirty="0">
                <a:solidFill>
                  <a:schemeClr val="bg2"/>
                </a:solidFill>
                <a:latin typeface="Aptos Black" panose="020B0004020202020204" pitchFamily="34" charset="0"/>
                <a:cs typeface="Arial" panose="020B0604020202020204" pitchFamily="34" charset="0"/>
              </a:rPr>
              <a:t>(Imposto sobre Bens e Serviços)</a:t>
            </a:r>
          </a:p>
          <a:p>
            <a:endParaRPr lang="pt-BR" sz="2800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28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 estimar 2027 e 2028? </a:t>
            </a:r>
          </a:p>
          <a:p>
            <a:r>
              <a:rPr lang="pt-BR" sz="28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Natureza de receita (Própria 111660 + </a:t>
            </a:r>
            <a:r>
              <a:rPr lang="pt-BR" sz="2800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</a:t>
            </a:r>
            <a:r>
              <a:rPr lang="pt-BR" sz="28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172154 )</a:t>
            </a:r>
          </a:p>
          <a:p>
            <a:r>
              <a:rPr lang="pt-BR" sz="2800" b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Série histórica? R. a</a:t>
            </a:r>
            <a:r>
              <a:rPr lang="pt-BR" sz="28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usência*  </a:t>
            </a:r>
          </a:p>
          <a:p>
            <a:r>
              <a:rPr lang="pt-BR" sz="28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Alíquota 0,05 % &amp; </a:t>
            </a:r>
            <a:r>
              <a:rPr lang="pt-BR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 BC? </a:t>
            </a:r>
          </a:p>
          <a:p>
            <a:endParaRPr lang="pt-BR" sz="2800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154" indent="-457154">
              <a:buFont typeface="Wingdings" panose="05000000000000000000" pitchFamily="2" charset="2"/>
              <a:buChar char="ü"/>
            </a:pPr>
            <a:r>
              <a:rPr lang="pt-BR" sz="28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Dedução (manutenção CGIBS) até 50%</a:t>
            </a:r>
          </a:p>
          <a:p>
            <a:pPr marL="457154" indent="-457154">
              <a:buFont typeface="Wingdings" panose="05000000000000000000" pitchFamily="2" charset="2"/>
              <a:buChar char="ü"/>
            </a:pPr>
            <a:r>
              <a:rPr lang="pt-BR" sz="28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Multas e juros do IBS –  detalhamento - orientação</a:t>
            </a:r>
          </a:p>
          <a:p>
            <a:pPr marL="457154" indent="-457154">
              <a:buFont typeface="Wingdings" panose="05000000000000000000" pitchFamily="2" charset="2"/>
              <a:buChar char="ü"/>
            </a:pPr>
            <a:r>
              <a:rPr lang="pt-BR" sz="28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Compras Governamentais - 100% do IBS e da </a:t>
            </a:r>
            <a:r>
              <a:rPr lang="pt-BR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CBS</a:t>
            </a:r>
          </a:p>
          <a:p>
            <a:endParaRPr lang="pt-BR" sz="2400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154" indent="-457154">
              <a:buFont typeface="Wingdings" panose="05000000000000000000" pitchFamily="2" charset="2"/>
              <a:buChar char="ü"/>
            </a:pPr>
            <a:endParaRPr lang="pt-BR" sz="2800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F1E337E3-7C5C-856C-1CA9-414ACBCBEE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9959" y="5281480"/>
            <a:ext cx="9016790" cy="943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74823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73ECEF-AC13-12BC-CCD9-86BEF472ED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F8323AE-BC6A-A6B6-D64C-C3870E849E9F}"/>
              </a:ext>
            </a:extLst>
          </p:cNvPr>
          <p:cNvSpPr/>
          <p:nvPr/>
        </p:nvSpPr>
        <p:spPr>
          <a:xfrm>
            <a:off x="0" y="0"/>
            <a:ext cx="2667000" cy="6858000"/>
          </a:xfrm>
          <a:prstGeom prst="rect">
            <a:avLst/>
          </a:prstGeom>
          <a:solidFill>
            <a:srgbClr val="1B38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36CA29E-6FB7-6ADE-DAB8-5B66581A5A12}"/>
              </a:ext>
            </a:extLst>
          </p:cNvPr>
          <p:cNvSpPr/>
          <p:nvPr/>
        </p:nvSpPr>
        <p:spPr>
          <a:xfrm>
            <a:off x="2609850" y="0"/>
            <a:ext cx="57150" cy="6858000"/>
          </a:xfrm>
          <a:prstGeom prst="rect">
            <a:avLst/>
          </a:prstGeom>
          <a:solidFill>
            <a:srgbClr val="E08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48FEF98-C9F3-B20D-289F-01AB20230BF8}"/>
              </a:ext>
            </a:extLst>
          </p:cNvPr>
          <p:cNvSpPr/>
          <p:nvPr/>
        </p:nvSpPr>
        <p:spPr>
          <a:xfrm>
            <a:off x="266700" y="1524000"/>
            <a:ext cx="207645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pic>
        <p:nvPicPr>
          <p:cNvPr id="12" name="Picture 11" descr="image.png">
            <a:extLst>
              <a:ext uri="{FF2B5EF4-FFF2-40B4-BE49-F238E27FC236}">
                <a16:creationId xmlns:a16="http://schemas.microsoft.com/office/drawing/2014/main" id="{09BF7FD8-B3CB-9944-1358-39A511CA6C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6191250"/>
            <a:ext cx="400050" cy="24765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1C8F327C-2B0F-9FEF-4260-DC07C254DBDC}"/>
              </a:ext>
            </a:extLst>
          </p:cNvPr>
          <p:cNvSpPr txBox="1"/>
          <p:nvPr/>
        </p:nvSpPr>
        <p:spPr>
          <a:xfrm>
            <a:off x="776287" y="419100"/>
            <a:ext cx="1057275" cy="4572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pt-BR" sz="3600" b="1" i="0" u="none" noProof="0" dirty="0">
                <a:solidFill>
                  <a:srgbClr val="E58D19"/>
                </a:solidFill>
                <a:latin typeface="Montserrat"/>
              </a:rPr>
              <a:t>36º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83D96EE-360A-546F-2861-568E8B198B07}"/>
              </a:ext>
            </a:extLst>
          </p:cNvPr>
          <p:cNvSpPr txBox="1"/>
          <p:nvPr/>
        </p:nvSpPr>
        <p:spPr>
          <a:xfrm>
            <a:off x="226665" y="933450"/>
            <a:ext cx="2156519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725"/>
              </a:lnSpc>
            </a:pPr>
            <a:r>
              <a:rPr lang="pt-BR" sz="1500" b="1" i="0" u="none" noProof="0" dirty="0">
                <a:solidFill>
                  <a:srgbClr val="FFFFFF"/>
                </a:solidFill>
                <a:latin typeface="Montserrat"/>
              </a:rPr>
              <a:t>ENCONTRO</a:t>
            </a:r>
            <a:r>
              <a:rPr lang="pt-BR" noProof="0" dirty="0"/>
              <a:t>
</a:t>
            </a:r>
            <a:r>
              <a:rPr lang="pt-BR" sz="1500" b="1" i="0" u="none" noProof="0" dirty="0">
                <a:solidFill>
                  <a:srgbClr val="FFFFFF"/>
                </a:solidFill>
                <a:latin typeface="Montserrat"/>
              </a:rPr>
              <a:t> DA ASSEFIN-SP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FCAA4DB-A039-28E0-C4B9-6C8DF505008D}"/>
              </a:ext>
            </a:extLst>
          </p:cNvPr>
          <p:cNvSpPr txBox="1"/>
          <p:nvPr/>
        </p:nvSpPr>
        <p:spPr>
          <a:xfrm>
            <a:off x="7143" y="1657350"/>
            <a:ext cx="2595562" cy="3027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155"/>
              </a:lnSpc>
            </a:pPr>
            <a:r>
              <a:rPr lang="pt-BR" sz="825" b="1" i="0" u="none" noProof="0" dirty="0">
                <a:solidFill>
                  <a:srgbClr val="E2E8F0"/>
                </a:solidFill>
                <a:latin typeface="Montserrat"/>
              </a:rPr>
              <a:t>ENCONTRO DE SERVIDORES E DIRIGENTES FAZENDÁRIOS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F04EA10-49A6-3656-19A5-B1A86719490A}"/>
              </a:ext>
            </a:extLst>
          </p:cNvPr>
          <p:cNvSpPr txBox="1"/>
          <p:nvPr/>
        </p:nvSpPr>
        <p:spPr>
          <a:xfrm>
            <a:off x="762000" y="6224587"/>
            <a:ext cx="1367879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pt-BR" sz="1125" b="1" i="0" u="none" noProof="0" dirty="0">
                <a:solidFill>
                  <a:srgbClr val="FFFFFF"/>
                </a:solidFill>
                <a:latin typeface="Montserrat"/>
              </a:rPr>
              <a:t>ASSEFIN - SP</a:t>
            </a:r>
          </a:p>
        </p:txBody>
      </p:sp>
      <p:sp>
        <p:nvSpPr>
          <p:cNvPr id="3" name="TextBox 17">
            <a:extLst>
              <a:ext uri="{FF2B5EF4-FFF2-40B4-BE49-F238E27FC236}">
                <a16:creationId xmlns:a16="http://schemas.microsoft.com/office/drawing/2014/main" id="{D8382135-3943-ED40-5C7D-82759969B019}"/>
              </a:ext>
            </a:extLst>
          </p:cNvPr>
          <p:cNvSpPr txBox="1"/>
          <p:nvPr/>
        </p:nvSpPr>
        <p:spPr>
          <a:xfrm>
            <a:off x="412960" y="2955366"/>
            <a:ext cx="1930190" cy="79977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pt-BR" sz="1200" b="1" i="0" u="none" noProof="0" dirty="0">
                <a:solidFill>
                  <a:schemeClr val="bg1"/>
                </a:solidFill>
                <a:latin typeface="Montserrat"/>
              </a:rPr>
              <a:t>MÓDULO I </a:t>
            </a:r>
          </a:p>
          <a:p>
            <a:pPr algn="l">
              <a:lnSpc>
                <a:spcPct val="150000"/>
              </a:lnSpc>
            </a:pPr>
            <a:r>
              <a:rPr lang="pt-BR" sz="1200" b="1" dirty="0">
                <a:solidFill>
                  <a:schemeClr val="bg1"/>
                </a:solidFill>
                <a:latin typeface="Montserrat"/>
              </a:rPr>
              <a:t>AJUSTE ORÇAMENTÁRIO</a:t>
            </a:r>
            <a:endParaRPr lang="pt-BR" sz="1200" b="1" i="0" u="none" noProof="0" dirty="0">
              <a:solidFill>
                <a:schemeClr val="bg1"/>
              </a:solidFill>
              <a:latin typeface="Montserrat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5EDE9F24-5375-5369-A826-7A46641D0E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3121" y="508286"/>
            <a:ext cx="9202434" cy="452500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98323023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8715D6-7E11-B408-72DE-911780FABA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818D647-8A83-5E26-58AC-AAA650AB1909}"/>
              </a:ext>
            </a:extLst>
          </p:cNvPr>
          <p:cNvSpPr/>
          <p:nvPr/>
        </p:nvSpPr>
        <p:spPr>
          <a:xfrm>
            <a:off x="0" y="0"/>
            <a:ext cx="2667000" cy="6858000"/>
          </a:xfrm>
          <a:prstGeom prst="rect">
            <a:avLst/>
          </a:prstGeom>
          <a:solidFill>
            <a:srgbClr val="1B38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CFA0A03-6D08-12B7-273E-0C6340EA7747}"/>
              </a:ext>
            </a:extLst>
          </p:cNvPr>
          <p:cNvSpPr/>
          <p:nvPr/>
        </p:nvSpPr>
        <p:spPr>
          <a:xfrm>
            <a:off x="2609850" y="0"/>
            <a:ext cx="57150" cy="6858000"/>
          </a:xfrm>
          <a:prstGeom prst="rect">
            <a:avLst/>
          </a:prstGeom>
          <a:solidFill>
            <a:srgbClr val="E08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5F86089-0272-43A6-99A4-E3803D305761}"/>
              </a:ext>
            </a:extLst>
          </p:cNvPr>
          <p:cNvSpPr/>
          <p:nvPr/>
        </p:nvSpPr>
        <p:spPr>
          <a:xfrm>
            <a:off x="266700" y="1524000"/>
            <a:ext cx="207645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pic>
        <p:nvPicPr>
          <p:cNvPr id="12" name="Picture 11" descr="image.png">
            <a:extLst>
              <a:ext uri="{FF2B5EF4-FFF2-40B4-BE49-F238E27FC236}">
                <a16:creationId xmlns:a16="http://schemas.microsoft.com/office/drawing/2014/main" id="{0B50BC8D-AA20-EE5B-0A1E-1D4765E576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6191250"/>
            <a:ext cx="400050" cy="24765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798164B9-5670-E420-50C0-F7D130A6925C}"/>
              </a:ext>
            </a:extLst>
          </p:cNvPr>
          <p:cNvSpPr txBox="1"/>
          <p:nvPr/>
        </p:nvSpPr>
        <p:spPr>
          <a:xfrm>
            <a:off x="776287" y="419100"/>
            <a:ext cx="1057275" cy="4572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pt-BR" sz="3600" b="1" i="0" u="none" noProof="0" dirty="0">
                <a:solidFill>
                  <a:srgbClr val="E58D19"/>
                </a:solidFill>
                <a:latin typeface="Montserrat"/>
              </a:rPr>
              <a:t>36º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5FCA97E-0691-5033-BF97-66601AF1C66C}"/>
              </a:ext>
            </a:extLst>
          </p:cNvPr>
          <p:cNvSpPr txBox="1"/>
          <p:nvPr/>
        </p:nvSpPr>
        <p:spPr>
          <a:xfrm>
            <a:off x="226665" y="933450"/>
            <a:ext cx="2156519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725"/>
              </a:lnSpc>
            </a:pPr>
            <a:r>
              <a:rPr lang="pt-BR" sz="1500" b="1" i="0" u="none" noProof="0" dirty="0">
                <a:solidFill>
                  <a:srgbClr val="FFFFFF"/>
                </a:solidFill>
                <a:latin typeface="Montserrat"/>
              </a:rPr>
              <a:t>ENCONTRO</a:t>
            </a:r>
            <a:r>
              <a:rPr lang="pt-BR" noProof="0" dirty="0"/>
              <a:t>
</a:t>
            </a:r>
            <a:r>
              <a:rPr lang="pt-BR" sz="1500" b="1" i="0" u="none" noProof="0" dirty="0">
                <a:solidFill>
                  <a:srgbClr val="FFFFFF"/>
                </a:solidFill>
                <a:latin typeface="Montserrat"/>
              </a:rPr>
              <a:t> DA ASSEFIN-SP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256F8EA-EA27-CAD1-8D2D-BEBEA9CF9D51}"/>
              </a:ext>
            </a:extLst>
          </p:cNvPr>
          <p:cNvSpPr txBox="1"/>
          <p:nvPr/>
        </p:nvSpPr>
        <p:spPr>
          <a:xfrm>
            <a:off x="7143" y="1657350"/>
            <a:ext cx="2595562" cy="3027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155"/>
              </a:lnSpc>
            </a:pPr>
            <a:r>
              <a:rPr lang="pt-BR" sz="825" b="1" i="0" u="none" noProof="0" dirty="0">
                <a:solidFill>
                  <a:srgbClr val="E2E8F0"/>
                </a:solidFill>
                <a:latin typeface="Montserrat"/>
              </a:rPr>
              <a:t>ENCONTRO DE SERVIDORES E DIRIGENTES FAZENDÁRIOS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F0B6337-8FA3-ED6B-0960-833FF05C2198}"/>
              </a:ext>
            </a:extLst>
          </p:cNvPr>
          <p:cNvSpPr txBox="1"/>
          <p:nvPr/>
        </p:nvSpPr>
        <p:spPr>
          <a:xfrm>
            <a:off x="762000" y="6224587"/>
            <a:ext cx="1367879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pt-BR" sz="1125" b="1" i="0" u="none" noProof="0" dirty="0">
                <a:solidFill>
                  <a:srgbClr val="FFFFFF"/>
                </a:solidFill>
                <a:latin typeface="Montserrat"/>
              </a:rPr>
              <a:t>ASSEFIN - SP</a:t>
            </a:r>
          </a:p>
        </p:txBody>
      </p:sp>
      <p:sp>
        <p:nvSpPr>
          <p:cNvPr id="3" name="TextBox 17">
            <a:extLst>
              <a:ext uri="{FF2B5EF4-FFF2-40B4-BE49-F238E27FC236}">
                <a16:creationId xmlns:a16="http://schemas.microsoft.com/office/drawing/2014/main" id="{FE205318-C957-986C-5EDC-A59CA3B2EF13}"/>
              </a:ext>
            </a:extLst>
          </p:cNvPr>
          <p:cNvSpPr txBox="1"/>
          <p:nvPr/>
        </p:nvSpPr>
        <p:spPr>
          <a:xfrm>
            <a:off x="412960" y="2955366"/>
            <a:ext cx="1930190" cy="79977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pt-BR" sz="1200" b="1" i="0" u="none" noProof="0" dirty="0">
                <a:solidFill>
                  <a:schemeClr val="bg1"/>
                </a:solidFill>
                <a:latin typeface="Montserrat"/>
              </a:rPr>
              <a:t>MÓDULO I </a:t>
            </a:r>
          </a:p>
          <a:p>
            <a:pPr algn="l">
              <a:lnSpc>
                <a:spcPct val="150000"/>
              </a:lnSpc>
            </a:pPr>
            <a:r>
              <a:rPr lang="pt-BR" sz="1200" b="1" dirty="0">
                <a:solidFill>
                  <a:schemeClr val="bg1"/>
                </a:solidFill>
                <a:latin typeface="Montserrat"/>
              </a:rPr>
              <a:t>AJUSTE ORÇAMENTÁRIO</a:t>
            </a:r>
            <a:endParaRPr lang="pt-BR" sz="1200" b="1" i="0" u="none" noProof="0" dirty="0">
              <a:solidFill>
                <a:schemeClr val="bg1"/>
              </a:solidFill>
              <a:latin typeface="Montserrat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4846D641-E2E1-85C7-0B16-8B96069E09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3735" y="469503"/>
            <a:ext cx="8991600" cy="3844213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B46DE4A8-2EF3-C751-10DC-93D8AB83B580}"/>
              </a:ext>
            </a:extLst>
          </p:cNvPr>
          <p:cNvSpPr txBox="1"/>
          <p:nvPr/>
        </p:nvSpPr>
        <p:spPr>
          <a:xfrm>
            <a:off x="2973734" y="4313716"/>
            <a:ext cx="21827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Fonte: CNM </a:t>
            </a:r>
          </a:p>
        </p:txBody>
      </p:sp>
    </p:spTree>
    <p:extLst>
      <p:ext uri="{BB962C8B-B14F-4D97-AF65-F5344CB8AC3E}">
        <p14:creationId xmlns:p14="http://schemas.microsoft.com/office/powerpoint/2010/main" val="2972149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3BF450-EBC6-2BD3-CBC4-E452B05BE0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16AD655-71C6-D623-BF3D-7DDEB415AF91}"/>
              </a:ext>
            </a:extLst>
          </p:cNvPr>
          <p:cNvSpPr/>
          <p:nvPr/>
        </p:nvSpPr>
        <p:spPr>
          <a:xfrm>
            <a:off x="0" y="0"/>
            <a:ext cx="2667000" cy="6858000"/>
          </a:xfrm>
          <a:prstGeom prst="rect">
            <a:avLst/>
          </a:prstGeom>
          <a:solidFill>
            <a:srgbClr val="1B38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5256F72-B836-F623-429B-1822B9160663}"/>
              </a:ext>
            </a:extLst>
          </p:cNvPr>
          <p:cNvSpPr/>
          <p:nvPr/>
        </p:nvSpPr>
        <p:spPr>
          <a:xfrm>
            <a:off x="2609850" y="0"/>
            <a:ext cx="57150" cy="6858000"/>
          </a:xfrm>
          <a:prstGeom prst="rect">
            <a:avLst/>
          </a:prstGeom>
          <a:solidFill>
            <a:srgbClr val="E08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A46277F-13BB-F80D-3686-D329AB425C20}"/>
              </a:ext>
            </a:extLst>
          </p:cNvPr>
          <p:cNvSpPr/>
          <p:nvPr/>
        </p:nvSpPr>
        <p:spPr>
          <a:xfrm>
            <a:off x="266700" y="1524000"/>
            <a:ext cx="207645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pic>
        <p:nvPicPr>
          <p:cNvPr id="12" name="Picture 11" descr="image.png">
            <a:extLst>
              <a:ext uri="{FF2B5EF4-FFF2-40B4-BE49-F238E27FC236}">
                <a16:creationId xmlns:a16="http://schemas.microsoft.com/office/drawing/2014/main" id="{22997AF8-5C35-1FB2-B05C-732D8ED5F9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6191250"/>
            <a:ext cx="400050" cy="24765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CB5A4BD0-27BE-2553-7537-0466B915949E}"/>
              </a:ext>
            </a:extLst>
          </p:cNvPr>
          <p:cNvSpPr txBox="1"/>
          <p:nvPr/>
        </p:nvSpPr>
        <p:spPr>
          <a:xfrm>
            <a:off x="776287" y="419100"/>
            <a:ext cx="1057275" cy="4572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pt-BR" sz="3600" b="1" i="0" u="none" noProof="0" dirty="0">
                <a:solidFill>
                  <a:srgbClr val="E58D19"/>
                </a:solidFill>
                <a:latin typeface="Montserrat"/>
              </a:rPr>
              <a:t>36º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23AD677-6335-AA8A-0D64-E841D1A82BFB}"/>
              </a:ext>
            </a:extLst>
          </p:cNvPr>
          <p:cNvSpPr txBox="1"/>
          <p:nvPr/>
        </p:nvSpPr>
        <p:spPr>
          <a:xfrm>
            <a:off x="226665" y="933450"/>
            <a:ext cx="2156519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725"/>
              </a:lnSpc>
            </a:pPr>
            <a:r>
              <a:rPr lang="pt-BR" sz="1500" b="1" i="0" u="none" noProof="0" dirty="0">
                <a:solidFill>
                  <a:srgbClr val="FFFFFF"/>
                </a:solidFill>
                <a:latin typeface="Montserrat"/>
              </a:rPr>
              <a:t>ENCONTRO</a:t>
            </a:r>
            <a:r>
              <a:rPr lang="pt-BR" noProof="0" dirty="0"/>
              <a:t>
</a:t>
            </a:r>
            <a:r>
              <a:rPr lang="pt-BR" sz="1500" b="1" i="0" u="none" noProof="0" dirty="0">
                <a:solidFill>
                  <a:srgbClr val="FFFFFF"/>
                </a:solidFill>
                <a:latin typeface="Montserrat"/>
              </a:rPr>
              <a:t> DA ASSEFIN-SP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60DEA11-A088-90FB-73A0-A7A7D51A4557}"/>
              </a:ext>
            </a:extLst>
          </p:cNvPr>
          <p:cNvSpPr txBox="1"/>
          <p:nvPr/>
        </p:nvSpPr>
        <p:spPr>
          <a:xfrm>
            <a:off x="7143" y="1657350"/>
            <a:ext cx="2595562" cy="3027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155"/>
              </a:lnSpc>
            </a:pPr>
            <a:r>
              <a:rPr lang="pt-BR" sz="825" b="1" i="0" u="none" noProof="0" dirty="0">
                <a:solidFill>
                  <a:srgbClr val="E2E8F0"/>
                </a:solidFill>
                <a:latin typeface="Montserrat"/>
              </a:rPr>
              <a:t>ENCONTRO DE SERVIDORES E DIRIGENTES FAZENDÁRIOS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F98318F-1F90-CAB9-4446-F30803C57D86}"/>
              </a:ext>
            </a:extLst>
          </p:cNvPr>
          <p:cNvSpPr txBox="1"/>
          <p:nvPr/>
        </p:nvSpPr>
        <p:spPr>
          <a:xfrm>
            <a:off x="762000" y="6224587"/>
            <a:ext cx="1367879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pt-BR" sz="1125" b="1" i="0" u="none" noProof="0" dirty="0">
                <a:solidFill>
                  <a:srgbClr val="FFFFFF"/>
                </a:solidFill>
                <a:latin typeface="Montserrat"/>
              </a:rPr>
              <a:t>ASSEFIN - SP</a:t>
            </a:r>
          </a:p>
        </p:txBody>
      </p:sp>
      <p:sp>
        <p:nvSpPr>
          <p:cNvPr id="3" name="TextBox 17">
            <a:extLst>
              <a:ext uri="{FF2B5EF4-FFF2-40B4-BE49-F238E27FC236}">
                <a16:creationId xmlns:a16="http://schemas.microsoft.com/office/drawing/2014/main" id="{A1BA308F-D4B6-1181-69D6-3B710AE6FA59}"/>
              </a:ext>
            </a:extLst>
          </p:cNvPr>
          <p:cNvSpPr txBox="1"/>
          <p:nvPr/>
        </p:nvSpPr>
        <p:spPr>
          <a:xfrm>
            <a:off x="412960" y="2955366"/>
            <a:ext cx="1930190" cy="79977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pt-BR" sz="1200" b="1" i="0" u="none" noProof="0" dirty="0">
                <a:solidFill>
                  <a:schemeClr val="bg1"/>
                </a:solidFill>
                <a:latin typeface="Montserrat"/>
              </a:rPr>
              <a:t>MÓDULO I </a:t>
            </a:r>
          </a:p>
          <a:p>
            <a:pPr algn="l">
              <a:lnSpc>
                <a:spcPct val="150000"/>
              </a:lnSpc>
            </a:pPr>
            <a:r>
              <a:rPr lang="pt-BR" sz="1200" b="1" dirty="0">
                <a:solidFill>
                  <a:schemeClr val="bg1"/>
                </a:solidFill>
                <a:latin typeface="Montserrat"/>
              </a:rPr>
              <a:t>AJUSTE ORÇAMENTÁRIO</a:t>
            </a:r>
            <a:endParaRPr lang="pt-BR" sz="1200" b="1" i="0" u="none" noProof="0" dirty="0">
              <a:solidFill>
                <a:schemeClr val="bg1"/>
              </a:solidFill>
              <a:latin typeface="Montserrat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07164682-0753-6E2F-8675-75300D67F6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4402610" y="-453495"/>
            <a:ext cx="5924550" cy="8698440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D8791CB0-4928-03A3-FCE9-CACD01571505}"/>
              </a:ext>
            </a:extLst>
          </p:cNvPr>
          <p:cNvSpPr txBox="1"/>
          <p:nvPr/>
        </p:nvSpPr>
        <p:spPr>
          <a:xfrm>
            <a:off x="3414409" y="647700"/>
            <a:ext cx="6950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METODOLOGIAS  – ART. 12 LRF, resolvem a questão da projeção do IBS? </a:t>
            </a:r>
          </a:p>
        </p:txBody>
      </p:sp>
    </p:spTree>
    <p:extLst>
      <p:ext uri="{BB962C8B-B14F-4D97-AF65-F5344CB8AC3E}">
        <p14:creationId xmlns:p14="http://schemas.microsoft.com/office/powerpoint/2010/main" val="223905391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96451D-486F-3F36-876B-3768AE6D33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B9157A2-4F92-A60E-82EB-5B0539D51882}"/>
              </a:ext>
            </a:extLst>
          </p:cNvPr>
          <p:cNvSpPr/>
          <p:nvPr/>
        </p:nvSpPr>
        <p:spPr>
          <a:xfrm>
            <a:off x="0" y="0"/>
            <a:ext cx="2667000" cy="6858000"/>
          </a:xfrm>
          <a:prstGeom prst="rect">
            <a:avLst/>
          </a:prstGeom>
          <a:solidFill>
            <a:srgbClr val="1B38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20B7214-22CF-7F92-1FEA-FF1541A4A345}"/>
              </a:ext>
            </a:extLst>
          </p:cNvPr>
          <p:cNvSpPr/>
          <p:nvPr/>
        </p:nvSpPr>
        <p:spPr>
          <a:xfrm>
            <a:off x="2609850" y="0"/>
            <a:ext cx="57150" cy="6858000"/>
          </a:xfrm>
          <a:prstGeom prst="rect">
            <a:avLst/>
          </a:prstGeom>
          <a:solidFill>
            <a:srgbClr val="E08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8740BAA-29DE-4FBF-C8BB-D7549226E0FD}"/>
              </a:ext>
            </a:extLst>
          </p:cNvPr>
          <p:cNvSpPr/>
          <p:nvPr/>
        </p:nvSpPr>
        <p:spPr>
          <a:xfrm>
            <a:off x="266700" y="1524000"/>
            <a:ext cx="207645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pic>
        <p:nvPicPr>
          <p:cNvPr id="12" name="Picture 11" descr="image.png">
            <a:extLst>
              <a:ext uri="{FF2B5EF4-FFF2-40B4-BE49-F238E27FC236}">
                <a16:creationId xmlns:a16="http://schemas.microsoft.com/office/drawing/2014/main" id="{3CE60B53-AA19-17DE-8D20-82AF6AA1F1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6191250"/>
            <a:ext cx="400050" cy="24765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E950B9CF-D365-E70A-1F13-6DFEA59C4013}"/>
              </a:ext>
            </a:extLst>
          </p:cNvPr>
          <p:cNvSpPr txBox="1"/>
          <p:nvPr/>
        </p:nvSpPr>
        <p:spPr>
          <a:xfrm>
            <a:off x="776287" y="419100"/>
            <a:ext cx="1057275" cy="4572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pt-BR" sz="3600" b="1" i="0" u="none" noProof="0" dirty="0">
                <a:solidFill>
                  <a:srgbClr val="E58D19"/>
                </a:solidFill>
                <a:latin typeface="Montserrat"/>
              </a:rPr>
              <a:t>36º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C88C6FA-3C62-D163-9C68-88EC1ABB491F}"/>
              </a:ext>
            </a:extLst>
          </p:cNvPr>
          <p:cNvSpPr txBox="1"/>
          <p:nvPr/>
        </p:nvSpPr>
        <p:spPr>
          <a:xfrm>
            <a:off x="226665" y="933450"/>
            <a:ext cx="2156519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725"/>
              </a:lnSpc>
            </a:pPr>
            <a:r>
              <a:rPr lang="pt-BR" sz="1500" b="1" i="0" u="none" noProof="0" dirty="0">
                <a:solidFill>
                  <a:srgbClr val="FFFFFF"/>
                </a:solidFill>
                <a:latin typeface="Montserrat"/>
              </a:rPr>
              <a:t>ENCONTRO</a:t>
            </a:r>
            <a:r>
              <a:rPr lang="pt-BR" noProof="0" dirty="0"/>
              <a:t>
</a:t>
            </a:r>
            <a:r>
              <a:rPr lang="pt-BR" sz="1500" b="1" i="0" u="none" noProof="0" dirty="0">
                <a:solidFill>
                  <a:srgbClr val="FFFFFF"/>
                </a:solidFill>
                <a:latin typeface="Montserrat"/>
              </a:rPr>
              <a:t> DA ASSEFIN-SP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26B3BBB-4ECA-0A6A-4BEA-C238C152853D}"/>
              </a:ext>
            </a:extLst>
          </p:cNvPr>
          <p:cNvSpPr txBox="1"/>
          <p:nvPr/>
        </p:nvSpPr>
        <p:spPr>
          <a:xfrm>
            <a:off x="7143" y="1657350"/>
            <a:ext cx="2595562" cy="3027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155"/>
              </a:lnSpc>
            </a:pPr>
            <a:r>
              <a:rPr lang="pt-BR" sz="825" b="1" i="0" u="none" noProof="0" dirty="0">
                <a:solidFill>
                  <a:srgbClr val="E2E8F0"/>
                </a:solidFill>
                <a:latin typeface="Montserrat"/>
              </a:rPr>
              <a:t>ENCONTRO DE SERVIDORES E DIRIGENTES FAZENDÁRIOS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58EB24C-247C-CB6D-8F7F-8731BA3B2459}"/>
              </a:ext>
            </a:extLst>
          </p:cNvPr>
          <p:cNvSpPr txBox="1"/>
          <p:nvPr/>
        </p:nvSpPr>
        <p:spPr>
          <a:xfrm>
            <a:off x="762000" y="6224587"/>
            <a:ext cx="1367879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pt-BR" sz="1125" b="1" i="0" u="none" noProof="0" dirty="0">
                <a:solidFill>
                  <a:srgbClr val="FFFFFF"/>
                </a:solidFill>
                <a:latin typeface="Montserrat"/>
              </a:rPr>
              <a:t>ASSEFIN - SP</a:t>
            </a:r>
          </a:p>
        </p:txBody>
      </p:sp>
      <p:sp>
        <p:nvSpPr>
          <p:cNvPr id="3" name="TextBox 17">
            <a:extLst>
              <a:ext uri="{FF2B5EF4-FFF2-40B4-BE49-F238E27FC236}">
                <a16:creationId xmlns:a16="http://schemas.microsoft.com/office/drawing/2014/main" id="{7E763F00-9383-459E-7B92-79717A00EDC6}"/>
              </a:ext>
            </a:extLst>
          </p:cNvPr>
          <p:cNvSpPr txBox="1"/>
          <p:nvPr/>
        </p:nvSpPr>
        <p:spPr>
          <a:xfrm>
            <a:off x="412960" y="2955366"/>
            <a:ext cx="1930190" cy="79977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pt-BR" sz="1200" b="1" i="0" u="none" noProof="0" dirty="0">
                <a:solidFill>
                  <a:schemeClr val="bg1"/>
                </a:solidFill>
                <a:latin typeface="Montserrat"/>
              </a:rPr>
              <a:t>MÓDULO I </a:t>
            </a:r>
          </a:p>
          <a:p>
            <a:pPr algn="l">
              <a:lnSpc>
                <a:spcPct val="150000"/>
              </a:lnSpc>
            </a:pPr>
            <a:r>
              <a:rPr lang="pt-BR" sz="1200" b="1" dirty="0">
                <a:solidFill>
                  <a:schemeClr val="bg1"/>
                </a:solidFill>
                <a:latin typeface="Montserrat"/>
              </a:rPr>
              <a:t>AJUSTE ORÇAMENTÁRIO</a:t>
            </a:r>
            <a:endParaRPr lang="pt-BR" sz="1200" b="1" i="0" u="none" noProof="0" dirty="0">
              <a:solidFill>
                <a:schemeClr val="bg1"/>
              </a:solidFill>
              <a:latin typeface="Montserrat"/>
            </a:endParaRPr>
          </a:p>
        </p:txBody>
      </p:sp>
      <p:pic>
        <p:nvPicPr>
          <p:cNvPr id="8" name="Picture 4" descr="Os 5 equipamentos mais utilizados por um detetive particular - Agência  Bureau Investigações">
            <a:extLst>
              <a:ext uri="{FF2B5EF4-FFF2-40B4-BE49-F238E27FC236}">
                <a16:creationId xmlns:a16="http://schemas.microsoft.com/office/drawing/2014/main" id="{12E0255D-920C-922F-2ED1-077F8E7987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8138" y="4309353"/>
            <a:ext cx="3843862" cy="2548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Agrupar 8">
            <a:extLst>
              <a:ext uri="{FF2B5EF4-FFF2-40B4-BE49-F238E27FC236}">
                <a16:creationId xmlns:a16="http://schemas.microsoft.com/office/drawing/2014/main" id="{143A1D76-754F-362F-0AED-60C9D66081C0}"/>
              </a:ext>
            </a:extLst>
          </p:cNvPr>
          <p:cNvGrpSpPr/>
          <p:nvPr/>
        </p:nvGrpSpPr>
        <p:grpSpPr>
          <a:xfrm>
            <a:off x="3523041" y="513350"/>
            <a:ext cx="4852304" cy="871538"/>
            <a:chOff x="4276725" y="4694825"/>
            <a:chExt cx="4852304" cy="871538"/>
          </a:xfrm>
        </p:grpSpPr>
        <p:pic>
          <p:nvPicPr>
            <p:cNvPr id="10" name="Picture 2" descr="Os 5 equipamentos mais utilizados por um detetive particular - Agência  Bureau Investigações">
              <a:extLst>
                <a:ext uri="{FF2B5EF4-FFF2-40B4-BE49-F238E27FC236}">
                  <a16:creationId xmlns:a16="http://schemas.microsoft.com/office/drawing/2014/main" id="{51D98B1F-EB21-7B6A-98D8-3CF8C3170BE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95775" y="4694825"/>
              <a:ext cx="1314450" cy="8715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Retângulo 10">
              <a:extLst>
                <a:ext uri="{FF2B5EF4-FFF2-40B4-BE49-F238E27FC236}">
                  <a16:creationId xmlns:a16="http://schemas.microsoft.com/office/drawing/2014/main" id="{9ADF87BB-7576-6356-385C-FAAC71634BFE}"/>
                </a:ext>
              </a:extLst>
            </p:cNvPr>
            <p:cNvSpPr/>
            <p:nvPr/>
          </p:nvSpPr>
          <p:spPr>
            <a:xfrm>
              <a:off x="4276725" y="4695825"/>
              <a:ext cx="4852304" cy="87053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3" name="CaixaDeTexto 12">
              <a:extLst>
                <a:ext uri="{FF2B5EF4-FFF2-40B4-BE49-F238E27FC236}">
                  <a16:creationId xmlns:a16="http://schemas.microsoft.com/office/drawing/2014/main" id="{12F345CE-5671-4371-75DF-E8E6459D270C}"/>
                </a:ext>
              </a:extLst>
            </p:cNvPr>
            <p:cNvSpPr txBox="1"/>
            <p:nvPr/>
          </p:nvSpPr>
          <p:spPr>
            <a:xfrm>
              <a:off x="5857874" y="4860767"/>
              <a:ext cx="319452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3200" dirty="0">
                  <a:solidFill>
                    <a:schemeClr val="accent2">
                      <a:lumMod val="60000"/>
                      <a:lumOff val="40000"/>
                    </a:schemeClr>
                  </a:solidFill>
                </a:rPr>
                <a:t>Inteligência Fiscal </a:t>
              </a:r>
            </a:p>
          </p:txBody>
        </p:sp>
      </p:grp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C8C83951-714E-6401-6DEF-9EDF83957B33}"/>
              </a:ext>
            </a:extLst>
          </p:cNvPr>
          <p:cNvSpPr txBox="1"/>
          <p:nvPr/>
        </p:nvSpPr>
        <p:spPr>
          <a:xfrm>
            <a:off x="3082676" y="1643974"/>
            <a:ext cx="9131346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/>
              <a:t>Premissas: </a:t>
            </a:r>
          </a:p>
          <a:p>
            <a:r>
              <a:rPr lang="pt-BR" dirty="0"/>
              <a:t>1ª. Não há histórico passado</a:t>
            </a:r>
          </a:p>
          <a:p>
            <a:r>
              <a:rPr lang="pt-BR" dirty="0"/>
              <a:t>2ª. Trata-se, justamente, de um período de adaptação.</a:t>
            </a:r>
          </a:p>
          <a:p>
            <a:r>
              <a:rPr lang="pt-BR" dirty="0"/>
              <a:t>3ª. Em 2029, esses números já estarão ajustados, em razão dos testes anteriores.</a:t>
            </a:r>
          </a:p>
          <a:p>
            <a:r>
              <a:rPr lang="pt-BR" dirty="0"/>
              <a:t>4ª. Trata-se da aplicação do novo </a:t>
            </a:r>
            <a:r>
              <a:rPr lang="pt-BR" dirty="0">
                <a:solidFill>
                  <a:srgbClr val="FF0000"/>
                </a:solidFill>
              </a:rPr>
              <a:t>princípio constitucional da neutralidade</a:t>
            </a:r>
            <a:r>
              <a:rPr lang="pt-BR" dirty="0"/>
              <a:t>. (CF art. 165A, §1º) </a:t>
            </a:r>
          </a:p>
          <a:p>
            <a:endParaRPr lang="pt-BR" dirty="0"/>
          </a:p>
          <a:p>
            <a:r>
              <a:rPr lang="pt-BR" b="1" dirty="0"/>
              <a:t>Metodologia</a:t>
            </a:r>
            <a:r>
              <a:rPr lang="pt-BR" dirty="0"/>
              <a:t>:</a:t>
            </a:r>
          </a:p>
          <a:p>
            <a:r>
              <a:rPr lang="pt-BR" dirty="0"/>
              <a:t>1ª. Não há histórico passado</a:t>
            </a:r>
          </a:p>
          <a:p>
            <a:r>
              <a:rPr lang="pt-BR" dirty="0"/>
              <a:t>2ª. Não há modelo matemático</a:t>
            </a:r>
          </a:p>
          <a:p>
            <a:r>
              <a:rPr lang="pt-BR" dirty="0"/>
              <a:t>3ª. A logica da RTC é entregar um produto do IBS </a:t>
            </a:r>
            <a:r>
              <a:rPr lang="pt-BR" dirty="0">
                <a:solidFill>
                  <a:srgbClr val="FF0000"/>
                </a:solidFill>
              </a:rPr>
              <a:t>equivalente</a:t>
            </a:r>
            <a:r>
              <a:rPr lang="pt-BR" dirty="0"/>
              <a:t> à receita média do ISS + 25 ICMS, </a:t>
            </a:r>
          </a:p>
          <a:p>
            <a:r>
              <a:rPr lang="pt-BR" dirty="0"/>
              <a:t>atualizada, dessa forma, essa base deve ser de 2027.</a:t>
            </a:r>
          </a:p>
          <a:p>
            <a:r>
              <a:rPr lang="pt-BR" dirty="0"/>
              <a:t>4ª. Logo, do IBS recebido em 2027 será em percentual... </a:t>
            </a:r>
            <a:endParaRPr lang="pt-BR" dirty="0">
              <a:solidFill>
                <a:srgbClr val="FF0000"/>
              </a:solidFill>
            </a:endParaRPr>
          </a:p>
          <a:p>
            <a:r>
              <a:rPr lang="pt-BR" dirty="0">
                <a:solidFill>
                  <a:srgbClr val="FF0000"/>
                </a:solidFill>
              </a:rPr>
              <a:t>5ª. Na razão de 0,05% do previsto para 2027</a:t>
            </a:r>
          </a:p>
          <a:p>
            <a:r>
              <a:rPr lang="pt-BR" dirty="0">
                <a:solidFill>
                  <a:srgbClr val="FF0000"/>
                </a:solidFill>
              </a:rPr>
              <a:t>6ª. Essa receita nova não será deduzida daquelas bases. </a:t>
            </a:r>
            <a:r>
              <a:rPr lang="pt-BR" dirty="0"/>
              <a:t> 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3F4E7A06-16C5-945D-4A6B-C0700F61F69C}"/>
              </a:ext>
            </a:extLst>
          </p:cNvPr>
          <p:cNvSpPr txBox="1"/>
          <p:nvPr/>
        </p:nvSpPr>
        <p:spPr>
          <a:xfrm>
            <a:off x="8662219" y="4851151"/>
            <a:ext cx="154366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rgbClr val="FF0000"/>
                </a:solidFill>
              </a:rPr>
              <a:t>... equivalente</a:t>
            </a:r>
          </a:p>
          <a:p>
            <a:pPr algn="ctr"/>
            <a:r>
              <a:rPr lang="pt-BR" b="1" dirty="0">
                <a:solidFill>
                  <a:srgbClr val="FF0000"/>
                </a:solidFill>
              </a:rPr>
              <a:t>a soma </a:t>
            </a:r>
          </a:p>
          <a:p>
            <a:pPr algn="ctr"/>
            <a:r>
              <a:rPr lang="pt-BR" b="1" dirty="0">
                <a:solidFill>
                  <a:srgbClr val="FF0000"/>
                </a:solidFill>
              </a:rPr>
              <a:t>dessas bases</a:t>
            </a:r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19670422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>
          <a:extLst>
            <a:ext uri="{FF2B5EF4-FFF2-40B4-BE49-F238E27FC236}">
              <a16:creationId xmlns:a16="http://schemas.microsoft.com/office/drawing/2014/main" id="{66DBBD54-6104-4F1D-4A77-818F47D945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8">
            <a:extLst>
              <a:ext uri="{FF2B5EF4-FFF2-40B4-BE49-F238E27FC236}">
                <a16:creationId xmlns:a16="http://schemas.microsoft.com/office/drawing/2014/main" id="{2186D1F4-4954-D5E2-5DA8-1B0ED42CB7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 flipH="1">
            <a:off x="457200" y="632298"/>
            <a:ext cx="9737387" cy="3988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6" tIns="45695" rIns="91416" bIns="45695" anchor="ctr" anchorCtr="0">
            <a:normAutofit fontScale="90000"/>
          </a:bodyPr>
          <a:lstStyle/>
          <a:p>
            <a:pPr>
              <a:spcBef>
                <a:spcPts val="0"/>
              </a:spcBef>
              <a:buClr>
                <a:srgbClr val="15234B"/>
              </a:buClr>
              <a:buSzPts val="4400"/>
            </a:pPr>
            <a:r>
              <a:rPr lang="pt-BR" b="1" dirty="0">
                <a:solidFill>
                  <a:srgbClr val="FF0000"/>
                </a:solidFill>
                <a:latin typeface="Arial"/>
                <a:cs typeface="Arial"/>
                <a:sym typeface="Arial"/>
              </a:rPr>
              <a:t>MENSAGEM: </a:t>
            </a:r>
            <a:r>
              <a:rPr lang="pt-BR" b="1" dirty="0">
                <a:solidFill>
                  <a:srgbClr val="15234B"/>
                </a:solidFill>
                <a:latin typeface="Arial"/>
                <a:cs typeface="Arial"/>
                <a:sym typeface="Arial"/>
              </a:rPr>
              <a:t>SIMPLES NACIONAL</a:t>
            </a:r>
            <a:endParaRPr lang="pt-BR" noProof="0" dirty="0"/>
          </a:p>
        </p:txBody>
      </p:sp>
      <p:sp>
        <p:nvSpPr>
          <p:cNvPr id="131" name="Google Shape;131;p8">
            <a:extLst>
              <a:ext uri="{FF2B5EF4-FFF2-40B4-BE49-F238E27FC236}">
                <a16:creationId xmlns:a16="http://schemas.microsoft.com/office/drawing/2014/main" id="{75C63516-5F59-1AE2-5A61-7F850EB53BC4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65610" y="1773398"/>
            <a:ext cx="6057706" cy="4612475"/>
          </a:xfrm>
          <a:prstGeom prst="rect">
            <a:avLst/>
          </a:prstGeom>
          <a:noFill/>
          <a:ln>
            <a:solidFill>
              <a:schemeClr val="tx2">
                <a:lumMod val="50000"/>
              </a:schemeClr>
            </a:solidFill>
          </a:ln>
        </p:spPr>
        <p:txBody>
          <a:bodyPr spcFirstLastPara="1" wrap="square" lIns="91416" tIns="45695" rIns="91416" bIns="45695" anchor="t" anchorCtr="0">
            <a:normAutofit/>
          </a:bodyPr>
          <a:lstStyle/>
          <a:p>
            <a:pPr>
              <a:spcBef>
                <a:spcPts val="0"/>
              </a:spcBef>
              <a:buClr>
                <a:srgbClr val="595959"/>
              </a:buClr>
              <a:buSzPts val="1800"/>
            </a:pPr>
            <a:r>
              <a:rPr lang="pt-BR" sz="1800" b="1" dirty="0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O que precisa ocorrer no município? </a:t>
            </a:r>
          </a:p>
          <a:p>
            <a:pPr>
              <a:spcBef>
                <a:spcPts val="0"/>
              </a:spcBef>
              <a:buClr>
                <a:srgbClr val="595959"/>
              </a:buClr>
              <a:buSzPts val="1800"/>
            </a:pPr>
            <a:endParaRPr lang="pt-BR" sz="1800" b="1" dirty="0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85721" indent="-285721">
              <a:buClr>
                <a:srgbClr val="595959"/>
              </a:buClr>
              <a:buSzPts val="1600"/>
              <a:buFont typeface="Wingdings" panose="05000000000000000000" pitchFamily="2" charset="2"/>
              <a:buChar char="ü"/>
            </a:pPr>
            <a:r>
              <a:rPr lang="pt-BR" b="1" dirty="0"/>
              <a:t>Nada!</a:t>
            </a:r>
          </a:p>
          <a:p>
            <a:pPr marL="285721" indent="-285721">
              <a:buClr>
                <a:srgbClr val="595959"/>
              </a:buClr>
              <a:buSzPts val="1600"/>
              <a:buFont typeface="Wingdings" panose="05000000000000000000" pitchFamily="2" charset="2"/>
              <a:buChar char="ü"/>
            </a:pPr>
            <a:r>
              <a:rPr lang="pt-BR" b="1" dirty="0"/>
              <a:t>Simples Híbrido</a:t>
            </a:r>
            <a:endParaRPr lang="pt-BR" sz="1400" dirty="0"/>
          </a:p>
          <a:p>
            <a:pPr marL="285721" indent="-285721">
              <a:buClr>
                <a:srgbClr val="595959"/>
              </a:buClr>
              <a:buSzPts val="1600"/>
              <a:buFont typeface="Wingdings" panose="05000000000000000000" pitchFamily="2" charset="2"/>
              <a:buChar char="ü"/>
            </a:pPr>
            <a:r>
              <a:rPr lang="pt-BR" sz="1400" dirty="0"/>
              <a:t>Opcional pagar (IBS e CBS) por fora do DAS, no regime regular.</a:t>
            </a:r>
          </a:p>
          <a:p>
            <a:pPr marL="285721" indent="-285721">
              <a:buClr>
                <a:srgbClr val="595959"/>
              </a:buClr>
              <a:buSzPts val="1600"/>
              <a:buFont typeface="Wingdings" panose="05000000000000000000" pitchFamily="2" charset="2"/>
              <a:buChar char="ü"/>
            </a:pPr>
            <a:r>
              <a:rPr lang="pt-BR" sz="1400" dirty="0"/>
              <a:t>Objetivo - gerar créditos aos </a:t>
            </a:r>
            <a:r>
              <a:rPr lang="pt-BR" sz="1400" b="1" dirty="0"/>
              <a:t>seus clientes.</a:t>
            </a:r>
          </a:p>
          <a:p>
            <a:pPr marL="285721" indent="-285721">
              <a:buClr>
                <a:srgbClr val="595959"/>
              </a:buClr>
              <a:buSzPts val="1600"/>
              <a:buFont typeface="Wingdings" panose="05000000000000000000" pitchFamily="2" charset="2"/>
              <a:buChar char="ü"/>
            </a:pPr>
            <a:r>
              <a:rPr lang="pt-BR" dirty="0"/>
              <a:t>O prazo de opção do Simples Nacional 2027 é </a:t>
            </a:r>
          </a:p>
          <a:p>
            <a:pPr marL="285721" indent="-285721">
              <a:buClr>
                <a:srgbClr val="595959"/>
              </a:buClr>
              <a:buSzPts val="1600"/>
              <a:buFont typeface="Wingdings" panose="05000000000000000000" pitchFamily="2" charset="2"/>
              <a:buChar char="ü"/>
            </a:pPr>
            <a:r>
              <a:rPr lang="pt-BR" dirty="0"/>
              <a:t>de </a:t>
            </a:r>
            <a:r>
              <a:rPr lang="pt-BR" b="1" dirty="0">
                <a:solidFill>
                  <a:srgbClr val="FF0000"/>
                </a:solidFill>
              </a:rPr>
              <a:t>1º a 30 de setembro de 2026</a:t>
            </a:r>
            <a:endParaRPr lang="pt-BR" sz="14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Picture 4" descr="Blockchain Icon Gráfico por aimagenarium · Creative Fabrica">
            <a:extLst>
              <a:ext uri="{FF2B5EF4-FFF2-40B4-BE49-F238E27FC236}">
                <a16:creationId xmlns:a16="http://schemas.microsoft.com/office/drawing/2014/main" id="{CA99E01C-6CF8-FA3E-CC98-7771C856DF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3333" y="1276228"/>
            <a:ext cx="3700658" cy="2462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Interior De Prisão. Celas, Fundo Escuro. Ilustração 3D Ilustração Stock -  Ilustração de condenado, facilidade: 119645268">
            <a:extLst>
              <a:ext uri="{FF2B5EF4-FFF2-40B4-BE49-F238E27FC236}">
                <a16:creationId xmlns:a16="http://schemas.microsoft.com/office/drawing/2014/main" id="{79B755AF-8E15-220C-9671-B60B03C851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8487" y="3643686"/>
            <a:ext cx="4070350" cy="2035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764696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1C63B6-5536-2E95-A6AF-0E217C697F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C8EDE738-3AC0-FBF4-78D6-BFF787AED9F8}"/>
              </a:ext>
            </a:extLst>
          </p:cNvPr>
          <p:cNvSpPr txBox="1"/>
          <p:nvPr/>
        </p:nvSpPr>
        <p:spPr>
          <a:xfrm>
            <a:off x="396410" y="-87026"/>
            <a:ext cx="11510245" cy="7037824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5" rIns="91431" bIns="45715">
            <a:spAutoFit/>
          </a:bodyPr>
          <a:lstStyle/>
          <a:p>
            <a:pPr algn="just">
              <a:lnSpc>
                <a:spcPts val="5189"/>
              </a:lnSpc>
            </a:pPr>
            <a:r>
              <a:rPr lang="pt-BR" sz="1600" b="1" cap="all" dirty="0">
                <a:solidFill>
                  <a:schemeClr val="accent1"/>
                </a:solidFill>
              </a:rPr>
              <a:t>Referências Bibliográficas:</a:t>
            </a:r>
          </a:p>
          <a:p>
            <a:pPr marL="304785" indent="-304785" algn="just">
              <a:buAutoNum type="arabicPeriod"/>
            </a:pPr>
            <a:endParaRPr lang="pt-BR" sz="1200" dirty="0">
              <a:solidFill>
                <a:schemeClr val="accent1"/>
              </a:solidFill>
            </a:endParaRPr>
          </a:p>
          <a:p>
            <a:pPr marL="304785" indent="-304785" algn="just">
              <a:buFontTx/>
              <a:buAutoNum type="arabicPeriod"/>
            </a:pPr>
            <a:r>
              <a:rPr lang="pt-BR" sz="1200" dirty="0">
                <a:solidFill>
                  <a:schemeClr val="accent1"/>
                </a:solidFill>
              </a:rPr>
              <a:t>Baptista, Maria Isabel Batista Duque </a:t>
            </a:r>
            <a:r>
              <a:rPr lang="pt-BR" sz="1200" dirty="0" err="1">
                <a:solidFill>
                  <a:schemeClr val="accent1"/>
                </a:solidFill>
              </a:rPr>
              <a:t>Guttierrez</a:t>
            </a:r>
            <a:r>
              <a:rPr lang="pt-BR" sz="1200" dirty="0">
                <a:solidFill>
                  <a:schemeClr val="accent1"/>
                </a:solidFill>
              </a:rPr>
              <a:t>. Orçamento público e receitas da prefeitura de Belo Horizonte [manuscrito] : um estudo de métodos para previsão de receitas correntes/ Maria Isabel Batista Duque </a:t>
            </a:r>
            <a:r>
              <a:rPr lang="pt-BR" sz="1200" dirty="0" err="1">
                <a:solidFill>
                  <a:schemeClr val="accent1"/>
                </a:solidFill>
              </a:rPr>
              <a:t>Guttierrez</a:t>
            </a:r>
            <a:r>
              <a:rPr lang="pt-BR" sz="1200" dirty="0">
                <a:solidFill>
                  <a:schemeClr val="accent1"/>
                </a:solidFill>
              </a:rPr>
              <a:t> Baptista. – 2019. Disponível em:  https://repositorio.ufmg.br/server/api/core/bitstreams/cc8c15cf-709f-404d-ac8b-49f0706d4a56/content</a:t>
            </a:r>
          </a:p>
          <a:p>
            <a:pPr marL="304785" indent="-304785" algn="just">
              <a:buAutoNum type="arabicPeriod"/>
            </a:pPr>
            <a:r>
              <a:rPr lang="pt-BR" sz="1200" dirty="0">
                <a:solidFill>
                  <a:schemeClr val="accent1"/>
                </a:solidFill>
              </a:rPr>
              <a:t>BRASIL. Presidência da República. Casa Civil. </a:t>
            </a:r>
            <a:r>
              <a:rPr lang="pt-BR" sz="1200" b="1" dirty="0">
                <a:solidFill>
                  <a:schemeClr val="accent1"/>
                </a:solidFill>
              </a:rPr>
              <a:t>Emenda Constitucional nº 132</a:t>
            </a:r>
            <a:r>
              <a:rPr lang="pt-BR" sz="1200" dirty="0">
                <a:solidFill>
                  <a:schemeClr val="accent1"/>
                </a:solidFill>
              </a:rPr>
              <a:t>, de 20 de dezembro de 2023. Disponível em: &lt; </a:t>
            </a:r>
            <a:r>
              <a:rPr lang="pt-BR" sz="1200" dirty="0">
                <a:solidFill>
                  <a:schemeClr val="accent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https://www.planalto.gov.br/ccivil_03/constituicao/emendas/emc/emc132.htm</a:t>
            </a:r>
            <a:r>
              <a:rPr lang="pt-BR" sz="1200" dirty="0">
                <a:solidFill>
                  <a:schemeClr val="accent1"/>
                </a:solidFill>
              </a:rPr>
              <a:t> . Acesso em 20 mar. 2025;</a:t>
            </a:r>
          </a:p>
          <a:p>
            <a:pPr marL="304785" indent="-304785" algn="just">
              <a:buAutoNum type="arabicPeriod"/>
            </a:pPr>
            <a:r>
              <a:rPr lang="pt-BR" sz="1200" dirty="0">
                <a:solidFill>
                  <a:schemeClr val="accent1"/>
                </a:solidFill>
              </a:rPr>
              <a:t>______. Presidência da República. Casa Civil. </a:t>
            </a:r>
            <a:r>
              <a:rPr lang="pt-BR" sz="1200" b="1" dirty="0">
                <a:solidFill>
                  <a:schemeClr val="accent1"/>
                </a:solidFill>
              </a:rPr>
              <a:t>Lei Complementar nº 214</a:t>
            </a:r>
            <a:r>
              <a:rPr lang="pt-BR" sz="1200" dirty="0">
                <a:solidFill>
                  <a:schemeClr val="accent1"/>
                </a:solidFill>
              </a:rPr>
              <a:t>, de 16 de janeiro de 2025. Disponível em: &lt; </a:t>
            </a:r>
            <a:r>
              <a:rPr lang="pt-BR" sz="1200" dirty="0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https://www.planalto.gov.br/ccivil_03/leis/lcp/lcp214.htm</a:t>
            </a:r>
            <a:r>
              <a:rPr lang="pt-BR" sz="1200" dirty="0">
                <a:solidFill>
                  <a:schemeClr val="accent1"/>
                </a:solidFill>
              </a:rPr>
              <a:t> . Acesso em 20 mar. 2025;</a:t>
            </a:r>
          </a:p>
          <a:p>
            <a:pPr marL="304785" indent="-304785" algn="just">
              <a:buFontTx/>
              <a:buAutoNum type="arabicPeriod"/>
            </a:pPr>
            <a:r>
              <a:rPr lang="pt-BR" sz="1200" dirty="0">
                <a:solidFill>
                  <a:schemeClr val="accent1"/>
                </a:solidFill>
              </a:rPr>
              <a:t>______. Presidência da República. Casa Civil. </a:t>
            </a:r>
            <a:r>
              <a:rPr lang="pt-BR" sz="1200" b="1" dirty="0">
                <a:solidFill>
                  <a:schemeClr val="accent1"/>
                </a:solidFill>
              </a:rPr>
              <a:t>Lei Complementar nº 227</a:t>
            </a:r>
            <a:r>
              <a:rPr lang="pt-BR" sz="1200" dirty="0">
                <a:solidFill>
                  <a:schemeClr val="accent1"/>
                </a:solidFill>
              </a:rPr>
              <a:t>, de 13 de janeiro de 2026. Disponível em: &lt; </a:t>
            </a:r>
            <a:r>
              <a:rPr lang="pt-BR" sz="1200" dirty="0">
                <a:solidFill>
                  <a:schemeClr val="accent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https://www.planalto.gov.br/ccivil_03/leis/</a:t>
            </a:r>
            <a:r>
              <a:rPr lang="pt-BR" sz="1200" dirty="0" err="1">
                <a:solidFill>
                  <a:schemeClr val="accent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lcp</a:t>
            </a:r>
            <a:r>
              <a:rPr lang="pt-BR" sz="1200" dirty="0">
                <a:solidFill>
                  <a:schemeClr val="accent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/lcp227.htm</a:t>
            </a:r>
            <a:r>
              <a:rPr lang="pt-BR" sz="1200" dirty="0">
                <a:solidFill>
                  <a:schemeClr val="accent1"/>
                </a:solidFill>
              </a:rPr>
              <a:t>. Acesso em 11 fev. 2026; </a:t>
            </a:r>
          </a:p>
          <a:p>
            <a:pPr marL="304785" indent="-304785" algn="just">
              <a:buFontTx/>
              <a:buAutoNum type="arabicPeriod"/>
            </a:pPr>
            <a:r>
              <a:rPr lang="pt-BR" sz="1200" dirty="0">
                <a:solidFill>
                  <a:schemeClr val="accent1"/>
                </a:solidFill>
              </a:rPr>
              <a:t>______. Presidência da República. Casa Civil. </a:t>
            </a:r>
            <a:r>
              <a:rPr lang="pt-BR" sz="1200" b="1" dirty="0">
                <a:solidFill>
                  <a:schemeClr val="accent1"/>
                </a:solidFill>
              </a:rPr>
              <a:t>Decreto nº 12.955</a:t>
            </a:r>
            <a:r>
              <a:rPr lang="pt-BR" sz="1200" dirty="0">
                <a:solidFill>
                  <a:schemeClr val="accent1"/>
                </a:solidFill>
              </a:rPr>
              <a:t>, de 29 de abril de 2026. Disponível em: https://www.planalto.gov.br/ccivil_03/_ato2023-2026/2026/decreto/d12955.htm. Acesso em: 18 maio 2026</a:t>
            </a:r>
          </a:p>
          <a:p>
            <a:pPr marL="304785" indent="-304785" algn="just">
              <a:buFontTx/>
              <a:buAutoNum type="arabicPeriod"/>
            </a:pPr>
            <a:r>
              <a:rPr lang="pt-BR" sz="1200" dirty="0">
                <a:solidFill>
                  <a:schemeClr val="accent1"/>
                </a:solidFill>
              </a:rPr>
              <a:t>______. Câmara dos Deputados. </a:t>
            </a:r>
            <a:r>
              <a:rPr lang="pt-BR" sz="1100" dirty="0">
                <a:solidFill>
                  <a:schemeClr val="accent1"/>
                </a:solidFill>
              </a:rPr>
              <a:t>R</a:t>
            </a:r>
            <a:r>
              <a:rPr lang="pt-BR" sz="1100" b="1" cap="all" dirty="0">
                <a:solidFill>
                  <a:schemeClr val="accent1"/>
                </a:solidFill>
              </a:rPr>
              <a:t>eforma Tributária: Comparativo da PEC 45/2019 (Câmara) e da PEC 110/2019</a:t>
            </a:r>
            <a:r>
              <a:rPr lang="pt-BR" sz="1200" b="1" cap="all" dirty="0">
                <a:solidFill>
                  <a:schemeClr val="accent1"/>
                </a:solidFill>
              </a:rPr>
              <a:t> </a:t>
            </a:r>
            <a:r>
              <a:rPr lang="pt-BR" sz="1200" dirty="0">
                <a:solidFill>
                  <a:schemeClr val="accent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https://www2.camara.leg.br/atividade-legislativa/estudos-e-notas-</a:t>
            </a:r>
            <a:r>
              <a:rPr lang="pt-BR" sz="1200" dirty="0" err="1">
                <a:solidFill>
                  <a:schemeClr val="accent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tecnicas</a:t>
            </a:r>
            <a:r>
              <a:rPr lang="pt-BR" sz="1200" dirty="0">
                <a:solidFill>
                  <a:schemeClr val="accent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r>
              <a:rPr lang="pt-BR" sz="1200" dirty="0" err="1">
                <a:solidFill>
                  <a:schemeClr val="accent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fiquePorDentro</a:t>
            </a:r>
            <a:r>
              <a:rPr lang="pt-BR" sz="1200" dirty="0">
                <a:solidFill>
                  <a:schemeClr val="accent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/temas/sistema-tributario-nacional-jun-2019/reforma-tributaria-comparativo-das-pecs-em-tramitacao-2019</a:t>
            </a:r>
            <a:r>
              <a:rPr lang="pt-BR" sz="1200" dirty="0">
                <a:solidFill>
                  <a:schemeClr val="accent1"/>
                </a:solidFill>
              </a:rPr>
              <a:t>. Acesso em 11 fev. 2026; </a:t>
            </a:r>
          </a:p>
          <a:p>
            <a:pPr marL="304785" indent="-304785" algn="just">
              <a:buFontTx/>
              <a:buAutoNum type="arabicPeriod"/>
            </a:pPr>
            <a:r>
              <a:rPr lang="pt-BR" sz="1200" dirty="0">
                <a:solidFill>
                  <a:schemeClr val="accent1"/>
                </a:solidFill>
              </a:rPr>
              <a:t>______. COMITÊ GESTOR DO SIMPLES NACIONAL (CGSN). </a:t>
            </a:r>
            <a:r>
              <a:rPr lang="pt-BR" sz="1200" b="1" dirty="0">
                <a:solidFill>
                  <a:schemeClr val="accent1"/>
                </a:solidFill>
              </a:rPr>
              <a:t>Resolução CGSN Nº 189, de 23 de abril de 2026</a:t>
            </a:r>
            <a:r>
              <a:rPr lang="pt-BR" sz="1200" dirty="0">
                <a:solidFill>
                  <a:schemeClr val="accent1"/>
                </a:solidFill>
              </a:rPr>
              <a:t>. </a:t>
            </a:r>
          </a:p>
          <a:p>
            <a:pPr marL="304785" indent="-304785" algn="just">
              <a:buFontTx/>
              <a:buAutoNum type="arabicPeriod"/>
            </a:pPr>
            <a:r>
              <a:rPr lang="pt-BR" sz="1200" dirty="0">
                <a:solidFill>
                  <a:schemeClr val="accent1"/>
                </a:solidFill>
              </a:rPr>
              <a:t>______. COMITÊ GESTOR DO IMPOSTO SOBRE BENS E SERVIÇOS (CGIBS). </a:t>
            </a:r>
            <a:r>
              <a:rPr lang="pt-BR" sz="1200" b="1" dirty="0">
                <a:solidFill>
                  <a:schemeClr val="accent1"/>
                </a:solidFill>
              </a:rPr>
              <a:t>Resolução</a:t>
            </a:r>
            <a:r>
              <a:rPr lang="pt-BR" sz="1200" dirty="0">
                <a:solidFill>
                  <a:schemeClr val="accent1"/>
                </a:solidFill>
              </a:rPr>
              <a:t> </a:t>
            </a:r>
            <a:r>
              <a:rPr lang="pt-BR" sz="1200" b="1" dirty="0">
                <a:solidFill>
                  <a:schemeClr val="accent1"/>
                </a:solidFill>
              </a:rPr>
              <a:t>CGIBS Nº 6</a:t>
            </a:r>
            <a:r>
              <a:rPr lang="pt-BR" sz="1200" dirty="0">
                <a:solidFill>
                  <a:schemeClr val="accent1"/>
                </a:solidFill>
              </a:rPr>
              <a:t>, de 30 de abril de 2026. Disponível em: [https://www.cgibs.gov.br/upload/arquivos/202604/30084927-res-cgibs-n-6-30-abr-2026-regulamenta-o-ibs.pdf]. Acesso em: 18 maio 2026</a:t>
            </a:r>
          </a:p>
          <a:p>
            <a:pPr marL="304785" indent="-304785" algn="just">
              <a:buFontTx/>
              <a:buAutoNum type="arabicPeriod"/>
            </a:pPr>
            <a:r>
              <a:rPr lang="pt-BR" sz="1200" dirty="0">
                <a:solidFill>
                  <a:schemeClr val="accent1"/>
                </a:solidFill>
              </a:rPr>
              <a:t>______. Decreto nº 10.947/2022. Regulamenta o </a:t>
            </a:r>
            <a:r>
              <a:rPr lang="pt-BR" sz="1200" dirty="0">
                <a:solidFill>
                  <a:schemeClr val="accent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inciso VII do caput do art. 12 da Lei nº 14.133, de 1º de abril de 2021</a:t>
            </a:r>
            <a:r>
              <a:rPr lang="pt-BR" sz="1200" dirty="0">
                <a:solidFill>
                  <a:schemeClr val="accent1"/>
                </a:solidFill>
              </a:rPr>
              <a:t>, para dispor sobre o plano de contratações anual e instituir o Sistema de Planejamento e Gerenciamento de Contratações no âmbito da administração pública federal direta, autárquica e fundacional. </a:t>
            </a:r>
            <a:endParaRPr lang="pt-BR" sz="1100" dirty="0">
              <a:solidFill>
                <a:schemeClr val="accent1"/>
              </a:solidFill>
            </a:endParaRPr>
          </a:p>
          <a:p>
            <a:pPr marL="304785" indent="-304785" algn="just">
              <a:buFontTx/>
              <a:buAutoNum type="arabicPeriod"/>
            </a:pPr>
            <a:r>
              <a:rPr lang="pt-BR" sz="1200" dirty="0">
                <a:solidFill>
                  <a:schemeClr val="accent1"/>
                </a:solidFill>
              </a:rPr>
              <a:t>______. SECRETARIA ESPECIAL DA RECEITA FEDERAL DO BRASIL, ATO CONJUNTO RFB/CGIBS Nº 1, DE 22 DE DEZEMBRO DE 2025, Dispõe sobre as obrigações acessórias exigíveis para o fornecimento de informações para apuração do Imposto sobre Bens e Serviços – IBS e da Contribuição sobre Bens e Serviços – CBS no ano de 2026.</a:t>
            </a:r>
          </a:p>
          <a:p>
            <a:pPr marL="304785" indent="-304785" algn="just">
              <a:buFontTx/>
              <a:buAutoNum type="arabicPeriod"/>
            </a:pPr>
            <a:r>
              <a:rPr lang="pt-BR" sz="1200" dirty="0">
                <a:solidFill>
                  <a:schemeClr val="accent1"/>
                </a:solidFill>
              </a:rPr>
              <a:t>______. TCESP. COMUN. SDG N° 12/2023, de 16 de março de 2023, PCA</a:t>
            </a:r>
          </a:p>
          <a:p>
            <a:pPr marL="304785" indent="-304785" algn="just">
              <a:buFontTx/>
              <a:buAutoNum type="arabicPeriod"/>
            </a:pPr>
            <a:r>
              <a:rPr lang="pt-BR" sz="1200" dirty="0">
                <a:solidFill>
                  <a:schemeClr val="accent1"/>
                </a:solidFill>
              </a:rPr>
              <a:t>______. TCESP. COMUN. SDG N° 34/2023, de 15 de junho 2023.</a:t>
            </a:r>
          </a:p>
          <a:p>
            <a:pPr marL="304785" indent="-304785" algn="just">
              <a:buFontTx/>
              <a:buAutoNum type="arabicPeriod"/>
            </a:pPr>
            <a:r>
              <a:rPr lang="pt-BR" sz="1200" dirty="0">
                <a:solidFill>
                  <a:schemeClr val="accent1"/>
                </a:solidFill>
              </a:rPr>
              <a:t>BITENCOURT, Cláudio. Direito Tributário Brasileiro. Editora Saraiva, 2020.</a:t>
            </a:r>
          </a:p>
          <a:p>
            <a:pPr marL="304785" indent="-304785" algn="just">
              <a:buAutoNum type="arabicPeriod"/>
            </a:pPr>
            <a:r>
              <a:rPr lang="pt-BR" sz="1200" dirty="0">
                <a:solidFill>
                  <a:schemeClr val="accent1"/>
                </a:solidFill>
              </a:rPr>
              <a:t>CARVALHO, Paulo de Barros. Direito Tributário linguagem e método. 3ed. São Paulo: Noeses. 2009.</a:t>
            </a:r>
          </a:p>
          <a:p>
            <a:pPr marL="304785" indent="-304785" algn="just">
              <a:buFontTx/>
              <a:buAutoNum type="arabicPeriod"/>
            </a:pPr>
            <a:r>
              <a:rPr lang="pt-BR" sz="1200" dirty="0">
                <a:solidFill>
                  <a:schemeClr val="accent1"/>
                </a:solidFill>
                <a:highlight>
                  <a:srgbClr val="C0C0C0"/>
                </a:highlight>
              </a:rPr>
              <a:t>GUERRA, Felipe. Reforma Tributária: o novo Sistema Tributário Brasileiro. Sistema CFC/</a:t>
            </a:r>
            <a:r>
              <a:rPr lang="pt-BR" sz="1200" dirty="0" err="1">
                <a:solidFill>
                  <a:schemeClr val="accent1"/>
                </a:solidFill>
                <a:highlight>
                  <a:srgbClr val="C0C0C0"/>
                </a:highlight>
              </a:rPr>
              <a:t>CRCs</a:t>
            </a:r>
            <a:r>
              <a:rPr lang="pt-BR" sz="1200" dirty="0">
                <a:solidFill>
                  <a:schemeClr val="accent1"/>
                </a:solidFill>
                <a:highlight>
                  <a:srgbClr val="C0C0C0"/>
                </a:highlight>
              </a:rPr>
              <a:t>, 2024.</a:t>
            </a:r>
          </a:p>
          <a:p>
            <a:pPr marL="304785" indent="-304785" algn="just">
              <a:buAutoNum type="arabicPeriod"/>
            </a:pPr>
            <a:r>
              <a:rPr lang="pt-BR" sz="1200" dirty="0">
                <a:solidFill>
                  <a:schemeClr val="accent1"/>
                </a:solidFill>
              </a:rPr>
              <a:t>LIMA, Fábio. A Reforma Tributária no Brasil: Desafios e Perspectivas. Revista de Direito Tributário, 2021.</a:t>
            </a:r>
          </a:p>
          <a:p>
            <a:pPr marL="304785" indent="-304785" algn="just">
              <a:buAutoNum type="arabicPeriod"/>
            </a:pPr>
            <a:r>
              <a:rPr lang="pt-BR" sz="1200" dirty="0">
                <a:solidFill>
                  <a:schemeClr val="accent1"/>
                </a:solidFill>
              </a:rPr>
              <a:t>SANTOS, Mariana. A Reforma Tributária Brasileira e a Possibilidade de Implementação do Imposto sobre Bens e Serviços (IBS). Revista de Economia e Finanças Públicas, 2020.</a:t>
            </a:r>
          </a:p>
          <a:p>
            <a:pPr marL="304785" indent="-304785" algn="just">
              <a:buFontTx/>
              <a:buAutoNum type="arabicPeriod"/>
            </a:pPr>
            <a:r>
              <a:rPr lang="pt-BR" sz="1200" dirty="0">
                <a:solidFill>
                  <a:schemeClr val="accent1"/>
                </a:solidFill>
              </a:rPr>
              <a:t>SILVA, José Afonso da. Curso de Direito Constitucional Positivo. Malheiros Editores, 2021. </a:t>
            </a:r>
          </a:p>
          <a:p>
            <a:pPr marL="304785" indent="-304785" algn="just">
              <a:buFontTx/>
              <a:buAutoNum type="arabicPeriod"/>
            </a:pPr>
            <a:endParaRPr lang="pt-BR" sz="1200" dirty="0">
              <a:solidFill>
                <a:schemeClr val="accent1"/>
              </a:solidFill>
            </a:endParaRPr>
          </a:p>
          <a:p>
            <a:pPr marL="304785" indent="-304785" algn="just">
              <a:buAutoNum type="arabicPeriod"/>
            </a:pPr>
            <a:endParaRPr lang="pt-BR" sz="12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797557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2">
            <a:extLst>
              <a:ext uri="{FF2B5EF4-FFF2-40B4-BE49-F238E27FC236}">
                <a16:creationId xmlns:a16="http://schemas.microsoft.com/office/drawing/2014/main" id="{756384E3-6B4F-3301-3667-812B5FD79FB8}"/>
              </a:ext>
            </a:extLst>
          </p:cNvPr>
          <p:cNvSpPr txBox="1"/>
          <p:nvPr/>
        </p:nvSpPr>
        <p:spPr>
          <a:xfrm>
            <a:off x="8331201" y="319100"/>
            <a:ext cx="3251201" cy="2222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1706"/>
              </a:lnSpc>
              <a:spcBef>
                <a:spcPct val="0"/>
              </a:spcBef>
            </a:pPr>
            <a:r>
              <a:rPr lang="en-US" sz="1900" b="1" dirty="0">
                <a:solidFill>
                  <a:srgbClr val="002060"/>
                </a:solidFill>
                <a:latin typeface="Segoe UI" panose="020B0502040204020203" pitchFamily="34" charset="0"/>
                <a:ea typeface="Poppins"/>
                <a:cs typeface="Segoe UI" panose="020B0502040204020203" pitchFamily="34" charset="0"/>
                <a:sym typeface="Poppins"/>
              </a:rPr>
              <a:t>São Vicente SP, 19/08/2026</a:t>
            </a:r>
            <a:endParaRPr lang="en-US" sz="1100" b="1" dirty="0">
              <a:solidFill>
                <a:srgbClr val="002060"/>
              </a:solidFill>
              <a:latin typeface="Segoe UI" panose="020B0502040204020203" pitchFamily="34" charset="0"/>
              <a:ea typeface="Poppins"/>
              <a:cs typeface="Segoe UI" panose="020B0502040204020203" pitchFamily="34" charset="0"/>
              <a:sym typeface="Poppins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70B18657-EE62-0CB0-23E1-05520E83B98B}"/>
              </a:ext>
            </a:extLst>
          </p:cNvPr>
          <p:cNvSpPr txBox="1"/>
          <p:nvPr/>
        </p:nvSpPr>
        <p:spPr>
          <a:xfrm>
            <a:off x="558801" y="1159236"/>
            <a:ext cx="11023601" cy="5004563"/>
          </a:xfrm>
          <a:prstGeom prst="rect">
            <a:avLst/>
          </a:prstGeom>
          <a:noFill/>
        </p:spPr>
        <p:txBody>
          <a:bodyPr wrap="square" lIns="60948" tIns="30474" rIns="60948" bIns="30474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dirty="0">
                <a:solidFill>
                  <a:schemeClr val="tx2"/>
                </a:solidFill>
              </a:rPr>
              <a:t>BRASIL. </a:t>
            </a:r>
            <a:r>
              <a:rPr lang="pt-BR" b="1" dirty="0">
                <a:solidFill>
                  <a:schemeClr val="tx2"/>
                </a:solidFill>
              </a:rPr>
              <a:t>Lei Complementar nº 101, de 4 de maio de 2000</a:t>
            </a:r>
            <a:r>
              <a:rPr lang="pt-BR" dirty="0">
                <a:solidFill>
                  <a:schemeClr val="tx2"/>
                </a:solidFill>
              </a:rPr>
              <a:t>. Estabelece normas de finanças públicas voltadas para a responsabilidade na gestão fiscal e dá outras providências. Brasília, DF: Presidência da República, 2000.</a:t>
            </a:r>
          </a:p>
          <a:p>
            <a:pPr algn="just">
              <a:lnSpc>
                <a:spcPct val="150000"/>
              </a:lnSpc>
            </a:pPr>
            <a:r>
              <a:rPr lang="pt-BR" dirty="0">
                <a:solidFill>
                  <a:schemeClr val="tx2"/>
                </a:solidFill>
              </a:rPr>
              <a:t>SÃO PAULO (Estado). Tribunal de Contas do Estado de São Paulo. </a:t>
            </a:r>
            <a:r>
              <a:rPr lang="pt-BR" b="1" dirty="0">
                <a:solidFill>
                  <a:schemeClr val="tx2"/>
                </a:solidFill>
              </a:rPr>
              <a:t>Instruções nº 01/2024</a:t>
            </a:r>
            <a:r>
              <a:rPr lang="pt-BR" dirty="0">
                <a:solidFill>
                  <a:schemeClr val="tx2"/>
                </a:solidFill>
              </a:rPr>
              <a:t>. Dispõem sobre procedimentos e prestação de informações pelos órgãos jurisdicionados ao Tribunal de Contas do Estado de São Paulo. São Paulo: TCESP, 2024.</a:t>
            </a:r>
          </a:p>
          <a:p>
            <a:pPr algn="just">
              <a:lnSpc>
                <a:spcPct val="150000"/>
              </a:lnSpc>
            </a:pPr>
            <a:r>
              <a:rPr lang="pt-BR" dirty="0">
                <a:solidFill>
                  <a:schemeClr val="tx2"/>
                </a:solidFill>
              </a:rPr>
              <a:t>SÃO PAULO (Estado). Tribunal de Contas do Estado de São Paulo. </a:t>
            </a:r>
            <a:r>
              <a:rPr lang="pt-BR" b="1" dirty="0">
                <a:solidFill>
                  <a:schemeClr val="tx2"/>
                </a:solidFill>
              </a:rPr>
              <a:t>A reforma tributária e os municípios</a:t>
            </a:r>
            <a:r>
              <a:rPr lang="pt-BR" dirty="0">
                <a:solidFill>
                  <a:schemeClr val="tx2"/>
                </a:solidFill>
              </a:rPr>
              <a:t>. São Paulo: TCESP, 2023.</a:t>
            </a:r>
          </a:p>
          <a:p>
            <a:pPr algn="just">
              <a:lnSpc>
                <a:spcPct val="150000"/>
              </a:lnSpc>
            </a:pPr>
            <a:r>
              <a:rPr lang="pt-BR" dirty="0">
                <a:solidFill>
                  <a:schemeClr val="tx2"/>
                </a:solidFill>
              </a:rPr>
              <a:t>SÃO PAULO (Estado). Tribunal de Contas do Estado de São Paulo. </a:t>
            </a:r>
            <a:r>
              <a:rPr lang="pt-BR" b="1" dirty="0">
                <a:solidFill>
                  <a:schemeClr val="tx2"/>
                </a:solidFill>
              </a:rPr>
              <a:t>Comunicado SDG nº 26/2026</a:t>
            </a:r>
            <a:r>
              <a:rPr lang="pt-BR" dirty="0">
                <a:solidFill>
                  <a:schemeClr val="tx2"/>
                </a:solidFill>
              </a:rPr>
              <a:t>. Alertas relativos à gestão orçamentária e fiscal dos Municípios paulistas. São Paulo: TCESP, 2026.</a:t>
            </a:r>
          </a:p>
          <a:p>
            <a:pPr algn="just">
              <a:lnSpc>
                <a:spcPct val="150000"/>
              </a:lnSpc>
            </a:pPr>
            <a:r>
              <a:rPr lang="pt-BR" dirty="0">
                <a:solidFill>
                  <a:schemeClr val="tx2"/>
                </a:solidFill>
              </a:rPr>
              <a:t>SÃO PAULO (Estado). Tribunal de Contas do Estado de São Paulo. </a:t>
            </a:r>
            <a:r>
              <a:rPr lang="pt-BR" b="1" dirty="0">
                <a:solidFill>
                  <a:schemeClr val="tx2"/>
                </a:solidFill>
              </a:rPr>
              <a:t>Reforma Tributária nos Municípios — impactos e desafios da gestão pública</a:t>
            </a:r>
            <a:r>
              <a:rPr lang="pt-BR" dirty="0">
                <a:solidFill>
                  <a:schemeClr val="tx2"/>
                </a:solidFill>
              </a:rPr>
              <a:t>. São Paulo: TCESP, MPC-SP e Fiesp, 2026. Material institucional sobre planejamento fiscal, arrecadação, fiscalização, integração de sistemas e governança municipal.</a:t>
            </a:r>
          </a:p>
        </p:txBody>
      </p:sp>
      <p:sp>
        <p:nvSpPr>
          <p:cNvPr id="5" name="TextBox 12">
            <a:extLst>
              <a:ext uri="{FF2B5EF4-FFF2-40B4-BE49-F238E27FC236}">
                <a16:creationId xmlns:a16="http://schemas.microsoft.com/office/drawing/2014/main" id="{5F399707-B15F-F8C8-B07E-B1D6DDB924B3}"/>
              </a:ext>
            </a:extLst>
          </p:cNvPr>
          <p:cNvSpPr txBox="1"/>
          <p:nvPr/>
        </p:nvSpPr>
        <p:spPr>
          <a:xfrm>
            <a:off x="439175" y="288268"/>
            <a:ext cx="6204181" cy="2222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1706"/>
              </a:lnSpc>
              <a:spcBef>
                <a:spcPct val="0"/>
              </a:spcBef>
            </a:pPr>
            <a:r>
              <a:rPr lang="en-US" sz="1900" b="1" dirty="0" err="1">
                <a:solidFill>
                  <a:srgbClr val="002060"/>
                </a:solidFill>
                <a:latin typeface="Segoe UI" panose="020B0502040204020203" pitchFamily="34" charset="0"/>
                <a:ea typeface="Poppins"/>
                <a:cs typeface="Segoe UI" panose="020B0502040204020203" pitchFamily="34" charset="0"/>
                <a:sym typeface="Poppins"/>
              </a:rPr>
              <a:t>Oficina</a:t>
            </a:r>
            <a:r>
              <a:rPr lang="en-US" sz="1900" b="1" dirty="0">
                <a:solidFill>
                  <a:srgbClr val="002060"/>
                </a:solidFill>
                <a:latin typeface="Segoe UI" panose="020B0502040204020203" pitchFamily="34" charset="0"/>
                <a:ea typeface="Poppins"/>
                <a:cs typeface="Segoe UI" panose="020B0502040204020203" pitchFamily="34" charset="0"/>
                <a:sym typeface="Poppins"/>
              </a:rPr>
              <a:t>: “</a:t>
            </a:r>
            <a:r>
              <a:rPr lang="en-US" sz="1900" i="1" dirty="0">
                <a:solidFill>
                  <a:srgbClr val="002060"/>
                </a:solidFill>
                <a:latin typeface="Segoe UI" panose="020B0502040204020203" pitchFamily="34" charset="0"/>
                <a:ea typeface="Poppins"/>
                <a:cs typeface="Segoe UI" panose="020B0502040204020203" pitchFamily="34" charset="0"/>
                <a:sym typeface="Poppins"/>
              </a:rPr>
              <a:t>Reforma </a:t>
            </a:r>
            <a:r>
              <a:rPr lang="en-US" sz="1900" i="1" dirty="0" err="1">
                <a:solidFill>
                  <a:srgbClr val="002060"/>
                </a:solidFill>
                <a:latin typeface="Segoe UI" panose="020B0502040204020203" pitchFamily="34" charset="0"/>
                <a:ea typeface="Poppins"/>
                <a:cs typeface="Segoe UI" panose="020B0502040204020203" pitchFamily="34" charset="0"/>
                <a:sym typeface="Poppins"/>
              </a:rPr>
              <a:t>Tributária</a:t>
            </a:r>
            <a:r>
              <a:rPr lang="en-US" sz="1900" i="1" dirty="0">
                <a:solidFill>
                  <a:srgbClr val="002060"/>
                </a:solidFill>
                <a:latin typeface="Segoe UI" panose="020B0502040204020203" pitchFamily="34" charset="0"/>
                <a:ea typeface="Poppins"/>
                <a:cs typeface="Segoe UI" panose="020B0502040204020203" pitchFamily="34" charset="0"/>
                <a:sym typeface="Poppins"/>
              </a:rPr>
              <a:t> na LOA 2027”</a:t>
            </a:r>
            <a:endParaRPr lang="en-US" sz="1900" b="1" dirty="0">
              <a:solidFill>
                <a:srgbClr val="002060"/>
              </a:solidFill>
              <a:latin typeface="Segoe UI" panose="020B0502040204020203" pitchFamily="34" charset="0"/>
              <a:ea typeface="Poppins"/>
              <a:cs typeface="Segoe UI" panose="020B0502040204020203" pitchFamily="34" charset="0"/>
              <a:sym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415814941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95302C-6012-3FBD-7A19-9DE8F67443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E8CF5D2-174C-EDDB-86DD-79A7C921653E}"/>
              </a:ext>
            </a:extLst>
          </p:cNvPr>
          <p:cNvSpPr/>
          <p:nvPr/>
        </p:nvSpPr>
        <p:spPr>
          <a:xfrm>
            <a:off x="0" y="0"/>
            <a:ext cx="2667000" cy="6858000"/>
          </a:xfrm>
          <a:prstGeom prst="rect">
            <a:avLst/>
          </a:prstGeom>
          <a:solidFill>
            <a:srgbClr val="1B38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432E8A2-86B3-4296-264F-07B1F4516684}"/>
              </a:ext>
            </a:extLst>
          </p:cNvPr>
          <p:cNvSpPr/>
          <p:nvPr/>
        </p:nvSpPr>
        <p:spPr>
          <a:xfrm>
            <a:off x="2609850" y="0"/>
            <a:ext cx="57150" cy="6858000"/>
          </a:xfrm>
          <a:prstGeom prst="rect">
            <a:avLst/>
          </a:prstGeom>
          <a:solidFill>
            <a:srgbClr val="E08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62D3C8D-AC09-7A1E-4931-2E9F4BBF464F}"/>
              </a:ext>
            </a:extLst>
          </p:cNvPr>
          <p:cNvSpPr/>
          <p:nvPr/>
        </p:nvSpPr>
        <p:spPr>
          <a:xfrm>
            <a:off x="266700" y="1524000"/>
            <a:ext cx="2076450" cy="95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F1F47AD-75CB-F26D-3DB4-FD4888184035}"/>
              </a:ext>
            </a:extLst>
          </p:cNvPr>
          <p:cNvSpPr txBox="1"/>
          <p:nvPr/>
        </p:nvSpPr>
        <p:spPr>
          <a:xfrm>
            <a:off x="4039792" y="2567325"/>
            <a:ext cx="6990639" cy="86177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pt-BR" sz="2800" b="1" i="0" u="none" noProof="0" dirty="0">
                <a:solidFill>
                  <a:srgbClr val="0F172A"/>
                </a:solidFill>
                <a:latin typeface="Montserrat"/>
              </a:rPr>
              <a:t>MÓDULO II • </a:t>
            </a:r>
          </a:p>
          <a:p>
            <a:pPr algn="ctr"/>
            <a:r>
              <a:rPr lang="pt-BR" sz="2800" b="1" i="0" u="none" noProof="0" dirty="0">
                <a:solidFill>
                  <a:srgbClr val="0F172A"/>
                </a:solidFill>
                <a:latin typeface="Montserrat"/>
              </a:rPr>
              <a:t>PLANEJAMENTO ORÇAMENTÁRIO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0F59299-A7E5-1870-55B9-78EB7EA778A2}"/>
              </a:ext>
            </a:extLst>
          </p:cNvPr>
          <p:cNvSpPr txBox="1"/>
          <p:nvPr/>
        </p:nvSpPr>
        <p:spPr>
          <a:xfrm>
            <a:off x="3687924" y="4012299"/>
            <a:ext cx="7701255" cy="11079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t-BR" sz="3600" b="1" dirty="0">
                <a:solidFill>
                  <a:schemeClr val="accent3">
                    <a:lumMod val="50000"/>
                  </a:schemeClr>
                </a:solidFill>
              </a:rPr>
              <a:t>Emendas Parlamentares no Planejamento Orçamentário (LOA 2027)</a:t>
            </a:r>
            <a:endParaRPr lang="pt-BR" sz="4000" b="1" i="0" u="none" noProof="0" dirty="0">
              <a:solidFill>
                <a:schemeClr val="accent3">
                  <a:lumMod val="50000"/>
                </a:schemeClr>
              </a:solidFill>
              <a:latin typeface="Montserra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0E62E9D-9733-BA0E-F31A-88F4AB0F58B1}"/>
              </a:ext>
            </a:extLst>
          </p:cNvPr>
          <p:cNvSpPr txBox="1"/>
          <p:nvPr/>
        </p:nvSpPr>
        <p:spPr>
          <a:xfrm>
            <a:off x="4041604" y="5700625"/>
            <a:ext cx="6988827" cy="45756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657"/>
              </a:lnSpc>
            </a:pPr>
            <a:r>
              <a:rPr lang="pt-BR" sz="2400" b="1" i="0" u="none" noProof="0" dirty="0">
                <a:solidFill>
                  <a:srgbClr val="556B5F"/>
                </a:solidFill>
                <a:latin typeface="Montserrat"/>
              </a:rPr>
              <a:t>A virada de chave: de faculdade política para dever constitucional estrito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71A4995-82D6-69DA-33F7-2476C0A801DF}"/>
              </a:ext>
            </a:extLst>
          </p:cNvPr>
          <p:cNvSpPr txBox="1"/>
          <p:nvPr/>
        </p:nvSpPr>
        <p:spPr>
          <a:xfrm>
            <a:off x="776287" y="419100"/>
            <a:ext cx="1057275" cy="4572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pt-BR" sz="3600" b="1" i="0" u="none" noProof="0" dirty="0">
                <a:solidFill>
                  <a:srgbClr val="E58D19"/>
                </a:solidFill>
                <a:latin typeface="Montserrat"/>
              </a:rPr>
              <a:t>36º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95C26DA-A7F9-D37C-84BC-C166BA8EAA65}"/>
              </a:ext>
            </a:extLst>
          </p:cNvPr>
          <p:cNvSpPr txBox="1"/>
          <p:nvPr/>
        </p:nvSpPr>
        <p:spPr>
          <a:xfrm>
            <a:off x="226665" y="933450"/>
            <a:ext cx="2156519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725"/>
              </a:lnSpc>
            </a:pPr>
            <a:r>
              <a:rPr lang="pt-BR" sz="1500" b="1" i="0" u="none" noProof="0" dirty="0">
                <a:solidFill>
                  <a:srgbClr val="FFFFFF"/>
                </a:solidFill>
                <a:latin typeface="Montserrat"/>
              </a:rPr>
              <a:t>ENCONTRO</a:t>
            </a:r>
            <a:r>
              <a:rPr lang="pt-BR" noProof="0" dirty="0"/>
              <a:t>
</a:t>
            </a:r>
            <a:r>
              <a:rPr lang="pt-BR" sz="1500" b="1" i="0" u="none" noProof="0" dirty="0">
                <a:solidFill>
                  <a:srgbClr val="FFFFFF"/>
                </a:solidFill>
                <a:latin typeface="Montserrat"/>
              </a:rPr>
              <a:t> DA ASSEFIN-SP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61F8C25-523E-2049-B584-EEB5BCB815A1}"/>
              </a:ext>
            </a:extLst>
          </p:cNvPr>
          <p:cNvSpPr txBox="1"/>
          <p:nvPr/>
        </p:nvSpPr>
        <p:spPr>
          <a:xfrm>
            <a:off x="7143" y="1657350"/>
            <a:ext cx="2595562" cy="3027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155"/>
              </a:lnSpc>
            </a:pPr>
            <a:r>
              <a:rPr lang="pt-BR" sz="825" b="1" i="0" u="none" noProof="0" dirty="0">
                <a:solidFill>
                  <a:srgbClr val="E2E8F0"/>
                </a:solidFill>
                <a:latin typeface="Montserrat"/>
              </a:rPr>
              <a:t>ENCONTRO DE SERVIDORES E DIRIGENTES FAZENDÁRIOS</a:t>
            </a:r>
          </a:p>
        </p:txBody>
      </p:sp>
      <p:sp>
        <p:nvSpPr>
          <p:cNvPr id="29" name="TextBox 17">
            <a:extLst>
              <a:ext uri="{FF2B5EF4-FFF2-40B4-BE49-F238E27FC236}">
                <a16:creationId xmlns:a16="http://schemas.microsoft.com/office/drawing/2014/main" id="{FA472749-FDBB-0C1D-6FAD-83AB0BBCC40E}"/>
              </a:ext>
            </a:extLst>
          </p:cNvPr>
          <p:cNvSpPr txBox="1"/>
          <p:nvPr/>
        </p:nvSpPr>
        <p:spPr>
          <a:xfrm>
            <a:off x="412960" y="2955366"/>
            <a:ext cx="1930190" cy="24577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pt-BR" sz="1200" b="1" i="0" u="none" noProof="0" dirty="0">
                <a:solidFill>
                  <a:schemeClr val="bg1"/>
                </a:solidFill>
                <a:latin typeface="Montserrat"/>
              </a:rPr>
              <a:t>MÓDULO </a:t>
            </a:r>
            <a:r>
              <a:rPr lang="pt-BR" sz="1200" b="1" dirty="0" err="1">
                <a:solidFill>
                  <a:schemeClr val="bg1"/>
                </a:solidFill>
                <a:latin typeface="Montserrat"/>
              </a:rPr>
              <a:t>ii</a:t>
            </a:r>
            <a:endParaRPr lang="pt-BR" sz="1200" b="1" i="0" u="none" noProof="0" dirty="0">
              <a:solidFill>
                <a:schemeClr val="bg1"/>
              </a:solidFill>
              <a:latin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9577870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751</TotalTime>
  <Words>4646</Words>
  <Application>Microsoft Office PowerPoint</Application>
  <PresentationFormat>Widescreen</PresentationFormat>
  <Paragraphs>602</Paragraphs>
  <Slides>45</Slides>
  <Notes>3</Notes>
  <HiddenSlides>0</HiddenSlides>
  <MMClips>0</MMClips>
  <ScaleCrop>false</ScaleCrop>
  <HeadingPairs>
    <vt:vector size="6" baseType="variant">
      <vt:variant>
        <vt:lpstr>Fontes usadas</vt:lpstr>
      </vt:variant>
      <vt:variant>
        <vt:i4>11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45</vt:i4>
      </vt:variant>
    </vt:vector>
  </HeadingPairs>
  <TitlesOfParts>
    <vt:vector size="57" baseType="lpstr">
      <vt:lpstr>Cambria Math</vt:lpstr>
      <vt:lpstr>Montserrat</vt:lpstr>
      <vt:lpstr>Arial Black</vt:lpstr>
      <vt:lpstr>Aptos</vt:lpstr>
      <vt:lpstr>Wingdings</vt:lpstr>
      <vt:lpstr>Segoe UI</vt:lpstr>
      <vt:lpstr>Calibri</vt:lpstr>
      <vt:lpstr>Symbol</vt:lpstr>
      <vt:lpstr>Open Sans</vt:lpstr>
      <vt:lpstr>Arial</vt:lpstr>
      <vt:lpstr>Aptos Black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MENSAGEM: SIMPLES NACIONAL</vt:lpstr>
      <vt:lpstr>Apresentação do PowerPoint</vt:lpstr>
      <vt:lpstr>Apresentação do PowerPoint</vt:lpstr>
      <vt:lpstr>Apresentação do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usuario</dc:creator>
  <cp:keywords/>
  <dc:description>generated using python-pptx</dc:description>
  <cp:lastModifiedBy>Alexandre Di Pietra</cp:lastModifiedBy>
  <cp:revision>22</cp:revision>
  <dcterms:created xsi:type="dcterms:W3CDTF">2013-01-27T09:14:16Z</dcterms:created>
  <dcterms:modified xsi:type="dcterms:W3CDTF">2026-09-24T04:45:17Z</dcterms:modified>
  <cp:category/>
</cp:coreProperties>
</file>