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sldIdLst>
    <p:sldId id="256" r:id="rId5"/>
    <p:sldId id="258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1" r:id="rId17"/>
    <p:sldId id="261" r:id="rId18"/>
    <p:sldId id="260" r:id="rId19"/>
  </p:sldIdLst>
  <p:sldSz cx="12192000" cy="6858000"/>
  <p:notesSz cx="6735763" cy="98663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A236B9"/>
    <a:srgbClr val="595DCC"/>
    <a:srgbClr val="DC2E70"/>
    <a:srgbClr val="FDBA55"/>
    <a:srgbClr val="065C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32617C-EBED-450B-A2F4-FACD597BD8FC}" type="datetimeFigureOut">
              <a:rPr lang="pt-BR" smtClean="0"/>
              <a:t>28/07/2026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3A9B13-8C0F-4581-B0A9-756C577A56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6189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3A9B13-8C0F-4581-B0A9-756C577A562D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3221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1552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93F0B55-2970-6BD2-1852-96221AA0F3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873D8C2-3760-4000-9B67-EAB85F5337BC}" type="datetimeFigureOut">
              <a:rPr lang="pt-BR" smtClean="0"/>
              <a:t>28/07/2026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3647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1246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sv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svg"/><Relationship Id="rId4" Type="http://schemas.openxmlformats.org/officeDocument/2006/relationships/image" Target="../media/image15.svg"/><Relationship Id="rId9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DF75F1E1-C96F-9439-B0DA-C02D37EFF45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Subtítulo 2">
            <a:extLst>
              <a:ext uri="{FF2B5EF4-FFF2-40B4-BE49-F238E27FC236}">
                <a16:creationId xmlns:a16="http://schemas.microsoft.com/office/drawing/2014/main" id="{39ED417F-DD21-A708-01F3-32C929B93BF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75908" y="165463"/>
            <a:ext cx="7741921" cy="6453051"/>
          </a:xfrm>
          <a:prstGeom prst="rect">
            <a:avLst/>
          </a:prstGeom>
        </p:spPr>
        <p:txBody>
          <a:bodyPr wrap="square"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Aft>
                <a:spcPts val="1400"/>
              </a:spcAft>
            </a:pPr>
            <a:r>
              <a:rPr sz="1800" b="0" i="0" dirty="0">
                <a:solidFill>
                  <a:srgbClr val="FFFFFF"/>
                </a:solidFill>
                <a:latin typeface="Calibri"/>
              </a:rPr>
              <a:t>Palestra</a:t>
            </a:r>
            <a:endParaRPr lang="pt-B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05000"/>
              </a:lnSpc>
              <a:spcAft>
                <a:spcPts val="2400"/>
              </a:spcAft>
            </a:pPr>
            <a:r>
              <a:rPr sz="3000" b="1" i="0" dirty="0" err="1">
                <a:solidFill>
                  <a:srgbClr val="FFFFFF"/>
                </a:solidFill>
                <a:latin typeface="Calibri"/>
              </a:rPr>
              <a:t>Inteligência</a:t>
            </a:r>
            <a:r>
              <a:rPr sz="3000" b="1" i="0" dirty="0">
                <a:solidFill>
                  <a:srgbClr val="FFFFFF"/>
                </a:solidFill>
                <a:latin typeface="Calibri"/>
              </a:rPr>
              <a:t> Artificial </a:t>
            </a:r>
            <a:r>
              <a:rPr sz="3000" b="1" i="0" dirty="0" err="1">
                <a:solidFill>
                  <a:srgbClr val="FFFFFF"/>
                </a:solidFill>
                <a:latin typeface="Calibri"/>
              </a:rPr>
              <a:t>aplicada</a:t>
            </a:r>
            <a:r>
              <a:rPr sz="3000" b="1" i="0" dirty="0">
                <a:solidFill>
                  <a:srgbClr val="FFFFFF"/>
                </a:solidFill>
                <a:latin typeface="Calibri"/>
              </a:rPr>
              <a:t> </a:t>
            </a:r>
            <a:r>
              <a:rPr sz="3000" b="1" i="0" dirty="0" err="1">
                <a:solidFill>
                  <a:srgbClr val="FFFFFF"/>
                </a:solidFill>
                <a:latin typeface="Calibri"/>
              </a:rPr>
              <a:t>às</a:t>
            </a:r>
            <a:r>
              <a:rPr sz="3000" b="1" i="0" dirty="0">
                <a:solidFill>
                  <a:srgbClr val="FFFFFF"/>
                </a:solidFill>
                <a:latin typeface="Calibri"/>
              </a:rPr>
              <a:t> </a:t>
            </a:r>
            <a:r>
              <a:rPr sz="3000" b="1" i="0" dirty="0" err="1">
                <a:solidFill>
                  <a:srgbClr val="FFFFFF"/>
                </a:solidFill>
                <a:latin typeface="Calibri"/>
              </a:rPr>
              <a:t>emendas</a:t>
            </a:r>
            <a:r>
              <a:rPr sz="3000" b="1" i="0" dirty="0">
                <a:solidFill>
                  <a:srgbClr val="FFFFFF"/>
                </a:solidFill>
                <a:latin typeface="Calibri"/>
              </a:rPr>
              <a:t> </a:t>
            </a:r>
            <a:r>
              <a:rPr sz="3000" b="1" i="0" dirty="0" err="1">
                <a:solidFill>
                  <a:srgbClr val="FFFFFF"/>
                </a:solidFill>
                <a:latin typeface="Calibri"/>
              </a:rPr>
              <a:t>parlamentares</a:t>
            </a:r>
            <a:r>
              <a:rPr sz="3000" b="1" i="0" dirty="0">
                <a:solidFill>
                  <a:srgbClr val="FFFFFF"/>
                </a:solidFill>
                <a:latin typeface="Calibri"/>
              </a:rPr>
              <a:t> e à </a:t>
            </a:r>
            <a:r>
              <a:rPr sz="3000" b="1" i="0" dirty="0" err="1">
                <a:solidFill>
                  <a:srgbClr val="FFFFFF"/>
                </a:solidFill>
                <a:latin typeface="Calibri"/>
              </a:rPr>
              <a:t>administração</a:t>
            </a:r>
            <a:r>
              <a:rPr sz="3000" b="1" i="0" dirty="0">
                <a:solidFill>
                  <a:srgbClr val="FFFFFF"/>
                </a:solidFill>
                <a:latin typeface="Calibri"/>
              </a:rPr>
              <a:t> </a:t>
            </a:r>
            <a:r>
              <a:rPr sz="3000" b="1" i="0" dirty="0" err="1">
                <a:solidFill>
                  <a:srgbClr val="FFFFFF"/>
                </a:solidFill>
                <a:latin typeface="Calibri"/>
              </a:rPr>
              <a:t>pública</a:t>
            </a:r>
            <a:r>
              <a:rPr sz="3000" b="1" i="0" dirty="0">
                <a:solidFill>
                  <a:srgbClr val="FFFFFF"/>
                </a:solidFill>
                <a:latin typeface="Calibri"/>
              </a:rPr>
              <a:t> municipal</a:t>
            </a:r>
          </a:p>
          <a:p>
            <a:pPr algn="l">
              <a:spcAft>
                <a:spcPts val="200"/>
              </a:spcAft>
            </a:pPr>
            <a:r>
              <a:rPr sz="2000" b="1" i="0" dirty="0">
                <a:solidFill>
                  <a:srgbClr val="FFFFFF"/>
                </a:solidFill>
                <a:latin typeface="Calibri"/>
              </a:rPr>
              <a:t>Antônio </a:t>
            </a:r>
            <a:r>
              <a:rPr sz="2000" b="1" i="0" dirty="0" err="1">
                <a:solidFill>
                  <a:srgbClr val="FFFFFF"/>
                </a:solidFill>
                <a:latin typeface="Calibri"/>
              </a:rPr>
              <a:t>Puças</a:t>
            </a:r>
            <a:r>
              <a:rPr sz="2000" b="1" i="0" dirty="0">
                <a:solidFill>
                  <a:srgbClr val="FFFFFF"/>
                </a:solidFill>
                <a:latin typeface="Calibri"/>
              </a:rPr>
              <a:t> Júnior</a:t>
            </a:r>
          </a:p>
          <a:p>
            <a:pPr algn="l">
              <a:spcAft>
                <a:spcPts val="1200"/>
              </a:spcAft>
            </a:pPr>
            <a:r>
              <a:rPr sz="1600" b="0" i="0" dirty="0" err="1">
                <a:solidFill>
                  <a:srgbClr val="FFFFFF"/>
                </a:solidFill>
                <a:latin typeface="Calibri"/>
              </a:rPr>
              <a:t>Gerente</a:t>
            </a:r>
            <a:r>
              <a:rPr sz="1600" b="0" i="0" dirty="0">
                <a:solidFill>
                  <a:srgbClr val="FFFFFF"/>
                </a:solidFill>
                <a:latin typeface="Calibri"/>
              </a:rPr>
              <a:t> de Software e de P&amp;D — SMAR</a:t>
            </a:r>
            <a:r>
              <a:rPr lang="pt-BR" sz="1600" b="0" i="0" dirty="0">
                <a:solidFill>
                  <a:srgbClr val="FFFFFF"/>
                </a:solidFill>
                <a:latin typeface="Calibri"/>
              </a:rPr>
              <a:t> </a:t>
            </a:r>
            <a:r>
              <a:rPr sz="1600" b="0" i="0" dirty="0">
                <a:solidFill>
                  <a:srgbClr val="FFFFFF"/>
                </a:solidFill>
                <a:latin typeface="Calibri"/>
              </a:rPr>
              <a:t>APD</a:t>
            </a:r>
          </a:p>
          <a:p>
            <a:pPr algn="l">
              <a:spcAft>
                <a:spcPts val="200"/>
              </a:spcAft>
            </a:pPr>
            <a:r>
              <a:rPr sz="1400" b="0" i="0" dirty="0">
                <a:solidFill>
                  <a:srgbClr val="FFFFFF"/>
                </a:solidFill>
                <a:latin typeface="Calibri"/>
              </a:rPr>
              <a:t>antonio.pucas@smarapd.com.br</a:t>
            </a:r>
          </a:p>
          <a:p>
            <a:pPr algn="l"/>
            <a:r>
              <a:rPr sz="1400" b="0" i="0" dirty="0">
                <a:solidFill>
                  <a:srgbClr val="FFFFFF"/>
                </a:solidFill>
                <a:latin typeface="Calibri"/>
              </a:rPr>
              <a:t>linkedin.com/in/</a:t>
            </a:r>
            <a:r>
              <a:rPr sz="1400" b="0" i="0" dirty="0" err="1">
                <a:solidFill>
                  <a:srgbClr val="FFFFFF"/>
                </a:solidFill>
                <a:latin typeface="Calibri"/>
              </a:rPr>
              <a:t>apjunior</a:t>
            </a:r>
            <a:endParaRPr sz="1400" b="0" i="0" dirty="0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214021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B545E5-934F-3422-0FE1-1C0B2C694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277BAACE-1A23-74BD-18D7-919F7112214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E2E3C0FC-9B28-1EAC-91C8-9FEA4C0F116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85366" y="165463"/>
            <a:ext cx="10332464" cy="431303"/>
          </a:xfrm>
          <a:prstGeom prst="rect">
            <a:avLst/>
          </a:prstGeom>
        </p:spPr>
        <p:txBody>
          <a:bodyPr tIns="36000" bIns="3600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sz="2800" b="1" i="0">
                <a:solidFill>
                  <a:srgbClr val="262626"/>
                </a:solidFill>
                <a:latin typeface="Calibri"/>
              </a:rPr>
              <a:t>O pacote de ferramentas do gestor municipal</a:t>
            </a:r>
            <a:endParaRPr lang="pt-B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207745B3-79BC-A09E-7C40-E0B48D17B10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85366" y="596766"/>
            <a:ext cx="10332464" cy="6021748"/>
          </a:xfrm>
          <a:prstGeom prst="rect">
            <a:avLst/>
          </a:prstGeom>
        </p:spPr>
        <p:txBody>
          <a:bodyPr tIns="36000" bIns="3600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685366" y="5897880"/>
            <a:ext cx="10332464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 i="0">
                <a:solidFill>
                  <a:srgbClr val="A83226"/>
                </a:solidFill>
                <a:latin typeface="Calibri"/>
              </a:rPr>
              <a:t>Regra de ouro: </a:t>
            </a:r>
            <a:r>
              <a:rPr sz="1600" b="0" i="0">
                <a:solidFill>
                  <a:srgbClr val="262626"/>
                </a:solidFill>
                <a:latin typeface="Calibri"/>
              </a:rPr>
              <a:t>dado pessoal ou sigiloso só em versão corporativa e conforme a LGPD. Teste com dados públicos primeiro.</a:t>
            </a:r>
          </a:p>
        </p:txBody>
      </p:sp>
      <p:sp>
        <p:nvSpPr>
          <p:cNvPr id="48" name="Rounded Rectangle 7">
            <a:extLst>
              <a:ext uri="{FF2B5EF4-FFF2-40B4-BE49-F238E27FC236}">
                <a16:creationId xmlns:a16="http://schemas.microsoft.com/office/drawing/2014/main" id="{345D9CC9-FC58-54A0-A150-0708A7B06463}"/>
              </a:ext>
            </a:extLst>
          </p:cNvPr>
          <p:cNvSpPr/>
          <p:nvPr/>
        </p:nvSpPr>
        <p:spPr>
          <a:xfrm>
            <a:off x="1685239" y="1170432"/>
            <a:ext cx="3246120" cy="138988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bIns="91440" rtlCol="0" anchor="ctr"/>
          <a:lstStyle/>
          <a:p>
            <a:pPr algn="ctr"/>
            <a:endParaRPr/>
          </a:p>
        </p:txBody>
      </p:sp>
      <p:sp>
        <p:nvSpPr>
          <p:cNvPr id="49" name="TextBox 9">
            <a:extLst>
              <a:ext uri="{FF2B5EF4-FFF2-40B4-BE49-F238E27FC236}">
                <a16:creationId xmlns:a16="http://schemas.microsoft.com/office/drawing/2014/main" id="{60A8E9EB-F616-F6E8-2C9B-D9E16AE48767}"/>
              </a:ext>
            </a:extLst>
          </p:cNvPr>
          <p:cNvSpPr txBox="1"/>
          <p:nvPr/>
        </p:nvSpPr>
        <p:spPr>
          <a:xfrm>
            <a:off x="2416759" y="1316736"/>
            <a:ext cx="233172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00" b="1" i="0" dirty="0">
                <a:solidFill>
                  <a:srgbClr val="10A37F"/>
                </a:solidFill>
                <a:latin typeface="Calibri"/>
              </a:rPr>
              <a:t>ChatGPT</a:t>
            </a:r>
          </a:p>
        </p:txBody>
      </p:sp>
      <p:sp>
        <p:nvSpPr>
          <p:cNvPr id="50" name="TextBox 10">
            <a:extLst>
              <a:ext uri="{FF2B5EF4-FFF2-40B4-BE49-F238E27FC236}">
                <a16:creationId xmlns:a16="http://schemas.microsoft.com/office/drawing/2014/main" id="{37897D04-A7DF-88ED-AF35-4042114A74C1}"/>
              </a:ext>
            </a:extLst>
          </p:cNvPr>
          <p:cNvSpPr txBox="1"/>
          <p:nvPr/>
        </p:nvSpPr>
        <p:spPr>
          <a:xfrm>
            <a:off x="1886407" y="1828800"/>
            <a:ext cx="2843784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 i="0">
                <a:solidFill>
                  <a:srgbClr val="595959"/>
                </a:solidFill>
                <a:latin typeface="Calibri"/>
              </a:rPr>
              <a:t>Assistente geral: rode os prompts dos pilares</a:t>
            </a:r>
          </a:p>
        </p:txBody>
      </p:sp>
      <p:sp>
        <p:nvSpPr>
          <p:cNvPr id="51" name="Rounded Rectangle 11">
            <a:extLst>
              <a:ext uri="{FF2B5EF4-FFF2-40B4-BE49-F238E27FC236}">
                <a16:creationId xmlns:a16="http://schemas.microsoft.com/office/drawing/2014/main" id="{576EDF27-22B9-6917-56D1-24491A0DC487}"/>
              </a:ext>
            </a:extLst>
          </p:cNvPr>
          <p:cNvSpPr/>
          <p:nvPr/>
        </p:nvSpPr>
        <p:spPr>
          <a:xfrm>
            <a:off x="5214823" y="1170432"/>
            <a:ext cx="3246120" cy="138988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bIns="91440" rtlCol="0" anchor="ctr"/>
          <a:lstStyle/>
          <a:p>
            <a:pPr algn="ctr"/>
            <a:endParaRPr/>
          </a:p>
        </p:txBody>
      </p:sp>
      <p:sp>
        <p:nvSpPr>
          <p:cNvPr id="52" name="TextBox 13">
            <a:extLst>
              <a:ext uri="{FF2B5EF4-FFF2-40B4-BE49-F238E27FC236}">
                <a16:creationId xmlns:a16="http://schemas.microsoft.com/office/drawing/2014/main" id="{1C132881-4B53-20CF-4520-A53518877469}"/>
              </a:ext>
            </a:extLst>
          </p:cNvPr>
          <p:cNvSpPr txBox="1"/>
          <p:nvPr/>
        </p:nvSpPr>
        <p:spPr>
          <a:xfrm>
            <a:off x="5946343" y="1316736"/>
            <a:ext cx="233172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00" b="1" i="0">
                <a:solidFill>
                  <a:srgbClr val="D97757"/>
                </a:solidFill>
                <a:latin typeface="Calibri"/>
              </a:rPr>
              <a:t>Claude</a:t>
            </a:r>
          </a:p>
        </p:txBody>
      </p:sp>
      <p:sp>
        <p:nvSpPr>
          <p:cNvPr id="53" name="TextBox 14">
            <a:extLst>
              <a:ext uri="{FF2B5EF4-FFF2-40B4-BE49-F238E27FC236}">
                <a16:creationId xmlns:a16="http://schemas.microsoft.com/office/drawing/2014/main" id="{506FA11E-610B-6C25-AF12-92EF8C009FBE}"/>
              </a:ext>
            </a:extLst>
          </p:cNvPr>
          <p:cNvSpPr txBox="1"/>
          <p:nvPr/>
        </p:nvSpPr>
        <p:spPr>
          <a:xfrm>
            <a:off x="5415991" y="1828800"/>
            <a:ext cx="2843784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 i="0">
                <a:solidFill>
                  <a:srgbClr val="595959"/>
                </a:solidFill>
                <a:latin typeface="Calibri"/>
              </a:rPr>
              <a:t>Análise de textos longos e decisão contextual</a:t>
            </a:r>
          </a:p>
        </p:txBody>
      </p:sp>
      <p:sp>
        <p:nvSpPr>
          <p:cNvPr id="54" name="Rounded Rectangle 15">
            <a:extLst>
              <a:ext uri="{FF2B5EF4-FFF2-40B4-BE49-F238E27FC236}">
                <a16:creationId xmlns:a16="http://schemas.microsoft.com/office/drawing/2014/main" id="{4D44CCF4-A43B-0927-59AC-A087F6AEAA20}"/>
              </a:ext>
            </a:extLst>
          </p:cNvPr>
          <p:cNvSpPr/>
          <p:nvPr/>
        </p:nvSpPr>
        <p:spPr>
          <a:xfrm>
            <a:off x="8744407" y="1170432"/>
            <a:ext cx="3246120" cy="138988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bIns="91440" rtlCol="0" anchor="ctr"/>
          <a:lstStyle/>
          <a:p>
            <a:pPr algn="ctr"/>
            <a:endParaRPr/>
          </a:p>
        </p:txBody>
      </p:sp>
      <p:sp>
        <p:nvSpPr>
          <p:cNvPr id="55" name="TextBox 17">
            <a:extLst>
              <a:ext uri="{FF2B5EF4-FFF2-40B4-BE49-F238E27FC236}">
                <a16:creationId xmlns:a16="http://schemas.microsoft.com/office/drawing/2014/main" id="{E253BB33-840F-E420-DBC4-0F8A4F77AF07}"/>
              </a:ext>
            </a:extLst>
          </p:cNvPr>
          <p:cNvSpPr txBox="1"/>
          <p:nvPr/>
        </p:nvSpPr>
        <p:spPr>
          <a:xfrm>
            <a:off x="9475927" y="1316736"/>
            <a:ext cx="233172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00" b="1" i="0">
                <a:solidFill>
                  <a:srgbClr val="4285F4"/>
                </a:solidFill>
                <a:latin typeface="Calibri"/>
              </a:rPr>
              <a:t>Gemini</a:t>
            </a:r>
          </a:p>
        </p:txBody>
      </p:sp>
      <p:sp>
        <p:nvSpPr>
          <p:cNvPr id="56" name="TextBox 18">
            <a:extLst>
              <a:ext uri="{FF2B5EF4-FFF2-40B4-BE49-F238E27FC236}">
                <a16:creationId xmlns:a16="http://schemas.microsoft.com/office/drawing/2014/main" id="{5B7FCB41-6597-C23A-03A0-2D29CB8A649A}"/>
              </a:ext>
            </a:extLst>
          </p:cNvPr>
          <p:cNvSpPr txBox="1"/>
          <p:nvPr/>
        </p:nvSpPr>
        <p:spPr>
          <a:xfrm>
            <a:off x="8945575" y="1828800"/>
            <a:ext cx="2843784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 i="0">
                <a:solidFill>
                  <a:srgbClr val="595959"/>
                </a:solidFill>
                <a:latin typeface="Calibri"/>
              </a:rPr>
              <a:t>Integrado ao ecossistema Google/Workspace</a:t>
            </a:r>
          </a:p>
        </p:txBody>
      </p:sp>
      <p:sp>
        <p:nvSpPr>
          <p:cNvPr id="57" name="Rounded Rectangle 19">
            <a:extLst>
              <a:ext uri="{FF2B5EF4-FFF2-40B4-BE49-F238E27FC236}">
                <a16:creationId xmlns:a16="http://schemas.microsoft.com/office/drawing/2014/main" id="{93AB805B-71BB-E6AA-5E9B-B7C35D83430F}"/>
              </a:ext>
            </a:extLst>
          </p:cNvPr>
          <p:cNvSpPr/>
          <p:nvPr/>
        </p:nvSpPr>
        <p:spPr>
          <a:xfrm>
            <a:off x="1685239" y="2715768"/>
            <a:ext cx="3246120" cy="138988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bIns="91440" rtlCol="0" anchor="ctr"/>
          <a:lstStyle/>
          <a:p>
            <a:pPr algn="ctr"/>
            <a:endParaRPr/>
          </a:p>
        </p:txBody>
      </p:sp>
      <p:sp>
        <p:nvSpPr>
          <p:cNvPr id="58" name="TextBox 21">
            <a:extLst>
              <a:ext uri="{FF2B5EF4-FFF2-40B4-BE49-F238E27FC236}">
                <a16:creationId xmlns:a16="http://schemas.microsoft.com/office/drawing/2014/main" id="{180CDFAA-BF5B-9547-D319-ADEF52524452}"/>
              </a:ext>
            </a:extLst>
          </p:cNvPr>
          <p:cNvSpPr txBox="1"/>
          <p:nvPr/>
        </p:nvSpPr>
        <p:spPr>
          <a:xfrm>
            <a:off x="2416759" y="2862072"/>
            <a:ext cx="233172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00" b="1" i="0">
                <a:solidFill>
                  <a:srgbClr val="202124"/>
                </a:solidFill>
                <a:latin typeface="Calibri"/>
              </a:rPr>
              <a:t>NotebookLM</a:t>
            </a:r>
          </a:p>
        </p:txBody>
      </p:sp>
      <p:sp>
        <p:nvSpPr>
          <p:cNvPr id="59" name="TextBox 22">
            <a:extLst>
              <a:ext uri="{FF2B5EF4-FFF2-40B4-BE49-F238E27FC236}">
                <a16:creationId xmlns:a16="http://schemas.microsoft.com/office/drawing/2014/main" id="{2D94C3EF-6EFB-2D00-0097-F9BA5E93327A}"/>
              </a:ext>
            </a:extLst>
          </p:cNvPr>
          <p:cNvSpPr txBox="1"/>
          <p:nvPr/>
        </p:nvSpPr>
        <p:spPr>
          <a:xfrm>
            <a:off x="1886407" y="3374135"/>
            <a:ext cx="2843784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 i="0">
                <a:solidFill>
                  <a:srgbClr val="595959"/>
                </a:solidFill>
                <a:latin typeface="Calibri"/>
              </a:rPr>
              <a:t>Pergunte às suas normas — resposta cita a fonte</a:t>
            </a:r>
          </a:p>
        </p:txBody>
      </p:sp>
      <p:sp>
        <p:nvSpPr>
          <p:cNvPr id="60" name="Rounded Rectangle 23">
            <a:extLst>
              <a:ext uri="{FF2B5EF4-FFF2-40B4-BE49-F238E27FC236}">
                <a16:creationId xmlns:a16="http://schemas.microsoft.com/office/drawing/2014/main" id="{9C774330-169A-6714-6BDD-F92306420FB0}"/>
              </a:ext>
            </a:extLst>
          </p:cNvPr>
          <p:cNvSpPr/>
          <p:nvPr/>
        </p:nvSpPr>
        <p:spPr>
          <a:xfrm>
            <a:off x="5214823" y="2715768"/>
            <a:ext cx="3246120" cy="138988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bIns="91440" rtlCol="0" anchor="ctr"/>
          <a:lstStyle/>
          <a:p>
            <a:pPr algn="ctr"/>
            <a:endParaRPr/>
          </a:p>
        </p:txBody>
      </p:sp>
      <p:sp>
        <p:nvSpPr>
          <p:cNvPr id="61" name="TextBox 25">
            <a:extLst>
              <a:ext uri="{FF2B5EF4-FFF2-40B4-BE49-F238E27FC236}">
                <a16:creationId xmlns:a16="http://schemas.microsoft.com/office/drawing/2014/main" id="{E72C917E-2FF1-D30B-CD11-0E10706ABB4B}"/>
              </a:ext>
            </a:extLst>
          </p:cNvPr>
          <p:cNvSpPr txBox="1"/>
          <p:nvPr/>
        </p:nvSpPr>
        <p:spPr>
          <a:xfrm>
            <a:off x="5946343" y="2862072"/>
            <a:ext cx="233172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00" b="1" i="0">
                <a:solidFill>
                  <a:srgbClr val="20808D"/>
                </a:solidFill>
                <a:latin typeface="Calibri"/>
              </a:rPr>
              <a:t>Perplexity</a:t>
            </a:r>
          </a:p>
        </p:txBody>
      </p:sp>
      <p:sp>
        <p:nvSpPr>
          <p:cNvPr id="62" name="TextBox 26">
            <a:extLst>
              <a:ext uri="{FF2B5EF4-FFF2-40B4-BE49-F238E27FC236}">
                <a16:creationId xmlns:a16="http://schemas.microsoft.com/office/drawing/2014/main" id="{11BD0CB7-745C-1AEB-8F5A-F68350BEEB9E}"/>
              </a:ext>
            </a:extLst>
          </p:cNvPr>
          <p:cNvSpPr txBox="1"/>
          <p:nvPr/>
        </p:nvSpPr>
        <p:spPr>
          <a:xfrm>
            <a:off x="5415991" y="3374135"/>
            <a:ext cx="2843784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 i="0">
                <a:solidFill>
                  <a:srgbClr val="595959"/>
                </a:solidFill>
                <a:latin typeface="Calibri"/>
              </a:rPr>
              <a:t>Pesquisa de editais com links verificáveis</a:t>
            </a:r>
          </a:p>
        </p:txBody>
      </p:sp>
      <p:sp>
        <p:nvSpPr>
          <p:cNvPr id="63" name="Rounded Rectangle 27">
            <a:extLst>
              <a:ext uri="{FF2B5EF4-FFF2-40B4-BE49-F238E27FC236}">
                <a16:creationId xmlns:a16="http://schemas.microsoft.com/office/drawing/2014/main" id="{04D310F7-59B2-4F12-821F-1CCC637674B4}"/>
              </a:ext>
            </a:extLst>
          </p:cNvPr>
          <p:cNvSpPr/>
          <p:nvPr/>
        </p:nvSpPr>
        <p:spPr>
          <a:xfrm>
            <a:off x="8744407" y="2715768"/>
            <a:ext cx="3246120" cy="138988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bIns="91440" rtlCol="0" anchor="ctr"/>
          <a:lstStyle/>
          <a:p>
            <a:pPr algn="ctr"/>
            <a:endParaRPr/>
          </a:p>
        </p:txBody>
      </p:sp>
      <p:sp>
        <p:nvSpPr>
          <p:cNvPr id="64" name="TextBox 29">
            <a:extLst>
              <a:ext uri="{FF2B5EF4-FFF2-40B4-BE49-F238E27FC236}">
                <a16:creationId xmlns:a16="http://schemas.microsoft.com/office/drawing/2014/main" id="{D36B22D6-DC76-43DE-6E02-E3521E800E14}"/>
              </a:ext>
            </a:extLst>
          </p:cNvPr>
          <p:cNvSpPr txBox="1"/>
          <p:nvPr/>
        </p:nvSpPr>
        <p:spPr>
          <a:xfrm>
            <a:off x="9475927" y="2862072"/>
            <a:ext cx="233172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00" b="1" i="0">
                <a:solidFill>
                  <a:srgbClr val="107C41"/>
                </a:solidFill>
                <a:latin typeface="Calibri"/>
              </a:rPr>
              <a:t>Copilot · Excel</a:t>
            </a:r>
          </a:p>
        </p:txBody>
      </p:sp>
      <p:sp>
        <p:nvSpPr>
          <p:cNvPr id="65" name="TextBox 30">
            <a:extLst>
              <a:ext uri="{FF2B5EF4-FFF2-40B4-BE49-F238E27FC236}">
                <a16:creationId xmlns:a16="http://schemas.microsoft.com/office/drawing/2014/main" id="{F4174E51-59A1-EE19-852E-A33B68339B8B}"/>
              </a:ext>
            </a:extLst>
          </p:cNvPr>
          <p:cNvSpPr txBox="1"/>
          <p:nvPr/>
        </p:nvSpPr>
        <p:spPr>
          <a:xfrm>
            <a:off x="8945575" y="3374135"/>
            <a:ext cx="2843784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 i="0">
                <a:solidFill>
                  <a:srgbClr val="595959"/>
                </a:solidFill>
                <a:latin typeface="Calibri"/>
              </a:rPr>
              <a:t>IA nas planilhas: conciliação física × financeira</a:t>
            </a:r>
          </a:p>
        </p:txBody>
      </p:sp>
      <p:sp>
        <p:nvSpPr>
          <p:cNvPr id="66" name="Rounded Rectangle 31">
            <a:extLst>
              <a:ext uri="{FF2B5EF4-FFF2-40B4-BE49-F238E27FC236}">
                <a16:creationId xmlns:a16="http://schemas.microsoft.com/office/drawing/2014/main" id="{C105F7A8-3028-1FB3-263C-51E3D1DC0BF5}"/>
              </a:ext>
            </a:extLst>
          </p:cNvPr>
          <p:cNvSpPr/>
          <p:nvPr/>
        </p:nvSpPr>
        <p:spPr>
          <a:xfrm>
            <a:off x="1685239" y="4261104"/>
            <a:ext cx="3246120" cy="138988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bIns="91440" rtlCol="0" anchor="ctr"/>
          <a:lstStyle/>
          <a:p>
            <a:pPr algn="ctr"/>
            <a:endParaRPr/>
          </a:p>
        </p:txBody>
      </p:sp>
      <p:sp>
        <p:nvSpPr>
          <p:cNvPr id="67" name="TextBox 33">
            <a:extLst>
              <a:ext uri="{FF2B5EF4-FFF2-40B4-BE49-F238E27FC236}">
                <a16:creationId xmlns:a16="http://schemas.microsoft.com/office/drawing/2014/main" id="{A1FFF243-906A-D443-295D-04AFC2EC050F}"/>
              </a:ext>
            </a:extLst>
          </p:cNvPr>
          <p:cNvSpPr txBox="1"/>
          <p:nvPr/>
        </p:nvSpPr>
        <p:spPr>
          <a:xfrm>
            <a:off x="2416759" y="4407408"/>
            <a:ext cx="233172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00" b="1" i="0">
                <a:solidFill>
                  <a:srgbClr val="0066FF"/>
                </a:solidFill>
                <a:latin typeface="Calibri"/>
              </a:rPr>
              <a:t>Power Automate</a:t>
            </a:r>
          </a:p>
        </p:txBody>
      </p:sp>
      <p:sp>
        <p:nvSpPr>
          <p:cNvPr id="68" name="TextBox 34">
            <a:extLst>
              <a:ext uri="{FF2B5EF4-FFF2-40B4-BE49-F238E27FC236}">
                <a16:creationId xmlns:a16="http://schemas.microsoft.com/office/drawing/2014/main" id="{18D6F225-E81D-75E6-B089-EC0BA421F20C}"/>
              </a:ext>
            </a:extLst>
          </p:cNvPr>
          <p:cNvSpPr txBox="1"/>
          <p:nvPr/>
        </p:nvSpPr>
        <p:spPr>
          <a:xfrm>
            <a:off x="1886407" y="4919472"/>
            <a:ext cx="2843784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 i="0">
                <a:solidFill>
                  <a:srgbClr val="595959"/>
                </a:solidFill>
                <a:latin typeface="Calibri"/>
              </a:rPr>
              <a:t>Rotinas e alertas no ambiente Microsoft</a:t>
            </a:r>
          </a:p>
        </p:txBody>
      </p:sp>
      <p:sp>
        <p:nvSpPr>
          <p:cNvPr id="69" name="Rounded Rectangle 35">
            <a:extLst>
              <a:ext uri="{FF2B5EF4-FFF2-40B4-BE49-F238E27FC236}">
                <a16:creationId xmlns:a16="http://schemas.microsoft.com/office/drawing/2014/main" id="{7C7563F5-8E0C-4B28-15BE-3D1D178068F5}"/>
              </a:ext>
            </a:extLst>
          </p:cNvPr>
          <p:cNvSpPr/>
          <p:nvPr/>
        </p:nvSpPr>
        <p:spPr>
          <a:xfrm>
            <a:off x="5214823" y="4261104"/>
            <a:ext cx="3246120" cy="138988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bIns="91440" rtlCol="0" anchor="ctr"/>
          <a:lstStyle/>
          <a:p>
            <a:pPr algn="ctr"/>
            <a:endParaRPr/>
          </a:p>
        </p:txBody>
      </p:sp>
      <p:sp>
        <p:nvSpPr>
          <p:cNvPr id="70" name="TextBox 37">
            <a:extLst>
              <a:ext uri="{FF2B5EF4-FFF2-40B4-BE49-F238E27FC236}">
                <a16:creationId xmlns:a16="http://schemas.microsoft.com/office/drawing/2014/main" id="{FFE9D63C-251B-8D52-240B-ECEA6A238848}"/>
              </a:ext>
            </a:extLst>
          </p:cNvPr>
          <p:cNvSpPr txBox="1"/>
          <p:nvPr/>
        </p:nvSpPr>
        <p:spPr>
          <a:xfrm>
            <a:off x="5946343" y="4407408"/>
            <a:ext cx="233172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00" b="1" i="0">
                <a:solidFill>
                  <a:srgbClr val="EA4B71"/>
                </a:solidFill>
                <a:latin typeface="Calibri"/>
              </a:rPr>
              <a:t>n8n · Make</a:t>
            </a:r>
          </a:p>
        </p:txBody>
      </p:sp>
      <p:sp>
        <p:nvSpPr>
          <p:cNvPr id="71" name="TextBox 38">
            <a:extLst>
              <a:ext uri="{FF2B5EF4-FFF2-40B4-BE49-F238E27FC236}">
                <a16:creationId xmlns:a16="http://schemas.microsoft.com/office/drawing/2014/main" id="{4605C248-2506-9D02-6F8F-C6C8B6488366}"/>
              </a:ext>
            </a:extLst>
          </p:cNvPr>
          <p:cNvSpPr txBox="1"/>
          <p:nvPr/>
        </p:nvSpPr>
        <p:spPr>
          <a:xfrm>
            <a:off x="5415991" y="4919472"/>
            <a:ext cx="2843784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 i="0">
                <a:solidFill>
                  <a:srgbClr val="595959"/>
                </a:solidFill>
                <a:latin typeface="Calibri"/>
              </a:rPr>
              <a:t>Fluxos de automação e agendadores de tarefas</a:t>
            </a:r>
          </a:p>
        </p:txBody>
      </p:sp>
      <p:sp>
        <p:nvSpPr>
          <p:cNvPr id="72" name="Rounded Rectangle 39">
            <a:extLst>
              <a:ext uri="{FF2B5EF4-FFF2-40B4-BE49-F238E27FC236}">
                <a16:creationId xmlns:a16="http://schemas.microsoft.com/office/drawing/2014/main" id="{74FC2F79-3777-0513-E26E-E9BEB765D03F}"/>
              </a:ext>
            </a:extLst>
          </p:cNvPr>
          <p:cNvSpPr/>
          <p:nvPr/>
        </p:nvSpPr>
        <p:spPr>
          <a:xfrm>
            <a:off x="8744407" y="4261104"/>
            <a:ext cx="3246120" cy="138988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bIns="91440" rtlCol="0" anchor="ctr"/>
          <a:lstStyle/>
          <a:p>
            <a:pPr algn="ctr"/>
            <a:endParaRPr/>
          </a:p>
        </p:txBody>
      </p:sp>
      <p:sp>
        <p:nvSpPr>
          <p:cNvPr id="73" name="TextBox 41">
            <a:extLst>
              <a:ext uri="{FF2B5EF4-FFF2-40B4-BE49-F238E27FC236}">
                <a16:creationId xmlns:a16="http://schemas.microsoft.com/office/drawing/2014/main" id="{FC404C19-C317-1F07-68D2-A69E257BF6B0}"/>
              </a:ext>
            </a:extLst>
          </p:cNvPr>
          <p:cNvSpPr txBox="1"/>
          <p:nvPr/>
        </p:nvSpPr>
        <p:spPr>
          <a:xfrm>
            <a:off x="9475927" y="4407408"/>
            <a:ext cx="233172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00" b="1" i="0">
                <a:solidFill>
                  <a:srgbClr val="7B2FF2"/>
                </a:solidFill>
                <a:latin typeface="Calibri"/>
              </a:rPr>
              <a:t>GPTs · Gems</a:t>
            </a:r>
          </a:p>
        </p:txBody>
      </p:sp>
      <p:sp>
        <p:nvSpPr>
          <p:cNvPr id="74" name="TextBox 42">
            <a:extLst>
              <a:ext uri="{FF2B5EF4-FFF2-40B4-BE49-F238E27FC236}">
                <a16:creationId xmlns:a16="http://schemas.microsoft.com/office/drawing/2014/main" id="{32D7F55B-72BA-3E45-3BF5-8BC520B72F26}"/>
              </a:ext>
            </a:extLst>
          </p:cNvPr>
          <p:cNvSpPr txBox="1"/>
          <p:nvPr/>
        </p:nvSpPr>
        <p:spPr>
          <a:xfrm>
            <a:off x="8945575" y="4919472"/>
            <a:ext cx="2843784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 i="0">
                <a:solidFill>
                  <a:srgbClr val="595959"/>
                </a:solidFill>
                <a:latin typeface="Calibri"/>
              </a:rPr>
              <a:t>Agentes personalizados fixos para a equipe</a:t>
            </a:r>
          </a:p>
        </p:txBody>
      </p:sp>
      <p:pic>
        <p:nvPicPr>
          <p:cNvPr id="75" name="Gráfico 74">
            <a:extLst>
              <a:ext uri="{FF2B5EF4-FFF2-40B4-BE49-F238E27FC236}">
                <a16:creationId xmlns:a16="http://schemas.microsoft.com/office/drawing/2014/main" id="{11BEDEDC-F4CA-1B3F-566B-06076DAC31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86407" y="1356027"/>
            <a:ext cx="300239" cy="300239"/>
          </a:xfrm>
          <a:prstGeom prst="rect">
            <a:avLst/>
          </a:prstGeom>
        </p:spPr>
      </p:pic>
      <p:pic>
        <p:nvPicPr>
          <p:cNvPr id="76" name="Picture 44" descr="Claude.png">
            <a:extLst>
              <a:ext uri="{FF2B5EF4-FFF2-40B4-BE49-F238E27FC236}">
                <a16:creationId xmlns:a16="http://schemas.microsoft.com/office/drawing/2014/main" id="{BC7B2327-1397-3840-813A-966F7EDC36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5991" y="1356027"/>
            <a:ext cx="300239" cy="300239"/>
          </a:xfrm>
          <a:prstGeom prst="rect">
            <a:avLst/>
          </a:prstGeom>
        </p:spPr>
      </p:pic>
      <p:pic>
        <p:nvPicPr>
          <p:cNvPr id="77" name="Picture 45" descr="Gemini.png">
            <a:extLst>
              <a:ext uri="{FF2B5EF4-FFF2-40B4-BE49-F238E27FC236}">
                <a16:creationId xmlns:a16="http://schemas.microsoft.com/office/drawing/2014/main" id="{DAA4CCED-3439-7A55-FEF2-084D82C236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45575" y="1356027"/>
            <a:ext cx="300239" cy="300239"/>
          </a:xfrm>
          <a:prstGeom prst="rect">
            <a:avLst/>
          </a:prstGeom>
        </p:spPr>
      </p:pic>
      <p:pic>
        <p:nvPicPr>
          <p:cNvPr id="78" name="Picture 46" descr="NotebookLM.png">
            <a:extLst>
              <a:ext uri="{FF2B5EF4-FFF2-40B4-BE49-F238E27FC236}">
                <a16:creationId xmlns:a16="http://schemas.microsoft.com/office/drawing/2014/main" id="{4DF3C9D2-53E6-A556-1DF6-CD12FDB3E7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86407" y="2901363"/>
            <a:ext cx="300239" cy="300239"/>
          </a:xfrm>
          <a:prstGeom prst="rect">
            <a:avLst/>
          </a:prstGeom>
        </p:spPr>
      </p:pic>
      <p:pic>
        <p:nvPicPr>
          <p:cNvPr id="79" name="Picture 47" descr="Perplexity.png">
            <a:extLst>
              <a:ext uri="{FF2B5EF4-FFF2-40B4-BE49-F238E27FC236}">
                <a16:creationId xmlns:a16="http://schemas.microsoft.com/office/drawing/2014/main" id="{8DCB55DE-4012-9CC2-8E2F-6B105646F7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15991" y="2901363"/>
            <a:ext cx="300239" cy="300239"/>
          </a:xfrm>
          <a:prstGeom prst="rect">
            <a:avLst/>
          </a:prstGeom>
        </p:spPr>
      </p:pic>
      <p:pic>
        <p:nvPicPr>
          <p:cNvPr id="80" name="Picture 48" descr="Copilot_Excel.png">
            <a:extLst>
              <a:ext uri="{FF2B5EF4-FFF2-40B4-BE49-F238E27FC236}">
                <a16:creationId xmlns:a16="http://schemas.microsoft.com/office/drawing/2014/main" id="{7D6A34D3-588F-8259-24AD-FE033F7F323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45575" y="2901363"/>
            <a:ext cx="300239" cy="300239"/>
          </a:xfrm>
          <a:prstGeom prst="rect">
            <a:avLst/>
          </a:prstGeom>
        </p:spPr>
      </p:pic>
      <p:pic>
        <p:nvPicPr>
          <p:cNvPr id="81" name="Picture 49" descr="Power_Automate.png">
            <a:extLst>
              <a:ext uri="{FF2B5EF4-FFF2-40B4-BE49-F238E27FC236}">
                <a16:creationId xmlns:a16="http://schemas.microsoft.com/office/drawing/2014/main" id="{A0EC8003-5567-CDC6-2626-6C8CB4BD788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86407" y="4446699"/>
            <a:ext cx="300239" cy="300239"/>
          </a:xfrm>
          <a:prstGeom prst="rect">
            <a:avLst/>
          </a:prstGeom>
        </p:spPr>
      </p:pic>
      <p:pic>
        <p:nvPicPr>
          <p:cNvPr id="82" name="Picture 50" descr="n8n_Make.png">
            <a:extLst>
              <a:ext uri="{FF2B5EF4-FFF2-40B4-BE49-F238E27FC236}">
                <a16:creationId xmlns:a16="http://schemas.microsoft.com/office/drawing/2014/main" id="{F51F532E-5DC3-16CA-4282-74598A7F1E7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15991" y="4446699"/>
            <a:ext cx="300239" cy="300239"/>
          </a:xfrm>
          <a:prstGeom prst="rect">
            <a:avLst/>
          </a:prstGeom>
        </p:spPr>
      </p:pic>
      <p:pic>
        <p:nvPicPr>
          <p:cNvPr id="83" name="Picture 51" descr="GPTs_Gems.png">
            <a:extLst>
              <a:ext uri="{FF2B5EF4-FFF2-40B4-BE49-F238E27FC236}">
                <a16:creationId xmlns:a16="http://schemas.microsoft.com/office/drawing/2014/main" id="{B853A988-AC3F-7F6D-17B5-589D054D771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45575" y="4446699"/>
            <a:ext cx="300239" cy="300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551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B545E5-934F-3422-0FE1-1C0B2C694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277BAACE-1A23-74BD-18D7-919F7112214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E2E3C0FC-9B28-1EAC-91C8-9FEA4C0F116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85366" y="165463"/>
            <a:ext cx="10332464" cy="431303"/>
          </a:xfrm>
          <a:prstGeom prst="rect">
            <a:avLst/>
          </a:prstGeom>
        </p:spPr>
        <p:txBody>
          <a:bodyPr tIns="36000" bIns="3600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sz="2800" b="1" i="0">
                <a:solidFill>
                  <a:srgbClr val="262626"/>
                </a:solidFill>
                <a:latin typeface="Calibri"/>
              </a:rPr>
              <a:t>Como começar na segunda-feira</a:t>
            </a:r>
            <a:endParaRPr lang="pt-B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207745B3-79BC-A09E-7C40-E0B48D17B10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85366" y="596766"/>
            <a:ext cx="10332464" cy="6021748"/>
          </a:xfrm>
          <a:prstGeom prst="rect">
            <a:avLst/>
          </a:prstGeom>
        </p:spPr>
        <p:txBody>
          <a:bodyPr tIns="36000" bIns="3600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685239" y="1188720"/>
            <a:ext cx="3246120" cy="29260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bIns="91440" rtlCol="0" anchor="ctr"/>
          <a:lstStyle/>
          <a:p>
            <a:pPr algn="l">
              <a:spcAft>
                <a:spcPts val="200"/>
              </a:spcAft>
            </a:pPr>
            <a:r>
              <a:rPr sz="4000" b="1" i="0">
                <a:solidFill>
                  <a:srgbClr val="1B4E9B"/>
                </a:solidFill>
                <a:latin typeface="Calibri"/>
              </a:rPr>
              <a:t>1</a:t>
            </a:r>
          </a:p>
          <a:p>
            <a:pPr algn="l">
              <a:spcAft>
                <a:spcPts val="600"/>
              </a:spcAft>
            </a:pPr>
            <a:r>
              <a:rPr sz="2000" b="1" i="0">
                <a:solidFill>
                  <a:srgbClr val="262626"/>
                </a:solidFill>
                <a:latin typeface="Calibri"/>
              </a:rPr>
              <a:t>Escolha UM pilar</a:t>
            </a:r>
          </a:p>
          <a:p>
            <a:pPr algn="l">
              <a:lnSpc>
                <a:spcPct val="108000"/>
              </a:lnSpc>
            </a:pPr>
            <a:r>
              <a:rPr sz="1600" b="0" i="0">
                <a:solidFill>
                  <a:srgbClr val="595959"/>
                </a:solidFill>
                <a:latin typeface="Calibri"/>
              </a:rPr>
              <a:t>o que mais dói hoje: projetos parados, prazos no escuro ou comunicação truncada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214823" y="1188720"/>
            <a:ext cx="3246120" cy="29260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bIns="91440" rtlCol="0" anchor="ctr"/>
          <a:lstStyle/>
          <a:p>
            <a:pPr algn="l">
              <a:spcAft>
                <a:spcPts val="200"/>
              </a:spcAft>
            </a:pPr>
            <a:r>
              <a:rPr sz="4000" b="1" i="0">
                <a:solidFill>
                  <a:srgbClr val="1E7A34"/>
                </a:solidFill>
                <a:latin typeface="Calibri"/>
              </a:rPr>
              <a:t>2</a:t>
            </a:r>
          </a:p>
          <a:p>
            <a:pPr algn="l">
              <a:spcAft>
                <a:spcPts val="600"/>
              </a:spcAft>
            </a:pPr>
            <a:r>
              <a:rPr sz="2000" b="1" i="0">
                <a:solidFill>
                  <a:srgbClr val="262626"/>
                </a:solidFill>
                <a:latin typeface="Calibri"/>
              </a:rPr>
              <a:t>Forme UM multiplicador</a:t>
            </a:r>
          </a:p>
          <a:p>
            <a:pPr algn="l">
              <a:lnSpc>
                <a:spcPct val="108000"/>
              </a:lnSpc>
            </a:pPr>
            <a:r>
              <a:rPr sz="1600" b="0" i="0">
                <a:solidFill>
                  <a:srgbClr val="595959"/>
                </a:solidFill>
                <a:latin typeface="Calibri"/>
              </a:rPr>
              <a:t>um servidor treinado com os prompts do material — 2h bastam para o piloto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744407" y="1188720"/>
            <a:ext cx="3246120" cy="29260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bIns="91440" rtlCol="0" anchor="ctr"/>
          <a:lstStyle/>
          <a:p>
            <a:pPr algn="l">
              <a:spcAft>
                <a:spcPts val="200"/>
              </a:spcAft>
            </a:pPr>
            <a:r>
              <a:rPr sz="4000" b="1" i="0">
                <a:solidFill>
                  <a:srgbClr val="B86B00"/>
                </a:solidFill>
                <a:latin typeface="Calibri"/>
              </a:rPr>
              <a:t>3</a:t>
            </a:r>
          </a:p>
          <a:p>
            <a:pPr algn="l">
              <a:spcAft>
                <a:spcPts val="600"/>
              </a:spcAft>
            </a:pPr>
            <a:r>
              <a:rPr sz="2000" b="1" i="0">
                <a:solidFill>
                  <a:srgbClr val="262626"/>
                </a:solidFill>
                <a:latin typeface="Calibri"/>
              </a:rPr>
              <a:t>Meça e amplie</a:t>
            </a:r>
          </a:p>
          <a:p>
            <a:pPr algn="l">
              <a:lnSpc>
                <a:spcPct val="108000"/>
              </a:lnSpc>
            </a:pPr>
            <a:r>
              <a:rPr sz="1600" b="0" i="0">
                <a:solidFill>
                  <a:srgbClr val="595959"/>
                </a:solidFill>
                <a:latin typeface="Calibri"/>
              </a:rPr>
              <a:t>horas economizadas e prazos cumpridos; leve o resultado ao secretariado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85366" y="4389120"/>
            <a:ext cx="10332464" cy="594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700" b="0" i="0">
                <a:solidFill>
                  <a:srgbClr val="595959"/>
                </a:solidFill>
                <a:latin typeface="Calibri"/>
              </a:rPr>
              <a:t>Só 27% dos municípios usam IA — e a barreira nº 1, para 40%, é capacitação. </a:t>
            </a:r>
            <a:r>
              <a:rPr sz="1300" b="0" i="0">
                <a:solidFill>
                  <a:srgbClr val="595959"/>
                </a:solidFill>
                <a:latin typeface="Calibri"/>
              </a:rPr>
              <a:t>(TIC Governo 2025)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85366" y="5029200"/>
            <a:ext cx="10332464" cy="1097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300" b="1" i="1">
                <a:solidFill>
                  <a:srgbClr val="1E7A34"/>
                </a:solidFill>
                <a:latin typeface="Calibri"/>
              </a:rPr>
              <a:t>A IA não substitui a inteligência do gestor. Ela amplia a capacidade de quem foi preparado para usá-la.</a:t>
            </a:r>
          </a:p>
        </p:txBody>
      </p:sp>
    </p:spTree>
    <p:extLst>
      <p:ext uri="{BB962C8B-B14F-4D97-AF65-F5344CB8AC3E}">
        <p14:creationId xmlns:p14="http://schemas.microsoft.com/office/powerpoint/2010/main" val="3519551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B545E5-934F-3422-0FE1-1C0B2C694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277BAACE-1A23-74BD-18D7-919F7112214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E2E3C0FC-9B28-1EAC-91C8-9FEA4C0F116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85366" y="165463"/>
            <a:ext cx="10332464" cy="431303"/>
          </a:xfrm>
          <a:prstGeom prst="rect">
            <a:avLst/>
          </a:prstGeom>
        </p:spPr>
        <p:txBody>
          <a:bodyPr tIns="36000" bIns="3600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sz="2800" b="1" i="0">
                <a:solidFill>
                  <a:srgbClr val="262626"/>
                </a:solidFill>
                <a:latin typeface="Calibri"/>
              </a:rPr>
              <a:t>Experimente agora — e leve o método com você</a:t>
            </a:r>
            <a:endParaRPr lang="pt-B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207745B3-79BC-A09E-7C40-E0B48D17B10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85366" y="596766"/>
            <a:ext cx="10332464" cy="6021748"/>
          </a:xfrm>
          <a:prstGeom prst="rect">
            <a:avLst/>
          </a:prstGeom>
        </p:spPr>
        <p:txBody>
          <a:bodyPr tIns="36000" bIns="3600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37360" y="4892040"/>
            <a:ext cx="329184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00" b="1" i="0">
                <a:solidFill>
                  <a:srgbClr val="262626"/>
                </a:solidFill>
                <a:latin typeface="Calibri"/>
              </a:rPr>
              <a:t>Aponte a câmera e escolha o seu papel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69280" y="1554480"/>
            <a:ext cx="6217920" cy="21800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1200"/>
              </a:spcAft>
            </a:pPr>
            <a:r>
              <a:rPr sz="2000" b="1" i="0" dirty="0">
                <a:solidFill>
                  <a:srgbClr val="262626"/>
                </a:solidFill>
                <a:latin typeface="Calibri"/>
              </a:rPr>
              <a:t>No </a:t>
            </a:r>
            <a:r>
              <a:rPr sz="2000" b="1" i="0" dirty="0" err="1">
                <a:solidFill>
                  <a:srgbClr val="262626"/>
                </a:solidFill>
                <a:latin typeface="Calibri"/>
              </a:rPr>
              <a:t>mesmo</a:t>
            </a:r>
            <a:r>
              <a:rPr sz="2000" b="1" i="0" dirty="0">
                <a:solidFill>
                  <a:srgbClr val="262626"/>
                </a:solidFill>
                <a:latin typeface="Calibri"/>
              </a:rPr>
              <a:t> QR Code:</a:t>
            </a:r>
          </a:p>
          <a:p>
            <a:pPr algn="l">
              <a:spcAft>
                <a:spcPts val="1000"/>
              </a:spcAft>
            </a:pPr>
            <a:r>
              <a:rPr sz="1900" b="0" i="0" dirty="0">
                <a:solidFill>
                  <a:srgbClr val="595959"/>
                </a:solidFill>
                <a:latin typeface="Calibri"/>
              </a:rPr>
              <a:t>•  </a:t>
            </a:r>
            <a:r>
              <a:rPr sz="1900" b="0" i="0" dirty="0" err="1">
                <a:solidFill>
                  <a:srgbClr val="595959"/>
                </a:solidFill>
                <a:latin typeface="Calibri"/>
              </a:rPr>
              <a:t>Os</a:t>
            </a:r>
            <a:r>
              <a:rPr sz="1900" b="0" i="0" dirty="0">
                <a:solidFill>
                  <a:srgbClr val="595959"/>
                </a:solidFill>
                <a:latin typeface="Calibri"/>
              </a:rPr>
              <a:t> </a:t>
            </a:r>
            <a:r>
              <a:rPr lang="pt-BR" sz="1900" b="0" i="0" dirty="0">
                <a:solidFill>
                  <a:srgbClr val="595959"/>
                </a:solidFill>
                <a:latin typeface="Calibri"/>
              </a:rPr>
              <a:t>3</a:t>
            </a:r>
            <a:r>
              <a:rPr sz="1900" b="0" i="0" dirty="0">
                <a:solidFill>
                  <a:srgbClr val="595959"/>
                </a:solidFill>
                <a:latin typeface="Calibri"/>
              </a:rPr>
              <a:t> prompts </a:t>
            </a:r>
            <a:r>
              <a:rPr sz="1900" b="0" i="0" dirty="0" err="1">
                <a:solidFill>
                  <a:srgbClr val="595959"/>
                </a:solidFill>
                <a:latin typeface="Calibri"/>
              </a:rPr>
              <a:t>completos</a:t>
            </a:r>
            <a:r>
              <a:rPr sz="1900" b="0" i="0" dirty="0">
                <a:solidFill>
                  <a:srgbClr val="595959"/>
                </a:solidFill>
                <a:latin typeface="Calibri"/>
              </a:rPr>
              <a:t> dos </a:t>
            </a:r>
            <a:r>
              <a:rPr sz="1900" b="0" i="0" dirty="0" err="1">
                <a:solidFill>
                  <a:srgbClr val="595959"/>
                </a:solidFill>
                <a:latin typeface="Calibri"/>
              </a:rPr>
              <a:t>pilares</a:t>
            </a:r>
            <a:r>
              <a:rPr sz="1900" b="0" i="0" dirty="0">
                <a:solidFill>
                  <a:srgbClr val="595959"/>
                </a:solidFill>
                <a:latin typeface="Calibri"/>
              </a:rPr>
              <a:t> — </a:t>
            </a:r>
            <a:r>
              <a:rPr sz="1900" b="0" i="0" dirty="0" err="1">
                <a:solidFill>
                  <a:srgbClr val="595959"/>
                </a:solidFill>
                <a:latin typeface="Calibri"/>
              </a:rPr>
              <a:t>prontos</a:t>
            </a:r>
            <a:r>
              <a:rPr sz="1900" b="0" i="0" dirty="0">
                <a:solidFill>
                  <a:srgbClr val="595959"/>
                </a:solidFill>
                <a:latin typeface="Calibri"/>
              </a:rPr>
              <a:t> para </a:t>
            </a:r>
            <a:r>
              <a:rPr sz="1900" b="0" i="0" dirty="0" err="1">
                <a:solidFill>
                  <a:srgbClr val="595959"/>
                </a:solidFill>
                <a:latin typeface="Calibri"/>
              </a:rPr>
              <a:t>copiar</a:t>
            </a:r>
            <a:r>
              <a:rPr sz="1900" b="0" i="0" dirty="0">
                <a:solidFill>
                  <a:srgbClr val="595959"/>
                </a:solidFill>
                <a:latin typeface="Calibri"/>
              </a:rPr>
              <a:t> e usar</a:t>
            </a:r>
          </a:p>
          <a:p>
            <a:pPr algn="l">
              <a:spcAft>
                <a:spcPts val="1000"/>
              </a:spcAft>
            </a:pPr>
            <a:r>
              <a:rPr sz="1900" b="0" i="0" dirty="0">
                <a:solidFill>
                  <a:srgbClr val="595959"/>
                </a:solidFill>
                <a:latin typeface="Calibri"/>
              </a:rPr>
              <a:t>•  O </a:t>
            </a:r>
            <a:r>
              <a:rPr lang="pt-BR" sz="1900" b="0" i="0" dirty="0">
                <a:solidFill>
                  <a:srgbClr val="595959"/>
                </a:solidFill>
                <a:latin typeface="Calibri"/>
              </a:rPr>
              <a:t>GPT</a:t>
            </a:r>
            <a:r>
              <a:rPr sz="1900" b="0" i="0" dirty="0">
                <a:solidFill>
                  <a:srgbClr val="595959"/>
                </a:solidFill>
                <a:latin typeface="Calibri"/>
              </a:rPr>
              <a:t> de </a:t>
            </a:r>
            <a:r>
              <a:rPr sz="1900" b="0" i="0" dirty="0" err="1">
                <a:solidFill>
                  <a:srgbClr val="595959"/>
                </a:solidFill>
                <a:latin typeface="Calibri"/>
              </a:rPr>
              <a:t>demonstração</a:t>
            </a:r>
            <a:r>
              <a:rPr sz="1900" b="0" i="0" dirty="0">
                <a:solidFill>
                  <a:srgbClr val="595959"/>
                </a:solidFill>
                <a:latin typeface="Calibri"/>
              </a:rPr>
              <a:t> — converse no </a:t>
            </a:r>
            <a:r>
              <a:rPr sz="1900" b="0" i="0" dirty="0" err="1">
                <a:solidFill>
                  <a:srgbClr val="595959"/>
                </a:solidFill>
                <a:latin typeface="Calibri"/>
              </a:rPr>
              <a:t>papel</a:t>
            </a:r>
            <a:r>
              <a:rPr sz="1900" b="0" i="0" dirty="0">
                <a:solidFill>
                  <a:srgbClr val="595959"/>
                </a:solidFill>
                <a:latin typeface="Calibri"/>
              </a:rPr>
              <a:t> de </a:t>
            </a:r>
            <a:r>
              <a:rPr sz="1900" b="0" i="0" dirty="0" err="1">
                <a:solidFill>
                  <a:srgbClr val="595959"/>
                </a:solidFill>
                <a:latin typeface="Calibri"/>
              </a:rPr>
              <a:t>prefeito</a:t>
            </a:r>
            <a:r>
              <a:rPr sz="1900" b="0" i="0" dirty="0">
                <a:solidFill>
                  <a:srgbClr val="595959"/>
                </a:solidFill>
                <a:latin typeface="Calibri"/>
              </a:rPr>
              <a:t>, </a:t>
            </a:r>
            <a:r>
              <a:rPr sz="1900" b="0" i="0" dirty="0" err="1">
                <a:solidFill>
                  <a:srgbClr val="595959"/>
                </a:solidFill>
                <a:latin typeface="Calibri"/>
              </a:rPr>
              <a:t>contador</a:t>
            </a:r>
            <a:r>
              <a:rPr sz="1900" b="0" i="0" dirty="0">
                <a:solidFill>
                  <a:srgbClr val="595959"/>
                </a:solidFill>
                <a:latin typeface="Calibri"/>
              </a:rPr>
              <a:t>, </a:t>
            </a:r>
            <a:r>
              <a:rPr sz="1900" b="0" i="0" dirty="0" err="1">
                <a:solidFill>
                  <a:srgbClr val="595959"/>
                </a:solidFill>
                <a:latin typeface="Calibri"/>
              </a:rPr>
              <a:t>vereador</a:t>
            </a:r>
            <a:r>
              <a:rPr sz="1900" b="0" i="0" dirty="0">
                <a:solidFill>
                  <a:srgbClr val="595959"/>
                </a:solidFill>
                <a:latin typeface="Calibri"/>
              </a:rPr>
              <a:t> </a:t>
            </a:r>
            <a:r>
              <a:rPr sz="1900" b="0" i="0" dirty="0" err="1">
                <a:solidFill>
                  <a:srgbClr val="595959"/>
                </a:solidFill>
                <a:latin typeface="Calibri"/>
              </a:rPr>
              <a:t>ou</a:t>
            </a:r>
            <a:r>
              <a:rPr sz="1900" b="0" i="0" dirty="0">
                <a:solidFill>
                  <a:srgbClr val="595959"/>
                </a:solidFill>
                <a:latin typeface="Calibri"/>
              </a:rPr>
              <a:t> </a:t>
            </a:r>
            <a:r>
              <a:rPr sz="1900" b="0" i="0" dirty="0" err="1">
                <a:solidFill>
                  <a:srgbClr val="595959"/>
                </a:solidFill>
                <a:latin typeface="Calibri"/>
              </a:rPr>
              <a:t>cidadão</a:t>
            </a:r>
            <a:endParaRPr sz="1900" b="0" i="0" dirty="0">
              <a:solidFill>
                <a:srgbClr val="595959"/>
              </a:solidFill>
              <a:latin typeface="Calibri"/>
            </a:endParaRPr>
          </a:p>
          <a:p>
            <a:pPr algn="l">
              <a:spcAft>
                <a:spcPts val="1000"/>
              </a:spcAft>
            </a:pPr>
            <a:r>
              <a:rPr sz="1900" b="0" i="0" dirty="0">
                <a:solidFill>
                  <a:srgbClr val="595959"/>
                </a:solidFill>
                <a:latin typeface="Calibri"/>
              </a:rPr>
              <a:t>•  Mais </a:t>
            </a:r>
            <a:r>
              <a:rPr lang="pt-BR" sz="1900" b="0" i="0" dirty="0">
                <a:solidFill>
                  <a:srgbClr val="595959"/>
                </a:solidFill>
                <a:latin typeface="Calibri"/>
              </a:rPr>
              <a:t>8</a:t>
            </a:r>
            <a:r>
              <a:rPr sz="1900" b="0" i="0" dirty="0">
                <a:solidFill>
                  <a:srgbClr val="595959"/>
                </a:solidFill>
                <a:latin typeface="Calibri"/>
              </a:rPr>
              <a:t> prompts </a:t>
            </a:r>
            <a:r>
              <a:rPr sz="1900" b="0" i="0" dirty="0" err="1">
                <a:solidFill>
                  <a:srgbClr val="595959"/>
                </a:solidFill>
                <a:latin typeface="Calibri"/>
              </a:rPr>
              <a:t>rápidos</a:t>
            </a:r>
            <a:r>
              <a:rPr sz="1900" b="0" i="0" dirty="0">
                <a:solidFill>
                  <a:srgbClr val="595959"/>
                </a:solidFill>
                <a:latin typeface="Calibri"/>
              </a:rPr>
              <a:t> </a:t>
            </a:r>
            <a:r>
              <a:rPr sz="1900" b="0" i="0" dirty="0" err="1">
                <a:solidFill>
                  <a:srgbClr val="595959"/>
                </a:solidFill>
                <a:latin typeface="Calibri"/>
              </a:rPr>
              <a:t>por</a:t>
            </a:r>
            <a:r>
              <a:rPr sz="1900" b="0" i="0" dirty="0">
                <a:solidFill>
                  <a:srgbClr val="595959"/>
                </a:solidFill>
                <a:latin typeface="Calibri"/>
              </a:rPr>
              <a:t> </a:t>
            </a:r>
            <a:r>
              <a:rPr sz="1900" b="0" i="0" dirty="0" err="1">
                <a:solidFill>
                  <a:srgbClr val="595959"/>
                </a:solidFill>
                <a:latin typeface="Calibri"/>
              </a:rPr>
              <a:t>função</a:t>
            </a:r>
            <a:r>
              <a:rPr sz="1900" b="0" i="0" dirty="0">
                <a:solidFill>
                  <a:srgbClr val="595959"/>
                </a:solidFill>
                <a:latin typeface="Calibri"/>
              </a:rPr>
              <a:t> + checklist e </a:t>
            </a:r>
            <a:r>
              <a:rPr sz="1900" b="0" i="0" dirty="0" err="1">
                <a:solidFill>
                  <a:srgbClr val="595959"/>
                </a:solidFill>
                <a:latin typeface="Calibri"/>
              </a:rPr>
              <a:t>glossário</a:t>
            </a:r>
            <a:endParaRPr sz="1900" b="0" i="0" dirty="0">
              <a:solidFill>
                <a:srgbClr val="595959"/>
              </a:solidFill>
              <a:latin typeface="Calibri"/>
            </a:endParaRPr>
          </a:p>
        </p:txBody>
      </p:sp>
      <p:pic>
        <p:nvPicPr>
          <p:cNvPr id="5" name="Imagem 4" descr="Código QR&#10;&#10;O conteúdo gerado por IA pode estar incorreto.">
            <a:extLst>
              <a:ext uri="{FF2B5EF4-FFF2-40B4-BE49-F238E27FC236}">
                <a16:creationId xmlns:a16="http://schemas.microsoft.com/office/drawing/2014/main" id="{09CBECA4-1935-C7C3-75E3-2608B7DD9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360" y="1023257"/>
            <a:ext cx="3599138" cy="3599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551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DF75F1E1-C96F-9439-B0DA-C02D37EFF45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Subtítulo 2">
            <a:extLst>
              <a:ext uri="{FF2B5EF4-FFF2-40B4-BE49-F238E27FC236}">
                <a16:creationId xmlns:a16="http://schemas.microsoft.com/office/drawing/2014/main" id="{39ED417F-DD21-A708-01F3-32C929B93BF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75908" y="165463"/>
            <a:ext cx="7741921" cy="6453051"/>
          </a:xfrm>
          <a:prstGeom prst="rect">
            <a:avLst/>
          </a:prstGeom>
        </p:spPr>
        <p:txBody>
          <a:bodyPr wrap="square"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0000"/>
              </a:lnSpc>
              <a:spcAft>
                <a:spcPts val="1000"/>
              </a:spcAft>
            </a:pPr>
            <a:r>
              <a:rPr sz="2800" b="1" i="0" dirty="0" err="1">
                <a:solidFill>
                  <a:srgbClr val="FFFFFF"/>
                </a:solidFill>
                <a:latin typeface="Calibri"/>
              </a:rPr>
              <a:t>Hoje</a:t>
            </a:r>
            <a:r>
              <a:rPr sz="2800" b="1" i="0" dirty="0">
                <a:solidFill>
                  <a:srgbClr val="FFFFFF"/>
                </a:solidFill>
                <a:latin typeface="Calibri"/>
              </a:rPr>
              <a:t>, o </a:t>
            </a:r>
            <a:r>
              <a:rPr sz="2800" b="1" i="0" dirty="0" err="1">
                <a:solidFill>
                  <a:srgbClr val="FFFFFF"/>
                </a:solidFill>
                <a:latin typeface="Calibri"/>
              </a:rPr>
              <a:t>cidadão</a:t>
            </a:r>
            <a:r>
              <a:rPr sz="2800" b="1" i="0" dirty="0">
                <a:solidFill>
                  <a:srgbClr val="FFFFFF"/>
                </a:solidFill>
                <a:latin typeface="Calibri"/>
              </a:rPr>
              <a:t> </a:t>
            </a:r>
            <a:r>
              <a:rPr sz="2800" b="1" i="0" dirty="0" err="1">
                <a:solidFill>
                  <a:srgbClr val="FFFFFF"/>
                </a:solidFill>
                <a:latin typeface="Calibri"/>
              </a:rPr>
              <a:t>precisa</a:t>
            </a:r>
            <a:r>
              <a:rPr sz="2800" b="1" i="0" dirty="0">
                <a:solidFill>
                  <a:srgbClr val="FFFFFF"/>
                </a:solidFill>
                <a:latin typeface="Calibri"/>
              </a:rPr>
              <a:t> </a:t>
            </a:r>
            <a:r>
              <a:rPr sz="2800" b="1" i="0" dirty="0" err="1">
                <a:solidFill>
                  <a:srgbClr val="FFFFFF"/>
                </a:solidFill>
                <a:latin typeface="Calibri"/>
              </a:rPr>
              <a:t>aprender</a:t>
            </a:r>
            <a:r>
              <a:rPr sz="2800" b="1" i="0" dirty="0">
                <a:solidFill>
                  <a:srgbClr val="FFFFFF"/>
                </a:solidFill>
                <a:latin typeface="Calibri"/>
              </a:rPr>
              <a:t> a </a:t>
            </a:r>
            <a:r>
              <a:rPr sz="2800" b="1" i="0" dirty="0" err="1">
                <a:solidFill>
                  <a:srgbClr val="FFFFFF"/>
                </a:solidFill>
                <a:latin typeface="Calibri"/>
              </a:rPr>
              <a:t>linguagem</a:t>
            </a:r>
            <a:r>
              <a:rPr sz="2800" b="1" i="0" dirty="0">
                <a:solidFill>
                  <a:srgbClr val="FFFFFF"/>
                </a:solidFill>
                <a:latin typeface="Calibri"/>
              </a:rPr>
              <a:t> da </a:t>
            </a:r>
            <a:r>
              <a:rPr sz="2800" b="1" i="0" dirty="0" err="1">
                <a:solidFill>
                  <a:srgbClr val="FFFFFF"/>
                </a:solidFill>
                <a:latin typeface="Calibri"/>
              </a:rPr>
              <a:t>prefeitura</a:t>
            </a:r>
            <a:r>
              <a:rPr sz="2800" b="1" i="0" dirty="0">
                <a:solidFill>
                  <a:srgbClr val="FFFFFF"/>
                </a:solidFill>
                <a:latin typeface="Calibri"/>
              </a:rPr>
              <a:t>.</a:t>
            </a:r>
            <a:endParaRPr lang="pt-B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10000"/>
              </a:lnSpc>
              <a:spcAft>
                <a:spcPts val="2800"/>
              </a:spcAft>
            </a:pPr>
            <a:r>
              <a:rPr sz="2800" b="1" i="0" dirty="0">
                <a:solidFill>
                  <a:srgbClr val="FFFFFF"/>
                </a:solidFill>
                <a:latin typeface="Calibri"/>
              </a:rPr>
              <a:t>O </a:t>
            </a:r>
            <a:r>
              <a:rPr sz="2800" b="1" i="0" dirty="0" err="1">
                <a:solidFill>
                  <a:srgbClr val="FFFFFF"/>
                </a:solidFill>
                <a:latin typeface="Calibri"/>
              </a:rPr>
              <a:t>próximo</a:t>
            </a:r>
            <a:r>
              <a:rPr sz="2800" b="1" i="0" dirty="0">
                <a:solidFill>
                  <a:srgbClr val="FFFFFF"/>
                </a:solidFill>
                <a:latin typeface="Calibri"/>
              </a:rPr>
              <a:t> </a:t>
            </a:r>
            <a:r>
              <a:rPr sz="2800" b="1" i="0" dirty="0" err="1">
                <a:solidFill>
                  <a:srgbClr val="FFFFFF"/>
                </a:solidFill>
                <a:latin typeface="Calibri"/>
              </a:rPr>
              <a:t>passo</a:t>
            </a:r>
            <a:r>
              <a:rPr sz="2800" b="1" i="0" dirty="0">
                <a:solidFill>
                  <a:srgbClr val="FFFFFF"/>
                </a:solidFill>
                <a:latin typeface="Calibri"/>
              </a:rPr>
              <a:t> é a </a:t>
            </a:r>
            <a:r>
              <a:rPr sz="2800" b="1" i="0" dirty="0" err="1">
                <a:solidFill>
                  <a:srgbClr val="FFFFFF"/>
                </a:solidFill>
                <a:latin typeface="Calibri"/>
              </a:rPr>
              <a:t>prefeitura</a:t>
            </a:r>
            <a:r>
              <a:rPr sz="2800" b="1" i="0" dirty="0">
                <a:solidFill>
                  <a:srgbClr val="FFFFFF"/>
                </a:solidFill>
                <a:latin typeface="Calibri"/>
              </a:rPr>
              <a:t> </a:t>
            </a:r>
            <a:r>
              <a:rPr sz="2800" b="1" i="0" dirty="0" err="1">
                <a:solidFill>
                  <a:srgbClr val="FFFFFF"/>
                </a:solidFill>
                <a:latin typeface="Calibri"/>
              </a:rPr>
              <a:t>aprender</a:t>
            </a:r>
            <a:r>
              <a:rPr sz="2800" b="1" i="0" dirty="0">
                <a:solidFill>
                  <a:srgbClr val="FFFFFF"/>
                </a:solidFill>
                <a:latin typeface="Calibri"/>
              </a:rPr>
              <a:t> a </a:t>
            </a:r>
            <a:r>
              <a:rPr sz="2800" b="1" i="0" dirty="0" err="1">
                <a:solidFill>
                  <a:srgbClr val="FFFFFF"/>
                </a:solidFill>
                <a:latin typeface="Calibri"/>
              </a:rPr>
              <a:t>linguagem</a:t>
            </a:r>
            <a:r>
              <a:rPr sz="2800" b="1" i="0" dirty="0">
                <a:solidFill>
                  <a:srgbClr val="FFFFFF"/>
                </a:solidFill>
                <a:latin typeface="Calibri"/>
              </a:rPr>
              <a:t> do </a:t>
            </a:r>
            <a:r>
              <a:rPr sz="2800" b="1" i="0" dirty="0" err="1">
                <a:solidFill>
                  <a:srgbClr val="FFFFFF"/>
                </a:solidFill>
                <a:latin typeface="Calibri"/>
              </a:rPr>
              <a:t>cidadão</a:t>
            </a:r>
            <a:r>
              <a:rPr sz="2800" b="1" i="0" dirty="0">
                <a:solidFill>
                  <a:srgbClr val="FFFFFF"/>
                </a:solidFill>
                <a:latin typeface="Calibri"/>
              </a:rPr>
              <a:t>.</a:t>
            </a:r>
          </a:p>
          <a:p>
            <a:pPr algn="l">
              <a:spcAft>
                <a:spcPts val="600"/>
              </a:spcAft>
            </a:pPr>
            <a:r>
              <a:rPr sz="2200" b="1" i="0" dirty="0" err="1">
                <a:solidFill>
                  <a:srgbClr val="FFFFFF"/>
                </a:solidFill>
                <a:latin typeface="Calibri"/>
              </a:rPr>
              <a:t>Obrigado</a:t>
            </a:r>
            <a:r>
              <a:rPr sz="2200" b="1" i="0" dirty="0">
                <a:solidFill>
                  <a:srgbClr val="FFFFFF"/>
                </a:solidFill>
                <a:latin typeface="Calibri"/>
              </a:rPr>
              <a:t>!</a:t>
            </a:r>
          </a:p>
          <a:p>
            <a:pPr algn="l">
              <a:spcAft>
                <a:spcPts val="200"/>
              </a:spcAft>
            </a:pPr>
            <a:r>
              <a:rPr sz="1600" b="0" i="0" dirty="0">
                <a:solidFill>
                  <a:srgbClr val="FFFFFF"/>
                </a:solidFill>
                <a:latin typeface="Calibri"/>
              </a:rPr>
              <a:t>Antônio </a:t>
            </a:r>
            <a:r>
              <a:rPr sz="1600" b="0" i="0" dirty="0" err="1">
                <a:solidFill>
                  <a:srgbClr val="FFFFFF"/>
                </a:solidFill>
                <a:latin typeface="Calibri"/>
              </a:rPr>
              <a:t>Puças</a:t>
            </a:r>
            <a:r>
              <a:rPr sz="1600" b="0" i="0" dirty="0">
                <a:solidFill>
                  <a:srgbClr val="FFFFFF"/>
                </a:solidFill>
                <a:latin typeface="Calibri"/>
              </a:rPr>
              <a:t> Júnior · </a:t>
            </a:r>
            <a:r>
              <a:rPr sz="1600" b="0" i="0" dirty="0" err="1">
                <a:solidFill>
                  <a:srgbClr val="FFFFFF"/>
                </a:solidFill>
                <a:latin typeface="Calibri"/>
              </a:rPr>
              <a:t>estande</a:t>
            </a:r>
            <a:r>
              <a:rPr sz="1600" b="0" i="0" dirty="0">
                <a:solidFill>
                  <a:srgbClr val="FFFFFF"/>
                </a:solidFill>
                <a:latin typeface="Calibri"/>
              </a:rPr>
              <a:t> da SMAR</a:t>
            </a:r>
            <a:r>
              <a:rPr lang="pt-BR" sz="1600" b="0" i="0" dirty="0">
                <a:solidFill>
                  <a:srgbClr val="FFFFFF"/>
                </a:solidFill>
                <a:latin typeface="Calibri"/>
              </a:rPr>
              <a:t> </a:t>
            </a:r>
            <a:r>
              <a:rPr sz="1600" b="0" i="0" dirty="0">
                <a:solidFill>
                  <a:srgbClr val="FFFFFF"/>
                </a:solidFill>
                <a:latin typeface="Calibri"/>
              </a:rPr>
              <a:t>APD </a:t>
            </a:r>
            <a:r>
              <a:rPr sz="1600" b="0" i="0" dirty="0" err="1">
                <a:solidFill>
                  <a:srgbClr val="FFFFFF"/>
                </a:solidFill>
                <a:latin typeface="Calibri"/>
              </a:rPr>
              <a:t>durante</a:t>
            </a:r>
            <a:r>
              <a:rPr sz="1600" b="0" i="0" dirty="0">
                <a:solidFill>
                  <a:srgbClr val="FFFFFF"/>
                </a:solidFill>
                <a:latin typeface="Calibri"/>
              </a:rPr>
              <a:t> o </a:t>
            </a:r>
            <a:r>
              <a:rPr sz="1600" b="0" i="0" dirty="0" err="1">
                <a:solidFill>
                  <a:srgbClr val="FFFFFF"/>
                </a:solidFill>
                <a:latin typeface="Calibri"/>
              </a:rPr>
              <a:t>evento</a:t>
            </a:r>
            <a:endParaRPr sz="1600" b="0" i="0" dirty="0">
              <a:solidFill>
                <a:srgbClr val="FFFFFF"/>
              </a:solidFill>
              <a:latin typeface="Calibri"/>
            </a:endParaRPr>
          </a:p>
          <a:p>
            <a:pPr algn="l"/>
            <a:r>
              <a:rPr sz="1400" b="0" i="0" dirty="0">
                <a:solidFill>
                  <a:srgbClr val="FFFFFF"/>
                </a:solidFill>
                <a:latin typeface="Calibri"/>
              </a:rPr>
              <a:t>antonio.pucas@smarapd.com.br · linkedin.com/in/</a:t>
            </a:r>
            <a:r>
              <a:rPr sz="1400" b="0" i="0" dirty="0" err="1">
                <a:solidFill>
                  <a:srgbClr val="FFFFFF"/>
                </a:solidFill>
                <a:latin typeface="Calibri"/>
              </a:rPr>
              <a:t>apjunior</a:t>
            </a:r>
            <a:endParaRPr sz="1400" b="0" i="0" dirty="0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214021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163DB1-9BE6-9986-3E1B-D5C9C47E17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6412EFE1-426C-18D9-B683-D44502AFCD5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F98C5273-753E-52ED-1772-80D1BB47F79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85366" y="165463"/>
            <a:ext cx="10332464" cy="431303"/>
          </a:xfrm>
          <a:prstGeom prst="rect">
            <a:avLst/>
          </a:prstGeom>
        </p:spPr>
        <p:txBody>
          <a:bodyPr tIns="36000" bIns="3600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Bibliografia de Consulta</a:t>
            </a:r>
            <a:endParaRPr lang="pt-B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B16C9288-20BF-9DF5-25C5-E95CEF6BB19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85366" y="596766"/>
            <a:ext cx="10332464" cy="6021748"/>
          </a:xfrm>
          <a:prstGeom prst="rect">
            <a:avLst/>
          </a:prstGeom>
        </p:spPr>
        <p:txBody>
          <a:bodyPr tIns="36000" bIns="3600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900"/>
              </a:spcAft>
            </a:pPr>
            <a:r>
              <a:rPr sz="1500" b="0" i="0">
                <a:solidFill>
                  <a:srgbClr val="262626"/>
                </a:solidFill>
                <a:latin typeface="Calibri"/>
              </a:rPr>
              <a:t>•  Congresso Nacional. Orçamento da União 2026 — emendas parlamentares (Câmara dos Deputados, dez. 2025).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05000"/>
              </a:lnSpc>
              <a:spcAft>
                <a:spcPts val="900"/>
              </a:spcAft>
            </a:pPr>
            <a:r>
              <a:rPr sz="1500" b="0" i="0">
                <a:solidFill>
                  <a:srgbClr val="262626"/>
                </a:solidFill>
                <a:latin typeface="Calibri"/>
              </a:rPr>
              <a:t>•  STF. ADPF 854 — transparência e rastreabilidade das emendas parlamentares; extensão do modelo federal a estados e municípios (2024–2025).</a:t>
            </a:r>
          </a:p>
          <a:p>
            <a:pPr algn="l">
              <a:lnSpc>
                <a:spcPct val="105000"/>
              </a:lnSpc>
              <a:spcAft>
                <a:spcPts val="900"/>
              </a:spcAft>
            </a:pPr>
            <a:r>
              <a:rPr sz="1500" b="0" i="0">
                <a:solidFill>
                  <a:srgbClr val="262626"/>
                </a:solidFill>
                <a:latin typeface="Calibri"/>
              </a:rPr>
              <a:t>•  TCU. Auditorias sobre transferências especiais ("emendas Pix") e Instrução Normativa de transparência (2024–2025).</a:t>
            </a:r>
          </a:p>
          <a:p>
            <a:pPr algn="l">
              <a:lnSpc>
                <a:spcPct val="105000"/>
              </a:lnSpc>
              <a:spcAft>
                <a:spcPts val="900"/>
              </a:spcAft>
            </a:pPr>
            <a:r>
              <a:rPr sz="1500" b="0" i="0">
                <a:solidFill>
                  <a:srgbClr val="262626"/>
                </a:solidFill>
                <a:latin typeface="Calibri"/>
              </a:rPr>
              <a:t>•  Lei Complementar nº 210/2024 — impedimentos técnicos (art. 10) e ajustes aprovados pelo Congresso em jun. 2025.</a:t>
            </a:r>
          </a:p>
          <a:p>
            <a:pPr algn="l">
              <a:lnSpc>
                <a:spcPct val="105000"/>
              </a:lnSpc>
              <a:spcAft>
                <a:spcPts val="900"/>
              </a:spcAft>
            </a:pPr>
            <a:r>
              <a:rPr sz="1500" b="0" i="0">
                <a:solidFill>
                  <a:srgbClr val="262626"/>
                </a:solidFill>
                <a:latin typeface="Calibri"/>
              </a:rPr>
              <a:t>•  Lei nº 14.133/2021, Lei nº 4.320/1964 e LC nº 101/2000 — contratações e execução orçamentária.</a:t>
            </a:r>
          </a:p>
          <a:p>
            <a:pPr algn="l">
              <a:lnSpc>
                <a:spcPct val="105000"/>
              </a:lnSpc>
              <a:spcAft>
                <a:spcPts val="900"/>
              </a:spcAft>
            </a:pPr>
            <a:r>
              <a:rPr sz="1500" b="0" i="0">
                <a:solidFill>
                  <a:srgbClr val="262626"/>
                </a:solidFill>
                <a:latin typeface="Calibri"/>
              </a:rPr>
              <a:t>•  Transferegov.br — relatórios de execução e prestação de contas de transferências especiais.</a:t>
            </a:r>
          </a:p>
          <a:p>
            <a:pPr algn="l">
              <a:lnSpc>
                <a:spcPct val="105000"/>
              </a:lnSpc>
              <a:spcAft>
                <a:spcPts val="900"/>
              </a:spcAft>
            </a:pPr>
            <a:r>
              <a:rPr sz="1500" b="0" i="0">
                <a:solidFill>
                  <a:srgbClr val="262626"/>
                </a:solidFill>
                <a:latin typeface="Calibri"/>
              </a:rPr>
              <a:t>•  TCE-SP. Comunicados sobre emendas impositivas municipais e prestação de informações sobre transferências especiais.</a:t>
            </a:r>
          </a:p>
          <a:p>
            <a:pPr algn="l">
              <a:lnSpc>
                <a:spcPct val="105000"/>
              </a:lnSpc>
              <a:spcAft>
                <a:spcPts val="900"/>
              </a:spcAft>
            </a:pPr>
            <a:r>
              <a:rPr sz="1500" b="0" i="0">
                <a:solidFill>
                  <a:srgbClr val="262626"/>
                </a:solidFill>
                <a:latin typeface="Calibri"/>
              </a:rPr>
              <a:t>•  CGI.br/NIC.br — Cetic.br. Pesquisa TIC Governo Eletrônico 2025 (divulgada em jul. 2026).</a:t>
            </a:r>
          </a:p>
        </p:txBody>
      </p:sp>
    </p:spTree>
    <p:extLst>
      <p:ext uri="{BB962C8B-B14F-4D97-AF65-F5344CB8AC3E}">
        <p14:creationId xmlns:p14="http://schemas.microsoft.com/office/powerpoint/2010/main" val="1678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DCE654-2F32-AF6C-2BA4-886C4E2E96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83F30B49-E1E3-71A6-3C4B-425E9706BCE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  <p:sp>
        <p:nvSpPr>
          <p:cNvPr id="4" name="Subtítulo 2">
            <a:extLst>
              <a:ext uri="{FF2B5EF4-FFF2-40B4-BE49-F238E27FC236}">
                <a16:creationId xmlns:a16="http://schemas.microsoft.com/office/drawing/2014/main" id="{00E6053D-E549-728F-0AC7-61ACED62FFE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317072" y="596766"/>
            <a:ext cx="9700757" cy="6021748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		@assefinsp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		 @assefinsp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		@assefinsp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		 www.assefinsp.com.br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		(16) 99769.7962</a:t>
            </a:r>
          </a:p>
        </p:txBody>
      </p:sp>
      <p:sp>
        <p:nvSpPr>
          <p:cNvPr id="8" name="Google Shape;145;p6">
            <a:extLst>
              <a:ext uri="{FF2B5EF4-FFF2-40B4-BE49-F238E27FC236}">
                <a16:creationId xmlns:a16="http://schemas.microsoft.com/office/drawing/2014/main" id="{4AA6E087-9FA8-713A-900A-27FB0532F2E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5400000">
            <a:off x="2459394" y="1791053"/>
            <a:ext cx="480672" cy="2351460"/>
          </a:xfrm>
          <a:custGeom>
            <a:avLst/>
            <a:gdLst/>
            <a:ahLst/>
            <a:cxnLst/>
            <a:rect l="l" t="t" r="r" b="b"/>
            <a:pathLst>
              <a:path w="2353310" h="5581882" extrusionOk="0">
                <a:moveTo>
                  <a:pt x="784860" y="5514572"/>
                </a:moveTo>
                <a:cubicBezTo>
                  <a:pt x="905510" y="5555212"/>
                  <a:pt x="1042670" y="5581882"/>
                  <a:pt x="1177290" y="5581882"/>
                </a:cubicBezTo>
                <a:cubicBezTo>
                  <a:pt x="1311910" y="5581882"/>
                  <a:pt x="1441450" y="5559022"/>
                  <a:pt x="1560830" y="5518382"/>
                </a:cubicBezTo>
                <a:cubicBezTo>
                  <a:pt x="1563370" y="5517112"/>
                  <a:pt x="1565910" y="5517112"/>
                  <a:pt x="1568450" y="5515842"/>
                </a:cubicBezTo>
                <a:cubicBezTo>
                  <a:pt x="2016760" y="5353282"/>
                  <a:pt x="2346960" y="4924022"/>
                  <a:pt x="2353310" y="4414025"/>
                </a:cubicBezTo>
                <a:lnTo>
                  <a:pt x="2353310" y="0"/>
                </a:lnTo>
                <a:lnTo>
                  <a:pt x="0" y="0"/>
                </a:lnTo>
                <a:lnTo>
                  <a:pt x="0" y="4410668"/>
                </a:lnTo>
                <a:cubicBezTo>
                  <a:pt x="6350" y="4926562"/>
                  <a:pt x="331470" y="5355822"/>
                  <a:pt x="784860" y="5514572"/>
                </a:cubicBezTo>
                <a:close/>
              </a:path>
            </a:pathLst>
          </a:custGeom>
          <a:solidFill>
            <a:srgbClr val="006FB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45;p6">
            <a:extLst>
              <a:ext uri="{FF2B5EF4-FFF2-40B4-BE49-F238E27FC236}">
                <a16:creationId xmlns:a16="http://schemas.microsoft.com/office/drawing/2014/main" id="{9FAE254F-C731-9868-EC68-14D4B6A0229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5400000">
            <a:off x="2459394" y="2387819"/>
            <a:ext cx="480672" cy="2351460"/>
          </a:xfrm>
          <a:custGeom>
            <a:avLst/>
            <a:gdLst/>
            <a:ahLst/>
            <a:cxnLst/>
            <a:rect l="l" t="t" r="r" b="b"/>
            <a:pathLst>
              <a:path w="2353310" h="5581882" extrusionOk="0">
                <a:moveTo>
                  <a:pt x="784860" y="5514572"/>
                </a:moveTo>
                <a:cubicBezTo>
                  <a:pt x="905510" y="5555212"/>
                  <a:pt x="1042670" y="5581882"/>
                  <a:pt x="1177290" y="5581882"/>
                </a:cubicBezTo>
                <a:cubicBezTo>
                  <a:pt x="1311910" y="5581882"/>
                  <a:pt x="1441450" y="5559022"/>
                  <a:pt x="1560830" y="5518382"/>
                </a:cubicBezTo>
                <a:cubicBezTo>
                  <a:pt x="1563370" y="5517112"/>
                  <a:pt x="1565910" y="5517112"/>
                  <a:pt x="1568450" y="5515842"/>
                </a:cubicBezTo>
                <a:cubicBezTo>
                  <a:pt x="2016760" y="5353282"/>
                  <a:pt x="2346960" y="4924022"/>
                  <a:pt x="2353310" y="4414025"/>
                </a:cubicBezTo>
                <a:lnTo>
                  <a:pt x="2353310" y="0"/>
                </a:lnTo>
                <a:lnTo>
                  <a:pt x="0" y="0"/>
                </a:lnTo>
                <a:lnTo>
                  <a:pt x="0" y="4410668"/>
                </a:lnTo>
                <a:cubicBezTo>
                  <a:pt x="6350" y="4926562"/>
                  <a:pt x="331470" y="5355822"/>
                  <a:pt x="784860" y="5514572"/>
                </a:cubicBezTo>
                <a:close/>
              </a:path>
            </a:pathLst>
          </a:custGeom>
          <a:gradFill>
            <a:gsLst>
              <a:gs pos="0">
                <a:srgbClr val="FDBA55"/>
              </a:gs>
              <a:gs pos="30000">
                <a:srgbClr val="DC2E70"/>
              </a:gs>
              <a:gs pos="68000">
                <a:srgbClr val="595DCC"/>
              </a:gs>
              <a:gs pos="100000">
                <a:srgbClr val="A236B9"/>
              </a:gs>
            </a:gsLst>
            <a:lin ang="5400000" scaled="1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45;p6">
            <a:extLst>
              <a:ext uri="{FF2B5EF4-FFF2-40B4-BE49-F238E27FC236}">
                <a16:creationId xmlns:a16="http://schemas.microsoft.com/office/drawing/2014/main" id="{F4FE6C7A-1063-B819-B437-17C22B852E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5400000">
            <a:off x="2459394" y="2984585"/>
            <a:ext cx="480672" cy="2351460"/>
          </a:xfrm>
          <a:custGeom>
            <a:avLst/>
            <a:gdLst/>
            <a:ahLst/>
            <a:cxnLst/>
            <a:rect l="l" t="t" r="r" b="b"/>
            <a:pathLst>
              <a:path w="2353310" h="5581882" extrusionOk="0">
                <a:moveTo>
                  <a:pt x="784860" y="5514572"/>
                </a:moveTo>
                <a:cubicBezTo>
                  <a:pt x="905510" y="5555212"/>
                  <a:pt x="1042670" y="5581882"/>
                  <a:pt x="1177290" y="5581882"/>
                </a:cubicBezTo>
                <a:cubicBezTo>
                  <a:pt x="1311910" y="5581882"/>
                  <a:pt x="1441450" y="5559022"/>
                  <a:pt x="1560830" y="5518382"/>
                </a:cubicBezTo>
                <a:cubicBezTo>
                  <a:pt x="1563370" y="5517112"/>
                  <a:pt x="1565910" y="5517112"/>
                  <a:pt x="1568450" y="5515842"/>
                </a:cubicBezTo>
                <a:cubicBezTo>
                  <a:pt x="2016760" y="5353282"/>
                  <a:pt x="2346960" y="4924022"/>
                  <a:pt x="2353310" y="4414025"/>
                </a:cubicBezTo>
                <a:lnTo>
                  <a:pt x="2353310" y="0"/>
                </a:lnTo>
                <a:lnTo>
                  <a:pt x="0" y="0"/>
                </a:lnTo>
                <a:lnTo>
                  <a:pt x="0" y="4410668"/>
                </a:lnTo>
                <a:cubicBezTo>
                  <a:pt x="6350" y="4926562"/>
                  <a:pt x="331470" y="5355822"/>
                  <a:pt x="784860" y="5514572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45;p6">
            <a:extLst>
              <a:ext uri="{FF2B5EF4-FFF2-40B4-BE49-F238E27FC236}">
                <a16:creationId xmlns:a16="http://schemas.microsoft.com/office/drawing/2014/main" id="{440CF1A5-BB68-0576-E2C0-EA8A0E39F03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5400000">
            <a:off x="2459394" y="3592034"/>
            <a:ext cx="480672" cy="2351460"/>
          </a:xfrm>
          <a:custGeom>
            <a:avLst/>
            <a:gdLst/>
            <a:ahLst/>
            <a:cxnLst/>
            <a:rect l="l" t="t" r="r" b="b"/>
            <a:pathLst>
              <a:path w="2353310" h="5581882" extrusionOk="0">
                <a:moveTo>
                  <a:pt x="784860" y="5514572"/>
                </a:moveTo>
                <a:cubicBezTo>
                  <a:pt x="905510" y="5555212"/>
                  <a:pt x="1042670" y="5581882"/>
                  <a:pt x="1177290" y="5581882"/>
                </a:cubicBezTo>
                <a:cubicBezTo>
                  <a:pt x="1311910" y="5581882"/>
                  <a:pt x="1441450" y="5559022"/>
                  <a:pt x="1560830" y="5518382"/>
                </a:cubicBezTo>
                <a:cubicBezTo>
                  <a:pt x="1563370" y="5517112"/>
                  <a:pt x="1565910" y="5517112"/>
                  <a:pt x="1568450" y="5515842"/>
                </a:cubicBezTo>
                <a:cubicBezTo>
                  <a:pt x="2016760" y="5353282"/>
                  <a:pt x="2346960" y="4924022"/>
                  <a:pt x="2353310" y="4414025"/>
                </a:cubicBezTo>
                <a:lnTo>
                  <a:pt x="2353310" y="0"/>
                </a:lnTo>
                <a:lnTo>
                  <a:pt x="0" y="0"/>
                </a:lnTo>
                <a:lnTo>
                  <a:pt x="0" y="4410668"/>
                </a:lnTo>
                <a:cubicBezTo>
                  <a:pt x="6350" y="4926562"/>
                  <a:pt x="331470" y="5355822"/>
                  <a:pt x="784860" y="5514572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45;p6">
            <a:extLst>
              <a:ext uri="{FF2B5EF4-FFF2-40B4-BE49-F238E27FC236}">
                <a16:creationId xmlns:a16="http://schemas.microsoft.com/office/drawing/2014/main" id="{110D3ED3-FEB5-5599-CB85-143F485426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5400000">
            <a:off x="2459394" y="4199483"/>
            <a:ext cx="480672" cy="2351460"/>
          </a:xfrm>
          <a:custGeom>
            <a:avLst/>
            <a:gdLst/>
            <a:ahLst/>
            <a:cxnLst/>
            <a:rect l="l" t="t" r="r" b="b"/>
            <a:pathLst>
              <a:path w="2353310" h="5581882" extrusionOk="0">
                <a:moveTo>
                  <a:pt x="784860" y="5514572"/>
                </a:moveTo>
                <a:cubicBezTo>
                  <a:pt x="905510" y="5555212"/>
                  <a:pt x="1042670" y="5581882"/>
                  <a:pt x="1177290" y="5581882"/>
                </a:cubicBezTo>
                <a:cubicBezTo>
                  <a:pt x="1311910" y="5581882"/>
                  <a:pt x="1441450" y="5559022"/>
                  <a:pt x="1560830" y="5518382"/>
                </a:cubicBezTo>
                <a:cubicBezTo>
                  <a:pt x="1563370" y="5517112"/>
                  <a:pt x="1565910" y="5517112"/>
                  <a:pt x="1568450" y="5515842"/>
                </a:cubicBezTo>
                <a:cubicBezTo>
                  <a:pt x="2016760" y="5353282"/>
                  <a:pt x="2346960" y="4924022"/>
                  <a:pt x="2353310" y="4414025"/>
                </a:cubicBezTo>
                <a:lnTo>
                  <a:pt x="2353310" y="0"/>
                </a:lnTo>
                <a:lnTo>
                  <a:pt x="0" y="0"/>
                </a:lnTo>
                <a:lnTo>
                  <a:pt x="0" y="4410668"/>
                </a:lnTo>
                <a:cubicBezTo>
                  <a:pt x="6350" y="4926562"/>
                  <a:pt x="331470" y="5355822"/>
                  <a:pt x="784860" y="5514572"/>
                </a:cubicBezTo>
                <a:close/>
              </a:path>
            </a:pathLst>
          </a:custGeom>
          <a:solidFill>
            <a:srgbClr val="00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4" name="Gráfico 23">
            <a:extLst>
              <a:ext uri="{FF2B5EF4-FFF2-40B4-BE49-F238E27FC236}">
                <a16:creationId xmlns:a16="http://schemas.microsoft.com/office/drawing/2014/main" id="{D5337355-FECB-F2E0-BD9F-2CB9F39379D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51944" y="2683919"/>
            <a:ext cx="556854" cy="556854"/>
          </a:xfrm>
          <a:prstGeom prst="rect">
            <a:avLst/>
          </a:prstGeom>
        </p:spPr>
      </p:pic>
      <p:pic>
        <p:nvPicPr>
          <p:cNvPr id="20" name="Gráfico 19">
            <a:extLst>
              <a:ext uri="{FF2B5EF4-FFF2-40B4-BE49-F238E27FC236}">
                <a16:creationId xmlns:a16="http://schemas.microsoft.com/office/drawing/2014/main" id="{AFC8CDAD-6B3E-ADB7-C111-FD20E7CD38C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351944" y="3879316"/>
            <a:ext cx="556854" cy="556854"/>
          </a:xfrm>
          <a:prstGeom prst="rect">
            <a:avLst/>
          </a:prstGeom>
        </p:spPr>
      </p:pic>
      <p:pic>
        <p:nvPicPr>
          <p:cNvPr id="22" name="Gráfico 21">
            <a:extLst>
              <a:ext uri="{FF2B5EF4-FFF2-40B4-BE49-F238E27FC236}">
                <a16:creationId xmlns:a16="http://schemas.microsoft.com/office/drawing/2014/main" id="{1B763F6B-F855-8936-69D6-51C5445C01B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351944" y="3288769"/>
            <a:ext cx="556854" cy="556854"/>
          </a:xfrm>
          <a:prstGeom prst="rect">
            <a:avLst/>
          </a:prstGeom>
        </p:spPr>
      </p:pic>
      <p:pic>
        <p:nvPicPr>
          <p:cNvPr id="26" name="Gráfico 25">
            <a:extLst>
              <a:ext uri="{FF2B5EF4-FFF2-40B4-BE49-F238E27FC236}">
                <a16:creationId xmlns:a16="http://schemas.microsoft.com/office/drawing/2014/main" id="{DD6A90E6-8DB3-19CF-4564-3C8A24FF2C5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351944" y="5093753"/>
            <a:ext cx="556854" cy="556854"/>
          </a:xfrm>
          <a:prstGeom prst="rect">
            <a:avLst/>
          </a:prstGeom>
        </p:spPr>
      </p:pic>
      <p:pic>
        <p:nvPicPr>
          <p:cNvPr id="28" name="Gráfico 27">
            <a:extLst>
              <a:ext uri="{FF2B5EF4-FFF2-40B4-BE49-F238E27FC236}">
                <a16:creationId xmlns:a16="http://schemas.microsoft.com/office/drawing/2014/main" id="{DB76DF4D-B327-B82F-C51C-213E08B92CB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351944" y="4498451"/>
            <a:ext cx="556854" cy="556854"/>
          </a:xfrm>
          <a:prstGeom prst="rect">
            <a:avLst/>
          </a:prstGeom>
        </p:spPr>
      </p:pic>
      <p:sp>
        <p:nvSpPr>
          <p:cNvPr id="2" name="Subtítulo 2">
            <a:extLst>
              <a:ext uri="{FF2B5EF4-FFF2-40B4-BE49-F238E27FC236}">
                <a16:creationId xmlns:a16="http://schemas.microsoft.com/office/drawing/2014/main" id="{DE57060C-9E23-B667-9056-3CE17F22BDA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85366" y="165463"/>
            <a:ext cx="10332464" cy="431303"/>
          </a:xfrm>
          <a:prstGeom prst="rect">
            <a:avLst/>
          </a:prstGeom>
        </p:spPr>
        <p:txBody>
          <a:bodyPr tIns="36000" bIns="3600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Agradecemos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sua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participação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  <a:endParaRPr lang="pt-B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id="{1BA57A4C-E25E-9284-7E47-9E0975299B9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85366" y="596766"/>
            <a:ext cx="10332464" cy="6021748"/>
          </a:xfrm>
          <a:prstGeom prst="rect">
            <a:avLst/>
          </a:prstGeom>
        </p:spPr>
        <p:txBody>
          <a:bodyPr tIns="36000" bIns="3600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A Associação das Secretarias Municipais de Finanças do Estado de São Paulo - ASSEFIN-SP tem por finalidade discutir política pública tributária e justiça fiscal, fornecer assistência técnica, trocar experiências exitosas, promover a pesquisa, ensino e desenvolvimento institucional, a qualificação e o aperfeiçoamento profissional dos dirigentes e servidores públicos fazendários.</a:t>
            </a:r>
          </a:p>
        </p:txBody>
      </p:sp>
    </p:spTree>
    <p:extLst>
      <p:ext uri="{BB962C8B-B14F-4D97-AF65-F5344CB8AC3E}">
        <p14:creationId xmlns:p14="http://schemas.microsoft.com/office/powerpoint/2010/main" val="568395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B545E5-934F-3422-0FE1-1C0B2C694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277BAACE-1A23-74BD-18D7-919F7112214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E2E3C0FC-9B28-1EAC-91C8-9FEA4C0F116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85366" y="165463"/>
            <a:ext cx="10332464" cy="431303"/>
          </a:xfrm>
          <a:prstGeom prst="rect">
            <a:avLst/>
          </a:prstGeom>
        </p:spPr>
        <p:txBody>
          <a:bodyPr tIns="36000" bIns="3600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sz="2800" b="1" i="0">
                <a:solidFill>
                  <a:srgbClr val="262626"/>
                </a:solidFill>
                <a:latin typeface="Calibri"/>
              </a:rPr>
              <a:t>R$ 61 bilhões em jogo — e a maioria no escuro</a:t>
            </a:r>
            <a:endParaRPr lang="pt-B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207745B3-79BC-A09E-7C40-E0B48D17B10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85366" y="596766"/>
            <a:ext cx="10332464" cy="6021748"/>
          </a:xfrm>
          <a:prstGeom prst="rect">
            <a:avLst/>
          </a:prstGeom>
        </p:spPr>
        <p:txBody>
          <a:bodyPr tIns="36000" bIns="3600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85366" y="1143000"/>
            <a:ext cx="4937760" cy="2011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400"/>
              </a:spcAft>
            </a:pPr>
            <a:r>
              <a:rPr sz="6600" b="1" i="0">
                <a:solidFill>
                  <a:srgbClr val="1B4E9B"/>
                </a:solidFill>
                <a:latin typeface="Calibri"/>
              </a:rPr>
              <a:t>R$ 61 bi</a:t>
            </a:r>
          </a:p>
          <a:p>
            <a:pPr algn="l"/>
            <a:r>
              <a:rPr sz="2000" b="0" i="0">
                <a:solidFill>
                  <a:srgbClr val="262626"/>
                </a:solidFill>
                <a:latin typeface="Calibri"/>
              </a:rPr>
              <a:t>em emendas parlamentares no Orçamento da União 2026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20840" y="1234440"/>
            <a:ext cx="516636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600" b="1" i="0">
                <a:solidFill>
                  <a:srgbClr val="A83226"/>
                </a:solidFill>
                <a:latin typeface="Calibri"/>
              </a:rPr>
              <a:t>2.757  </a:t>
            </a:r>
            <a:r>
              <a:rPr sz="1600" b="0" i="0">
                <a:solidFill>
                  <a:srgbClr val="595959"/>
                </a:solidFill>
                <a:latin typeface="Calibri"/>
              </a:rPr>
              <a:t>municípios — metade do país — sem relatório de execução de emendas Pix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20840" y="2167128"/>
            <a:ext cx="516636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600" b="1" i="0">
                <a:solidFill>
                  <a:srgbClr val="B86B00"/>
                </a:solidFill>
                <a:latin typeface="Calibri"/>
              </a:rPr>
              <a:t>81%  </a:t>
            </a:r>
            <a:r>
              <a:rPr sz="1600" b="0" i="0">
                <a:solidFill>
                  <a:srgbClr val="595959"/>
                </a:solidFill>
                <a:latin typeface="Calibri"/>
              </a:rPr>
              <a:t>das emendas Pix não rastreáveis, segundo o TCU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20840" y="3099816"/>
            <a:ext cx="516636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600" b="1" i="0">
                <a:solidFill>
                  <a:srgbClr val="262626"/>
                </a:solidFill>
                <a:latin typeface="Calibri"/>
              </a:rPr>
              <a:t>STF  </a:t>
            </a:r>
            <a:r>
              <a:rPr sz="1600" b="0" i="0">
                <a:solidFill>
                  <a:srgbClr val="595959"/>
                </a:solidFill>
                <a:latin typeface="Calibri"/>
              </a:rPr>
              <a:t>já suspendeu repasses a quem não prestou contas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85366" y="4343400"/>
            <a:ext cx="10332464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>
                <a:solidFill>
                  <a:srgbClr val="595959"/>
                </a:solidFill>
                <a:latin typeface="Calibri"/>
              </a:rPr>
              <a:t>Fontes: Congresso Nacional, TCU, Transferegov, STF (ADPF 854)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85366" y="4892040"/>
            <a:ext cx="10332464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600" b="1" i="1">
                <a:solidFill>
                  <a:srgbClr val="A83226"/>
                </a:solidFill>
                <a:latin typeface="Calibri"/>
              </a:rPr>
              <a:t>O problema não é falta de dados. É falta de método.</a:t>
            </a:r>
          </a:p>
          <a:p>
            <a:pPr algn="l"/>
            <a:r>
              <a:rPr sz="2000" b="0" i="0">
                <a:solidFill>
                  <a:srgbClr val="262626"/>
                </a:solidFill>
                <a:latin typeface="Calibri"/>
              </a:rPr>
              <a:t>Nos próximos minutos: três pilares práticos para resolver isso com IA — começando amanhã.</a:t>
            </a:r>
          </a:p>
        </p:txBody>
      </p:sp>
    </p:spTree>
    <p:extLst>
      <p:ext uri="{BB962C8B-B14F-4D97-AF65-F5344CB8AC3E}">
        <p14:creationId xmlns:p14="http://schemas.microsoft.com/office/powerpoint/2010/main" val="351955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B545E5-934F-3422-0FE1-1C0B2C694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277BAACE-1A23-74BD-18D7-919F7112214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E2E3C0FC-9B28-1EAC-91C8-9FEA4C0F116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85366" y="165463"/>
            <a:ext cx="10332464" cy="431303"/>
          </a:xfrm>
          <a:prstGeom prst="rect">
            <a:avLst/>
          </a:prstGeom>
        </p:spPr>
        <p:txBody>
          <a:bodyPr tIns="36000" bIns="3600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sz="2800" b="1" i="0">
                <a:solidFill>
                  <a:srgbClr val="262626"/>
                </a:solidFill>
                <a:latin typeface="Calibri"/>
              </a:rPr>
              <a:t>IA no ciclo das emendas: três pilares práticos</a:t>
            </a:r>
            <a:endParaRPr lang="pt-B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207745B3-79BC-A09E-7C40-E0B48D17B10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85366" y="596766"/>
            <a:ext cx="10332464" cy="6021748"/>
          </a:xfrm>
          <a:prstGeom prst="rect">
            <a:avLst/>
          </a:prstGeom>
        </p:spPr>
        <p:txBody>
          <a:bodyPr tIns="36000" bIns="3600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685239" y="1234440"/>
            <a:ext cx="3246120" cy="3977639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bIns="91440" rtlCol="0" anchor="ctr"/>
          <a:lstStyle/>
          <a:p>
            <a:pPr algn="l">
              <a:spcAft>
                <a:spcPts val="200"/>
              </a:spcAft>
            </a:pPr>
            <a:r>
              <a:rPr sz="4800" b="1" i="0">
                <a:solidFill>
                  <a:srgbClr val="1E7A34"/>
                </a:solidFill>
                <a:latin typeface="Calibri"/>
              </a:rPr>
              <a:t>1</a:t>
            </a:r>
          </a:p>
          <a:p>
            <a:pPr algn="l">
              <a:spcAft>
                <a:spcPts val="1200"/>
              </a:spcAft>
            </a:pPr>
            <a:r>
              <a:rPr sz="2600" b="1" i="0">
                <a:solidFill>
                  <a:srgbClr val="262626"/>
                </a:solidFill>
                <a:latin typeface="Calibri"/>
              </a:rPr>
              <a:t>Conquistar</a:t>
            </a:r>
          </a:p>
          <a:p>
            <a:pPr algn="l">
              <a:spcAft>
                <a:spcPts val="700"/>
              </a:spcAft>
            </a:pPr>
            <a:r>
              <a:rPr sz="1800" b="0" i="0">
                <a:solidFill>
                  <a:srgbClr val="595959"/>
                </a:solidFill>
                <a:latin typeface="Calibri"/>
              </a:rPr>
              <a:t>•  Novas ideias</a:t>
            </a:r>
          </a:p>
          <a:p>
            <a:pPr algn="l">
              <a:spcAft>
                <a:spcPts val="700"/>
              </a:spcAft>
            </a:pPr>
            <a:r>
              <a:rPr sz="1800" b="0" i="0">
                <a:solidFill>
                  <a:srgbClr val="595959"/>
                </a:solidFill>
                <a:latin typeface="Calibri"/>
              </a:rPr>
              <a:t>•  Benchmark</a:t>
            </a:r>
          </a:p>
          <a:p>
            <a:pPr algn="l">
              <a:spcAft>
                <a:spcPts val="700"/>
              </a:spcAft>
            </a:pPr>
            <a:r>
              <a:rPr sz="1800" b="0" i="0">
                <a:solidFill>
                  <a:srgbClr val="595959"/>
                </a:solidFill>
                <a:latin typeface="Calibri"/>
              </a:rPr>
              <a:t>•  Preparação de projetos</a:t>
            </a:r>
          </a:p>
          <a:p>
            <a:pPr algn="l">
              <a:spcAft>
                <a:spcPts val="700"/>
              </a:spcAft>
            </a:pPr>
            <a:r>
              <a:rPr sz="1800" b="0" i="0">
                <a:solidFill>
                  <a:srgbClr val="595959"/>
                </a:solidFill>
                <a:latin typeface="Calibri"/>
              </a:rPr>
              <a:t>•  Captação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214823" y="1234440"/>
            <a:ext cx="3246120" cy="3977639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bIns="91440" rtlCol="0" anchor="ctr"/>
          <a:lstStyle/>
          <a:p>
            <a:pPr algn="l">
              <a:spcAft>
                <a:spcPts val="200"/>
              </a:spcAft>
            </a:pPr>
            <a:r>
              <a:rPr sz="4800" b="1" i="0">
                <a:solidFill>
                  <a:srgbClr val="1B4E9B"/>
                </a:solidFill>
                <a:latin typeface="Calibri"/>
              </a:rPr>
              <a:t>2</a:t>
            </a:r>
          </a:p>
          <a:p>
            <a:pPr algn="l">
              <a:spcAft>
                <a:spcPts val="1200"/>
              </a:spcAft>
            </a:pPr>
            <a:r>
              <a:rPr sz="2600" b="1" i="0">
                <a:solidFill>
                  <a:srgbClr val="262626"/>
                </a:solidFill>
                <a:latin typeface="Calibri"/>
              </a:rPr>
              <a:t>Executar</a:t>
            </a:r>
          </a:p>
          <a:p>
            <a:pPr algn="l">
              <a:spcAft>
                <a:spcPts val="700"/>
              </a:spcAft>
            </a:pPr>
            <a:r>
              <a:rPr sz="1800" b="0" i="0">
                <a:solidFill>
                  <a:srgbClr val="595959"/>
                </a:solidFill>
                <a:latin typeface="Calibri"/>
              </a:rPr>
              <a:t>•  Acompanhamento</a:t>
            </a:r>
          </a:p>
          <a:p>
            <a:pPr algn="l">
              <a:spcAft>
                <a:spcPts val="700"/>
              </a:spcAft>
            </a:pPr>
            <a:r>
              <a:rPr sz="1800" b="0" i="0">
                <a:solidFill>
                  <a:srgbClr val="595959"/>
                </a:solidFill>
                <a:latin typeface="Calibri"/>
              </a:rPr>
              <a:t>•  Monitoramento e alertas</a:t>
            </a:r>
          </a:p>
          <a:p>
            <a:pPr algn="l">
              <a:spcAft>
                <a:spcPts val="700"/>
              </a:spcAft>
            </a:pPr>
            <a:r>
              <a:rPr sz="1800" b="0" i="0">
                <a:solidFill>
                  <a:srgbClr val="595959"/>
                </a:solidFill>
                <a:latin typeface="Calibri"/>
              </a:rPr>
              <a:t>•  Prestação de contas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744407" y="1234440"/>
            <a:ext cx="3246120" cy="3977639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bIns="91440" rtlCol="0" anchor="ctr"/>
          <a:lstStyle/>
          <a:p>
            <a:pPr algn="l">
              <a:spcAft>
                <a:spcPts val="200"/>
              </a:spcAft>
            </a:pPr>
            <a:r>
              <a:rPr sz="4800" b="1" i="0">
                <a:solidFill>
                  <a:srgbClr val="B86B00"/>
                </a:solidFill>
                <a:latin typeface="Calibri"/>
              </a:rPr>
              <a:t>3</a:t>
            </a:r>
          </a:p>
          <a:p>
            <a:pPr algn="l">
              <a:spcAft>
                <a:spcPts val="1200"/>
              </a:spcAft>
            </a:pPr>
            <a:r>
              <a:rPr sz="2600" b="1" i="0">
                <a:solidFill>
                  <a:srgbClr val="262626"/>
                </a:solidFill>
                <a:latin typeface="Calibri"/>
              </a:rPr>
              <a:t>Comunicar</a:t>
            </a:r>
          </a:p>
          <a:p>
            <a:pPr algn="l">
              <a:spcAft>
                <a:spcPts val="700"/>
              </a:spcAft>
            </a:pPr>
            <a:r>
              <a:rPr sz="1800" b="0" i="0">
                <a:solidFill>
                  <a:srgbClr val="595959"/>
                </a:solidFill>
                <a:latin typeface="Calibri"/>
              </a:rPr>
              <a:t>•  Gestores e técnicos</a:t>
            </a:r>
          </a:p>
          <a:p>
            <a:pPr algn="l">
              <a:spcAft>
                <a:spcPts val="700"/>
              </a:spcAft>
            </a:pPr>
            <a:r>
              <a:rPr sz="1800" b="0" i="0">
                <a:solidFill>
                  <a:srgbClr val="595959"/>
                </a:solidFill>
                <a:latin typeface="Calibri"/>
              </a:rPr>
              <a:t>•  Vereadores e conselhos</a:t>
            </a:r>
          </a:p>
          <a:p>
            <a:pPr algn="l">
              <a:spcAft>
                <a:spcPts val="700"/>
              </a:spcAft>
            </a:pPr>
            <a:r>
              <a:rPr sz="1800" b="0" i="0">
                <a:solidFill>
                  <a:srgbClr val="595959"/>
                </a:solidFill>
                <a:latin typeface="Calibri"/>
              </a:rPr>
              <a:t>•  População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85366" y="5486400"/>
            <a:ext cx="10332464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 i="1">
                <a:solidFill>
                  <a:srgbClr val="262626"/>
                </a:solidFill>
                <a:latin typeface="Calibri"/>
              </a:rPr>
              <a:t>Para cada pilar, um prompt profissional completo — um roteiro de trabalho pronto — no material do QR Code final.</a:t>
            </a:r>
          </a:p>
        </p:txBody>
      </p:sp>
    </p:spTree>
    <p:extLst>
      <p:ext uri="{BB962C8B-B14F-4D97-AF65-F5344CB8AC3E}">
        <p14:creationId xmlns:p14="http://schemas.microsoft.com/office/powerpoint/2010/main" val="351955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B545E5-934F-3422-0FE1-1C0B2C694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277BAACE-1A23-74BD-18D7-919F7112214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E2E3C0FC-9B28-1EAC-91C8-9FEA4C0F116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85366" y="165463"/>
            <a:ext cx="10332464" cy="431303"/>
          </a:xfrm>
          <a:prstGeom prst="rect">
            <a:avLst/>
          </a:prstGeom>
        </p:spPr>
        <p:txBody>
          <a:bodyPr tIns="36000" bIns="3600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sz="2800" b="1" i="0">
                <a:solidFill>
                  <a:srgbClr val="262626"/>
                </a:solidFill>
                <a:latin typeface="Calibri"/>
              </a:rPr>
              <a:t>Antes dos pilares: a receita de um prompt que funciona</a:t>
            </a:r>
            <a:endParaRPr lang="pt-B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207745B3-79BC-A09E-7C40-E0B48D17B10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85366" y="596766"/>
            <a:ext cx="10332464" cy="6021748"/>
          </a:xfrm>
          <a:prstGeom prst="rect">
            <a:avLst/>
          </a:prstGeom>
        </p:spPr>
        <p:txBody>
          <a:bodyPr tIns="36000" bIns="3600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685239" y="1188720"/>
            <a:ext cx="1600200" cy="658368"/>
          </a:xfrm>
          <a:prstGeom prst="roundRect">
            <a:avLst>
              <a:gd name="adj" fmla="val 6000"/>
            </a:avLst>
          </a:prstGeom>
          <a:solidFill>
            <a:srgbClr val="1B4E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" tIns="91440" rIns="45720" bIns="91440" rtlCol="0" anchor="ctr"/>
          <a:lstStyle/>
          <a:p>
            <a:pPr algn="ctr"/>
            <a:r>
              <a:rPr sz="1400" b="1" i="0">
                <a:solidFill>
                  <a:srgbClr val="FFFFFF"/>
                </a:solidFill>
                <a:latin typeface="Calibri"/>
              </a:rPr>
              <a:t>PAPEL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20440" y="1216152"/>
            <a:ext cx="8321040" cy="62179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700" b="0" i="1">
                <a:solidFill>
                  <a:srgbClr val="262626"/>
                </a:solidFill>
                <a:latin typeface="Calibri"/>
              </a:rPr>
              <a:t>Você é um analista de convênios municipais…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685239" y="1993392"/>
            <a:ext cx="1600200" cy="658368"/>
          </a:xfrm>
          <a:prstGeom prst="roundRect">
            <a:avLst>
              <a:gd name="adj" fmla="val 6000"/>
            </a:avLst>
          </a:prstGeom>
          <a:solidFill>
            <a:srgbClr val="1E7A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" tIns="91440" rIns="45720" bIns="91440" rtlCol="0" anchor="ctr"/>
          <a:lstStyle/>
          <a:p>
            <a:pPr algn="ctr"/>
            <a:r>
              <a:rPr sz="1400" b="1" i="0">
                <a:solidFill>
                  <a:srgbClr val="FFFFFF"/>
                </a:solidFill>
                <a:latin typeface="Calibri"/>
              </a:rPr>
              <a:t>CONTEXTO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20440" y="2070110"/>
            <a:ext cx="8321040" cy="5232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700" b="0" i="1" dirty="0">
                <a:solidFill>
                  <a:srgbClr val="262626"/>
                </a:solidFill>
                <a:latin typeface="Calibri"/>
              </a:rPr>
              <a:t>…</a:t>
            </a:r>
            <a:r>
              <a:rPr sz="1700" b="0" i="1" dirty="0" err="1">
                <a:solidFill>
                  <a:srgbClr val="262626"/>
                </a:solidFill>
                <a:latin typeface="Calibri"/>
              </a:rPr>
              <a:t>em</a:t>
            </a:r>
            <a:r>
              <a:rPr sz="1700" b="0" i="1" dirty="0">
                <a:solidFill>
                  <a:srgbClr val="262626"/>
                </a:solidFill>
                <a:latin typeface="Calibri"/>
              </a:rPr>
              <a:t> um </a:t>
            </a:r>
            <a:r>
              <a:rPr sz="1700" b="0" i="1" dirty="0" err="1">
                <a:solidFill>
                  <a:srgbClr val="262626"/>
                </a:solidFill>
                <a:latin typeface="Calibri"/>
              </a:rPr>
              <a:t>município</a:t>
            </a:r>
            <a:r>
              <a:rPr sz="1700" b="0" i="1" dirty="0">
                <a:solidFill>
                  <a:srgbClr val="262626"/>
                </a:solidFill>
                <a:latin typeface="Calibri"/>
              </a:rPr>
              <a:t> </a:t>
            </a:r>
            <a:r>
              <a:rPr lang="pt-BR" sz="1700" b="0" i="1" dirty="0">
                <a:solidFill>
                  <a:srgbClr val="262626"/>
                </a:solidFill>
                <a:latin typeface="Calibri"/>
              </a:rPr>
              <a:t>com </a:t>
            </a:r>
            <a:r>
              <a:rPr sz="1700" b="0" i="1" dirty="0">
                <a:solidFill>
                  <a:srgbClr val="262626"/>
                </a:solidFill>
                <a:latin typeface="Calibri"/>
              </a:rPr>
              <a:t>20 mil </a:t>
            </a:r>
            <a:r>
              <a:rPr sz="1700" b="0" i="1" dirty="0" err="1">
                <a:solidFill>
                  <a:srgbClr val="262626"/>
                </a:solidFill>
                <a:latin typeface="Calibri"/>
              </a:rPr>
              <a:t>habitantes</a:t>
            </a:r>
            <a:r>
              <a:rPr sz="1700" b="0" i="1" dirty="0">
                <a:solidFill>
                  <a:srgbClr val="262626"/>
                </a:solidFill>
                <a:latin typeface="Calibri"/>
              </a:rPr>
              <a:t>, com </a:t>
            </a:r>
            <a:r>
              <a:rPr sz="1700" b="0" i="1" dirty="0" err="1">
                <a:solidFill>
                  <a:srgbClr val="262626"/>
                </a:solidFill>
                <a:latin typeface="Calibri"/>
              </a:rPr>
              <a:t>uma</a:t>
            </a:r>
            <a:r>
              <a:rPr sz="1700" b="0" i="1" dirty="0">
                <a:solidFill>
                  <a:srgbClr val="262626"/>
                </a:solidFill>
                <a:latin typeface="Calibri"/>
              </a:rPr>
              <a:t> </a:t>
            </a:r>
            <a:r>
              <a:rPr sz="1700" b="0" i="1" dirty="0" err="1">
                <a:solidFill>
                  <a:srgbClr val="262626"/>
                </a:solidFill>
                <a:latin typeface="Calibri"/>
              </a:rPr>
              <a:t>emenda</a:t>
            </a:r>
            <a:r>
              <a:rPr sz="1700" b="0" i="1" dirty="0">
                <a:solidFill>
                  <a:srgbClr val="262626"/>
                </a:solidFill>
                <a:latin typeface="Calibri"/>
              </a:rPr>
              <a:t> de R$ 500 mil para </a:t>
            </a:r>
            <a:r>
              <a:rPr sz="1700" b="0" i="1" dirty="0" err="1">
                <a:solidFill>
                  <a:srgbClr val="262626"/>
                </a:solidFill>
                <a:latin typeface="Calibri"/>
              </a:rPr>
              <a:t>reformar</a:t>
            </a:r>
            <a:r>
              <a:rPr sz="1700" b="0" i="1" dirty="0">
                <a:solidFill>
                  <a:srgbClr val="262626"/>
                </a:solidFill>
                <a:latin typeface="Calibri"/>
              </a:rPr>
              <a:t> a UBS…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685239" y="2798064"/>
            <a:ext cx="1600200" cy="658368"/>
          </a:xfrm>
          <a:prstGeom prst="roundRect">
            <a:avLst>
              <a:gd name="adj" fmla="val 6000"/>
            </a:avLst>
          </a:prstGeom>
          <a:solidFill>
            <a:srgbClr val="B86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" tIns="91440" rIns="45720" bIns="91440" rtlCol="0" anchor="ctr"/>
          <a:lstStyle/>
          <a:p>
            <a:pPr algn="ctr"/>
            <a:r>
              <a:rPr sz="1400" b="1" i="0">
                <a:solidFill>
                  <a:srgbClr val="FFFFFF"/>
                </a:solidFill>
                <a:latin typeface="Calibri"/>
              </a:rPr>
              <a:t>TAREFA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20440" y="2825496"/>
            <a:ext cx="8321040" cy="62179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700" b="0" i="1">
                <a:solidFill>
                  <a:srgbClr val="262626"/>
                </a:solidFill>
                <a:latin typeface="Calibri"/>
              </a:rPr>
              <a:t>…liste os documentos e prazos até a prestação de contas…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685239" y="3602736"/>
            <a:ext cx="1600200" cy="658368"/>
          </a:xfrm>
          <a:prstGeom prst="roundRect">
            <a:avLst>
              <a:gd name="adj" fmla="val 6000"/>
            </a:avLst>
          </a:prstGeom>
          <a:solidFill>
            <a:srgbClr val="A83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" tIns="91440" rIns="45720" bIns="91440" rtlCol="0" anchor="ctr"/>
          <a:lstStyle/>
          <a:p>
            <a:pPr algn="ctr"/>
            <a:r>
              <a:rPr sz="1400" b="1" i="0">
                <a:solidFill>
                  <a:srgbClr val="FFFFFF"/>
                </a:solidFill>
                <a:latin typeface="Calibri"/>
              </a:rPr>
              <a:t>FORMATO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520440" y="3630168"/>
            <a:ext cx="8321040" cy="62179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700" b="0" i="1">
                <a:solidFill>
                  <a:srgbClr val="262626"/>
                </a:solidFill>
                <a:latin typeface="Calibri"/>
              </a:rPr>
              <a:t>…em tabela, com responsável sugerido e data limite…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685239" y="4407408"/>
            <a:ext cx="1600200" cy="658368"/>
          </a:xfrm>
          <a:prstGeom prst="roundRect">
            <a:avLst>
              <a:gd name="adj" fmla="val 6000"/>
            </a:avLst>
          </a:prstGeom>
          <a:solidFill>
            <a:srgbClr val="2626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" tIns="91440" rIns="45720" bIns="91440" rtlCol="0" anchor="ctr"/>
          <a:lstStyle/>
          <a:p>
            <a:pPr algn="ctr"/>
            <a:r>
              <a:rPr sz="1400" b="1" i="0">
                <a:solidFill>
                  <a:srgbClr val="FFFFFF"/>
                </a:solidFill>
                <a:latin typeface="Calibri"/>
              </a:rPr>
              <a:t>FONTE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20440" y="4434840"/>
            <a:ext cx="8321040" cy="62179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700" b="0" i="1">
                <a:solidFill>
                  <a:srgbClr val="262626"/>
                </a:solidFill>
                <a:latin typeface="Calibri"/>
              </a:rPr>
              <a:t>…cite a norma aplicável e diga claramente quando não souber.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685366" y="5349240"/>
            <a:ext cx="10332464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 i="1">
                <a:solidFill>
                  <a:srgbClr val="1B4E9B"/>
                </a:solidFill>
                <a:latin typeface="Calibri"/>
              </a:rPr>
              <a:t>Cinco ingredientes. Os quatro prompts que vêm a seguir usam essa receita — em nível profissional.</a:t>
            </a:r>
          </a:p>
        </p:txBody>
      </p:sp>
    </p:spTree>
    <p:extLst>
      <p:ext uri="{BB962C8B-B14F-4D97-AF65-F5344CB8AC3E}">
        <p14:creationId xmlns:p14="http://schemas.microsoft.com/office/powerpoint/2010/main" val="351955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B545E5-934F-3422-0FE1-1C0B2C694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277BAACE-1A23-74BD-18D7-919F7112214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E2E3C0FC-9B28-1EAC-91C8-9FEA4C0F116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85366" y="165463"/>
            <a:ext cx="10332464" cy="431303"/>
          </a:xfrm>
          <a:prstGeom prst="rect">
            <a:avLst/>
          </a:prstGeom>
        </p:spPr>
        <p:txBody>
          <a:bodyPr tIns="36000" bIns="3600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sz="2800" b="1" i="0">
                <a:solidFill>
                  <a:srgbClr val="262626"/>
                </a:solidFill>
                <a:latin typeface="Calibri"/>
              </a:rPr>
              <a:t>Pilar 1 · Conquistar — um banco de ideias sob medida</a:t>
            </a:r>
            <a:endParaRPr lang="pt-B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207745B3-79BC-A09E-7C40-E0B48D17B10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85366" y="596766"/>
            <a:ext cx="10332464" cy="6021748"/>
          </a:xfrm>
          <a:prstGeom prst="rect">
            <a:avLst/>
          </a:prstGeom>
        </p:spPr>
        <p:txBody>
          <a:bodyPr tIns="36000" bIns="3600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685239" y="1143000"/>
            <a:ext cx="5577840" cy="3977639"/>
          </a:xfrm>
          <a:prstGeom prst="roundRect">
            <a:avLst>
              <a:gd name="adj" fmla="val 6000"/>
            </a:avLst>
          </a:prstGeom>
          <a:solidFill>
            <a:srgbClr val="F4EFE4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bIns="91440" rtlCol="0" anchor="ctr"/>
          <a:lstStyle/>
          <a:p>
            <a:pPr algn="l">
              <a:spcAft>
                <a:spcPts val="800"/>
              </a:spcAft>
            </a:pPr>
            <a:r>
              <a:rPr sz="1400" b="1" i="0">
                <a:solidFill>
                  <a:srgbClr val="1E7A34"/>
                </a:solidFill>
                <a:latin typeface="Calibri"/>
              </a:rPr>
              <a:t>PROMPT Nº 1 · BANCO DE IDEIAS E BENCHMARK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500" b="0" i="1">
                <a:solidFill>
                  <a:srgbClr val="262626"/>
                </a:solidFill>
                <a:latin typeface="Calibri"/>
              </a:rPr>
              <a:t>“Atue como especialista em gestão pública municipal e captação de recursos. Identifique ideias de projetos com potencial de receber emendas, pesquisando fontes oficiais — Transferegov, portais, Tribunais de Contas — em 15 eixos, da saúde à inovação…”</a:t>
            </a:r>
          </a:p>
          <a:p>
            <a:pPr algn="l"/>
            <a:r>
              <a:rPr sz="1300" b="1" i="0">
                <a:solidFill>
                  <a:srgbClr val="595959"/>
                </a:solidFill>
                <a:latin typeface="Calibri"/>
              </a:rPr>
              <a:t>Personalize: </a:t>
            </a:r>
            <a:r>
              <a:rPr sz="1300" b="0" i="0">
                <a:solidFill>
                  <a:srgbClr val="595959"/>
                </a:solidFill>
                <a:latin typeface="Calibri"/>
              </a:rPr>
              <a:t>[município] · [população] · [áreas prioritárias] · [valor a captar]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43800" y="1234440"/>
            <a:ext cx="4434840" cy="3931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1000"/>
              </a:spcAft>
            </a:pPr>
            <a:r>
              <a:rPr sz="1900" b="1" i="0">
                <a:solidFill>
                  <a:srgbClr val="262626"/>
                </a:solidFill>
                <a:latin typeface="Calibri"/>
              </a:rPr>
              <a:t>O que você recebe:</a:t>
            </a:r>
          </a:p>
          <a:p>
            <a:pPr algn="l">
              <a:lnSpc>
                <a:spcPct val="105000"/>
              </a:lnSpc>
              <a:spcAft>
                <a:spcPts val="1000"/>
              </a:spcAft>
            </a:pPr>
            <a:r>
              <a:rPr sz="1700" b="0" i="0">
                <a:solidFill>
                  <a:srgbClr val="1E7A34"/>
                </a:solidFill>
                <a:latin typeface="Calibri"/>
              </a:rPr>
              <a:t>•  </a:t>
            </a:r>
            <a:r>
              <a:rPr sz="1700" b="0" i="0">
                <a:solidFill>
                  <a:srgbClr val="262626"/>
                </a:solidFill>
                <a:latin typeface="Calibri"/>
              </a:rPr>
              <a:t>Tabela comparativa com 30 ideias de projetos, com faixas de investimento e exemplos reais de outros municípios</a:t>
            </a:r>
          </a:p>
          <a:p>
            <a:pPr algn="l">
              <a:lnSpc>
                <a:spcPct val="105000"/>
              </a:lnSpc>
              <a:spcAft>
                <a:spcPts val="1000"/>
              </a:spcAft>
            </a:pPr>
            <a:r>
              <a:rPr sz="1700" b="0" i="0">
                <a:solidFill>
                  <a:srgbClr val="1E7A34"/>
                </a:solidFill>
                <a:latin typeface="Calibri"/>
              </a:rPr>
              <a:t>•  </a:t>
            </a:r>
            <a:r>
              <a:rPr sz="1700" b="0" i="0">
                <a:solidFill>
                  <a:srgbClr val="262626"/>
                </a:solidFill>
                <a:latin typeface="Calibri"/>
              </a:rPr>
              <a:t>Os 10 com maior potencial — filtrados pelo porte do seu município</a:t>
            </a:r>
          </a:p>
          <a:p>
            <a:pPr algn="l">
              <a:lnSpc>
                <a:spcPct val="105000"/>
              </a:lnSpc>
              <a:spcAft>
                <a:spcPts val="1000"/>
              </a:spcAft>
            </a:pPr>
            <a:r>
              <a:rPr sz="1700" b="0" i="0">
                <a:solidFill>
                  <a:srgbClr val="1E7A34"/>
                </a:solidFill>
                <a:latin typeface="Calibri"/>
              </a:rPr>
              <a:t>•  </a:t>
            </a:r>
            <a:r>
              <a:rPr sz="1700" b="0" i="0">
                <a:solidFill>
                  <a:srgbClr val="262626"/>
                </a:solidFill>
                <a:latin typeface="Calibri"/>
              </a:rPr>
              <a:t>Modelo de apresentação e argumentos prontos para levar ao parlamentar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85366" y="5349240"/>
            <a:ext cx="10332464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 i="0" dirty="0">
                <a:solidFill>
                  <a:srgbClr val="262626"/>
                </a:solidFill>
                <a:latin typeface="Calibri"/>
              </a:rPr>
              <a:t>Personalize </a:t>
            </a:r>
            <a:r>
              <a:rPr sz="2000" b="1" i="0" dirty="0" err="1">
                <a:solidFill>
                  <a:srgbClr val="262626"/>
                </a:solidFill>
                <a:latin typeface="Calibri"/>
              </a:rPr>
              <a:t>quatro</a:t>
            </a:r>
            <a:r>
              <a:rPr sz="2000" b="1" i="0" dirty="0">
                <a:solidFill>
                  <a:srgbClr val="262626"/>
                </a:solidFill>
                <a:latin typeface="Calibri"/>
              </a:rPr>
              <a:t> campos e rode. </a:t>
            </a:r>
            <a:r>
              <a:rPr sz="2000" b="0" i="0" dirty="0">
                <a:solidFill>
                  <a:srgbClr val="595959"/>
                </a:solidFill>
                <a:latin typeface="Calibri"/>
              </a:rPr>
              <a:t>O prompt </a:t>
            </a:r>
            <a:r>
              <a:rPr sz="2000" b="0" i="0" dirty="0" err="1">
                <a:solidFill>
                  <a:srgbClr val="595959"/>
                </a:solidFill>
                <a:latin typeface="Calibri"/>
              </a:rPr>
              <a:t>completo</a:t>
            </a:r>
            <a:r>
              <a:rPr lang="pt-BR" sz="2000" b="0" i="0" dirty="0">
                <a:solidFill>
                  <a:srgbClr val="595959"/>
                </a:solidFill>
                <a:latin typeface="Calibri"/>
              </a:rPr>
              <a:t> </a:t>
            </a:r>
            <a:r>
              <a:rPr sz="2000" b="0" i="0" dirty="0">
                <a:solidFill>
                  <a:srgbClr val="595959"/>
                </a:solidFill>
                <a:latin typeface="Calibri"/>
              </a:rPr>
              <a:t>— </a:t>
            </a:r>
            <a:r>
              <a:rPr sz="2000" b="0" i="0" dirty="0" err="1">
                <a:solidFill>
                  <a:srgbClr val="595959"/>
                </a:solidFill>
                <a:latin typeface="Calibri"/>
              </a:rPr>
              <a:t>está</a:t>
            </a:r>
            <a:r>
              <a:rPr sz="2000" b="0" i="0" dirty="0">
                <a:solidFill>
                  <a:srgbClr val="595959"/>
                </a:solidFill>
                <a:latin typeface="Calibri"/>
              </a:rPr>
              <a:t> no material do QR Code.</a:t>
            </a:r>
          </a:p>
        </p:txBody>
      </p:sp>
    </p:spTree>
    <p:extLst>
      <p:ext uri="{BB962C8B-B14F-4D97-AF65-F5344CB8AC3E}">
        <p14:creationId xmlns:p14="http://schemas.microsoft.com/office/powerpoint/2010/main" val="351955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B545E5-934F-3422-0FE1-1C0B2C694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277BAACE-1A23-74BD-18D7-919F7112214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E2E3C0FC-9B28-1EAC-91C8-9FEA4C0F116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85366" y="165463"/>
            <a:ext cx="10332464" cy="431303"/>
          </a:xfrm>
          <a:prstGeom prst="rect">
            <a:avLst/>
          </a:prstGeom>
        </p:spPr>
        <p:txBody>
          <a:bodyPr tIns="36000" bIns="3600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sz="2800" b="1" i="0">
                <a:solidFill>
                  <a:srgbClr val="262626"/>
                </a:solidFill>
                <a:latin typeface="Calibri"/>
              </a:rPr>
              <a:t>Pilar 1 · Conquistar — o raio-X do projeto parado</a:t>
            </a:r>
            <a:endParaRPr lang="pt-B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207745B3-79BC-A09E-7C40-E0B48D17B10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85366" y="596766"/>
            <a:ext cx="10332464" cy="6021748"/>
          </a:xfrm>
          <a:prstGeom prst="rect">
            <a:avLst/>
          </a:prstGeom>
        </p:spPr>
        <p:txBody>
          <a:bodyPr tIns="36000" bIns="3600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685239" y="1143000"/>
            <a:ext cx="5577840" cy="3977639"/>
          </a:xfrm>
          <a:prstGeom prst="roundRect">
            <a:avLst>
              <a:gd name="adj" fmla="val 6000"/>
            </a:avLst>
          </a:prstGeom>
          <a:solidFill>
            <a:srgbClr val="F4EFE4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bIns="91440" rtlCol="0" anchor="ctr"/>
          <a:lstStyle/>
          <a:p>
            <a:pPr algn="l">
              <a:spcAft>
                <a:spcPts val="800"/>
              </a:spcAft>
            </a:pPr>
            <a:r>
              <a:rPr sz="1400" b="1" i="0">
                <a:solidFill>
                  <a:srgbClr val="1E7A34"/>
                </a:solidFill>
                <a:latin typeface="Calibri"/>
              </a:rPr>
              <a:t>PROMPT Nº 2 · ANÁLISE DE MATURIDADE PARA CAPTAÇÃO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500" b="0" i="1">
                <a:solidFill>
                  <a:srgbClr val="262626"/>
                </a:solidFill>
                <a:latin typeface="Calibri"/>
              </a:rPr>
              <a:t>“Você receberá um projeto municipal parado, incompleto ou sem financiamento. Avalie se ele é candidato forte, médio ou fraco à captação: atribua nota de 0 a 100 em 8 critérios — relevância, impacto, viabilidade técnica, financeira e jurídica, interesse parlamentar…”</a:t>
            </a:r>
          </a:p>
          <a:p>
            <a:pPr algn="l"/>
            <a:r>
              <a:rPr sz="1300" b="1" i="0">
                <a:solidFill>
                  <a:srgbClr val="595959"/>
                </a:solidFill>
                <a:latin typeface="Calibri"/>
              </a:rPr>
              <a:t>Personalize: </a:t>
            </a:r>
            <a:r>
              <a:rPr sz="1300" b="0" i="0">
                <a:solidFill>
                  <a:srgbClr val="595959"/>
                </a:solidFill>
                <a:latin typeface="Calibri"/>
              </a:rPr>
              <a:t>[nome do projeto] · [situação atual] · [valor] · [documentos]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43800" y="1234440"/>
            <a:ext cx="4434840" cy="3931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1000"/>
              </a:spcAft>
            </a:pPr>
            <a:r>
              <a:rPr sz="1900" b="1" i="0">
                <a:solidFill>
                  <a:srgbClr val="262626"/>
                </a:solidFill>
                <a:latin typeface="Calibri"/>
              </a:rPr>
              <a:t>O que você recebe:</a:t>
            </a:r>
          </a:p>
          <a:p>
            <a:pPr algn="l">
              <a:lnSpc>
                <a:spcPct val="105000"/>
              </a:lnSpc>
              <a:spcAft>
                <a:spcPts val="1000"/>
              </a:spcAft>
            </a:pPr>
            <a:r>
              <a:rPr sz="1700" b="0" i="0">
                <a:solidFill>
                  <a:srgbClr val="1E7A34"/>
                </a:solidFill>
                <a:latin typeface="Calibri"/>
              </a:rPr>
              <a:t>•  </a:t>
            </a:r>
            <a:r>
              <a:rPr sz="1700" b="0" i="0">
                <a:solidFill>
                  <a:srgbClr val="262626"/>
                </a:solidFill>
                <a:latin typeface="Calibri"/>
              </a:rPr>
              <a:t>Nota 0–100 e diagnóstico de maturidade: da ideia inicial ao projeto apto à captação</a:t>
            </a:r>
          </a:p>
          <a:p>
            <a:pPr algn="l">
              <a:lnSpc>
                <a:spcPct val="105000"/>
              </a:lnSpc>
              <a:spcAft>
                <a:spcPts val="1000"/>
              </a:spcAft>
            </a:pPr>
            <a:r>
              <a:rPr sz="1700" b="0" i="0">
                <a:solidFill>
                  <a:srgbClr val="1E7A34"/>
                </a:solidFill>
                <a:latin typeface="Calibri"/>
              </a:rPr>
              <a:t>•  </a:t>
            </a:r>
            <a:r>
              <a:rPr sz="1700" b="0" i="0">
                <a:solidFill>
                  <a:srgbClr val="262626"/>
                </a:solidFill>
                <a:latin typeface="Calibri"/>
              </a:rPr>
              <a:t>Pontos críticos com gravidade, ação corretiva e responsável</a:t>
            </a:r>
          </a:p>
          <a:p>
            <a:pPr algn="l">
              <a:lnSpc>
                <a:spcPct val="105000"/>
              </a:lnSpc>
              <a:spcAft>
                <a:spcPts val="1000"/>
              </a:spcAft>
            </a:pPr>
            <a:r>
              <a:rPr sz="1700" b="0" i="0">
                <a:solidFill>
                  <a:srgbClr val="1E7A34"/>
                </a:solidFill>
                <a:latin typeface="Calibri"/>
              </a:rPr>
              <a:t>•  </a:t>
            </a:r>
            <a:r>
              <a:rPr sz="1700" b="0" i="0">
                <a:solidFill>
                  <a:srgbClr val="262626"/>
                </a:solidFill>
                <a:latin typeface="Calibri"/>
              </a:rPr>
              <a:t>Plano de ação em 8 fases + resumo de 1 página para o parlamentar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85366" y="5349240"/>
            <a:ext cx="10332464" cy="10058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 i="0">
                <a:solidFill>
                  <a:srgbClr val="262626"/>
                </a:solidFill>
                <a:latin typeface="Calibri"/>
              </a:rPr>
              <a:t>Toda prefeitura tem projeto na gaveta. </a:t>
            </a:r>
            <a:r>
              <a:rPr sz="2000" b="1" i="1">
                <a:solidFill>
                  <a:srgbClr val="1E7A34"/>
                </a:solidFill>
                <a:latin typeface="Calibri"/>
              </a:rPr>
              <a:t>O maior risco não é perder um prazo — é nem perceber a oportunidade.</a:t>
            </a:r>
          </a:p>
        </p:txBody>
      </p:sp>
    </p:spTree>
    <p:extLst>
      <p:ext uri="{BB962C8B-B14F-4D97-AF65-F5344CB8AC3E}">
        <p14:creationId xmlns:p14="http://schemas.microsoft.com/office/powerpoint/2010/main" val="351955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B545E5-934F-3422-0FE1-1C0B2C694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277BAACE-1A23-74BD-18D7-919F7112214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E2E3C0FC-9B28-1EAC-91C8-9FEA4C0F116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85366" y="165463"/>
            <a:ext cx="10332464" cy="431303"/>
          </a:xfrm>
          <a:prstGeom prst="rect">
            <a:avLst/>
          </a:prstGeom>
        </p:spPr>
        <p:txBody>
          <a:bodyPr tIns="36000" bIns="3600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sz="2800" b="1" i="0">
                <a:solidFill>
                  <a:srgbClr val="262626"/>
                </a:solidFill>
                <a:latin typeface="Calibri"/>
              </a:rPr>
              <a:t>Pilar 2 · Executar — o copiloto da execução</a:t>
            </a:r>
            <a:endParaRPr lang="pt-B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207745B3-79BC-A09E-7C40-E0B48D17B10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85366" y="596766"/>
            <a:ext cx="10332464" cy="6021748"/>
          </a:xfrm>
          <a:prstGeom prst="rect">
            <a:avLst/>
          </a:prstGeom>
        </p:spPr>
        <p:txBody>
          <a:bodyPr tIns="36000" bIns="3600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685239" y="1143000"/>
            <a:ext cx="5577840" cy="3977639"/>
          </a:xfrm>
          <a:prstGeom prst="roundRect">
            <a:avLst>
              <a:gd name="adj" fmla="val 6000"/>
            </a:avLst>
          </a:prstGeom>
          <a:solidFill>
            <a:srgbClr val="F4EFE4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bIns="91440" rtlCol="0" anchor="ctr"/>
          <a:lstStyle/>
          <a:p>
            <a:pPr algn="l">
              <a:spcAft>
                <a:spcPts val="800"/>
              </a:spcAft>
            </a:pPr>
            <a:r>
              <a:rPr sz="1400" b="1" i="0">
                <a:solidFill>
                  <a:srgbClr val="1B4E9B"/>
                </a:solidFill>
                <a:latin typeface="Calibri"/>
              </a:rPr>
              <a:t>PROMPT Nº 3 · SISTEMA DE ACOMPANHAMENTO COMPLETO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500" b="0" i="1">
                <a:solidFill>
                  <a:srgbClr val="262626"/>
                </a:solidFill>
                <a:latin typeface="Calibri"/>
              </a:rPr>
              <a:t>“Você receberá um projeto com recursos já aprovados. Monte o sistema de acompanhamento: plano de trabalho, execução física × financeira, licitações, transparência e prestação de contas — conforme a LC 210/2024 e as regras do Transferegov…”</a:t>
            </a:r>
          </a:p>
          <a:p>
            <a:pPr algn="l"/>
            <a:r>
              <a:rPr sz="1300" b="1" i="0">
                <a:solidFill>
                  <a:srgbClr val="595959"/>
                </a:solidFill>
                <a:latin typeface="Calibri"/>
              </a:rPr>
              <a:t>Personalize: </a:t>
            </a:r>
            <a:r>
              <a:rPr sz="1300" b="0" i="0">
                <a:solidFill>
                  <a:srgbClr val="595959"/>
                </a:solidFill>
                <a:latin typeface="Calibri"/>
              </a:rPr>
              <a:t>[emenda] · [instrumento] · [vigência] · [plano de trabalho]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43800" y="1234440"/>
            <a:ext cx="4434840" cy="3931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1000"/>
              </a:spcAft>
            </a:pPr>
            <a:r>
              <a:rPr sz="1900" b="1" i="0">
                <a:solidFill>
                  <a:srgbClr val="262626"/>
                </a:solidFill>
                <a:latin typeface="Calibri"/>
              </a:rPr>
              <a:t>O que você recebe:</a:t>
            </a:r>
          </a:p>
          <a:p>
            <a:pPr algn="l">
              <a:lnSpc>
                <a:spcPct val="105000"/>
              </a:lnSpc>
              <a:spcAft>
                <a:spcPts val="1000"/>
              </a:spcAft>
            </a:pPr>
            <a:r>
              <a:rPr sz="1700" b="0" i="0">
                <a:solidFill>
                  <a:srgbClr val="1B4E9B"/>
                </a:solidFill>
                <a:latin typeface="Calibri"/>
              </a:rPr>
              <a:t>•  </a:t>
            </a:r>
            <a:r>
              <a:rPr sz="1700" b="0" i="0">
                <a:solidFill>
                  <a:srgbClr val="262626"/>
                </a:solidFill>
                <a:latin typeface="Calibri"/>
              </a:rPr>
              <a:t>Checklist mestre por fase: da formalização ao encerramento</a:t>
            </a:r>
          </a:p>
          <a:p>
            <a:pPr algn="l">
              <a:lnSpc>
                <a:spcPct val="105000"/>
              </a:lnSpc>
              <a:spcAft>
                <a:spcPts val="1000"/>
              </a:spcAft>
            </a:pPr>
            <a:r>
              <a:rPr sz="1700" b="0" i="0">
                <a:solidFill>
                  <a:srgbClr val="1B4E9B"/>
                </a:solidFill>
                <a:latin typeface="Calibri"/>
              </a:rPr>
              <a:t>•  </a:t>
            </a:r>
            <a:r>
              <a:rPr sz="1700" b="0" i="0">
                <a:solidFill>
                  <a:srgbClr val="262626"/>
                </a:solidFill>
                <a:latin typeface="Calibri"/>
              </a:rPr>
              <a:t>Matriz dos 27 impedimentos técnicos da LC 210/2024 — antes que virem devolução</a:t>
            </a:r>
          </a:p>
          <a:p>
            <a:pPr algn="l">
              <a:lnSpc>
                <a:spcPct val="105000"/>
              </a:lnSpc>
              <a:spcAft>
                <a:spcPts val="1000"/>
              </a:spcAft>
            </a:pPr>
            <a:r>
              <a:rPr sz="1700" b="0" i="0">
                <a:solidFill>
                  <a:srgbClr val="1B4E9B"/>
                </a:solidFill>
                <a:latin typeface="Calibri"/>
              </a:rPr>
              <a:t>•  </a:t>
            </a:r>
            <a:r>
              <a:rPr sz="1700" b="0" i="0">
                <a:solidFill>
                  <a:srgbClr val="262626"/>
                </a:solidFill>
                <a:latin typeface="Calibri"/>
              </a:rPr>
              <a:t>Painel semáforo + cronograma de alertas de 120 a 5 dias antes de cada prazo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85366" y="5349240"/>
            <a:ext cx="10332464" cy="10058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 i="0">
                <a:solidFill>
                  <a:srgbClr val="262626"/>
                </a:solidFill>
                <a:latin typeface="Calibri"/>
              </a:rPr>
              <a:t>A prestação de contas deixa de ser etapa final — </a:t>
            </a:r>
            <a:r>
              <a:rPr sz="2000" b="1" i="1">
                <a:solidFill>
                  <a:srgbClr val="1B4E9B"/>
                </a:solidFill>
                <a:latin typeface="Calibri"/>
              </a:rPr>
              <a:t>vira rotina contínua desde o primeiro dia.</a:t>
            </a:r>
          </a:p>
        </p:txBody>
      </p:sp>
    </p:spTree>
    <p:extLst>
      <p:ext uri="{BB962C8B-B14F-4D97-AF65-F5344CB8AC3E}">
        <p14:creationId xmlns:p14="http://schemas.microsoft.com/office/powerpoint/2010/main" val="351955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B545E5-934F-3422-0FE1-1C0B2C694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277BAACE-1A23-74BD-18D7-919F7112214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E2E3C0FC-9B28-1EAC-91C8-9FEA4C0F116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85366" y="165463"/>
            <a:ext cx="10332464" cy="431303"/>
          </a:xfrm>
          <a:prstGeom prst="rect">
            <a:avLst/>
          </a:prstGeom>
        </p:spPr>
        <p:txBody>
          <a:bodyPr tIns="36000" bIns="3600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sz="2800" b="1" i="0">
                <a:solidFill>
                  <a:srgbClr val="262626"/>
                </a:solidFill>
                <a:latin typeface="Calibri"/>
              </a:rPr>
              <a:t>Pilar 2 · Executar — alertas que rodam sozinhos</a:t>
            </a:r>
            <a:endParaRPr lang="pt-B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207745B3-79BC-A09E-7C40-E0B48D17B10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85366" y="596766"/>
            <a:ext cx="10332464" cy="6021748"/>
          </a:xfrm>
          <a:prstGeom prst="rect">
            <a:avLst/>
          </a:prstGeom>
        </p:spPr>
        <p:txBody>
          <a:bodyPr tIns="36000" bIns="3600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685239" y="1188720"/>
            <a:ext cx="3246120" cy="32004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bIns="91440" rtlCol="0" anchor="ctr"/>
          <a:lstStyle/>
          <a:p>
            <a:pPr algn="l">
              <a:spcAft>
                <a:spcPts val="800"/>
              </a:spcAft>
            </a:pPr>
            <a:r>
              <a:rPr sz="2200" b="1" i="0">
                <a:solidFill>
                  <a:srgbClr val="1B4E9B"/>
                </a:solidFill>
                <a:latin typeface="Calibri"/>
              </a:rPr>
              <a:t>Toda manhã, 7h</a:t>
            </a:r>
          </a:p>
          <a:p>
            <a:pPr algn="l">
              <a:lnSpc>
                <a:spcPct val="110000"/>
              </a:lnSpc>
            </a:pPr>
            <a:r>
              <a:rPr sz="1600" b="0" i="0">
                <a:solidFill>
                  <a:srgbClr val="262626"/>
                </a:solidFill>
                <a:latin typeface="Calibri"/>
              </a:rPr>
              <a:t>A IA varre Transferegov, portais e Diário Oficial e manda o resumo do dia para a equipe: novas emendas, diligências, oportunidades.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214823" y="1188720"/>
            <a:ext cx="3246120" cy="32004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bIns="91440" rtlCol="0" anchor="ctr"/>
          <a:lstStyle/>
          <a:p>
            <a:pPr algn="l">
              <a:spcAft>
                <a:spcPts val="800"/>
              </a:spcAft>
            </a:pPr>
            <a:r>
              <a:rPr sz="2200" b="1" i="0">
                <a:solidFill>
                  <a:srgbClr val="B86B00"/>
                </a:solidFill>
                <a:latin typeface="Calibri"/>
              </a:rPr>
              <a:t>D-30 · D-15 · D-5</a:t>
            </a:r>
          </a:p>
          <a:p>
            <a:pPr algn="l">
              <a:lnSpc>
                <a:spcPct val="110000"/>
              </a:lnSpc>
            </a:pPr>
            <a:r>
              <a:rPr sz="1600" b="0" i="0">
                <a:solidFill>
                  <a:srgbClr val="262626"/>
                </a:solidFill>
                <a:latin typeface="Calibri"/>
              </a:rPr>
              <a:t>Alerta automático de prazo para o responsável de cada emenda — antes do problema, não depois.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744407" y="1188720"/>
            <a:ext cx="3246120" cy="32004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bIns="91440" rtlCol="0" anchor="ctr"/>
          <a:lstStyle/>
          <a:p>
            <a:pPr algn="l">
              <a:spcAft>
                <a:spcPts val="800"/>
              </a:spcAft>
            </a:pPr>
            <a:r>
              <a:rPr sz="2200" b="1" i="0">
                <a:solidFill>
                  <a:srgbClr val="1E7A34"/>
                </a:solidFill>
                <a:latin typeface="Calibri"/>
              </a:rPr>
              <a:t>Toda sexta, 17h</a:t>
            </a:r>
          </a:p>
          <a:p>
            <a:pPr algn="l">
              <a:lnSpc>
                <a:spcPct val="110000"/>
              </a:lnSpc>
            </a:pPr>
            <a:r>
              <a:rPr sz="1600" b="0" i="0">
                <a:solidFill>
                  <a:srgbClr val="262626"/>
                </a:solidFill>
                <a:latin typeface="Calibri"/>
              </a:rPr>
              <a:t>Relatório executivo da semana para o prefeito: o que andou, o que travou, o que exige decisão.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85366" y="4663440"/>
            <a:ext cx="10332464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0">
                <a:solidFill>
                  <a:srgbClr val="595959"/>
                </a:solidFill>
                <a:latin typeface="Calibri"/>
              </a:rPr>
              <a:t>Com o quê: tarefas agendadas do ChatGPT/Claude/Gemini · Power Automate · n8n · Make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85366" y="5257800"/>
            <a:ext cx="10332464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200" b="1" i="1">
                <a:solidFill>
                  <a:srgbClr val="B86B00"/>
                </a:solidFill>
                <a:latin typeface="Calibri"/>
              </a:rPr>
              <a:t>O servidor deixa de vigiar portais — e passa a receber o aviso certo, na hora certa.</a:t>
            </a:r>
          </a:p>
        </p:txBody>
      </p:sp>
    </p:spTree>
    <p:extLst>
      <p:ext uri="{BB962C8B-B14F-4D97-AF65-F5344CB8AC3E}">
        <p14:creationId xmlns:p14="http://schemas.microsoft.com/office/powerpoint/2010/main" val="351955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B545E5-934F-3422-0FE1-1C0B2C694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277BAACE-1A23-74BD-18D7-919F7112214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E2E3C0FC-9B28-1EAC-91C8-9FEA4C0F116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85366" y="165463"/>
            <a:ext cx="10332464" cy="431303"/>
          </a:xfrm>
          <a:prstGeom prst="rect">
            <a:avLst/>
          </a:prstGeom>
        </p:spPr>
        <p:txBody>
          <a:bodyPr tIns="36000" bIns="3600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sz="2800" b="1" i="0">
                <a:solidFill>
                  <a:srgbClr val="262626"/>
                </a:solidFill>
                <a:latin typeface="Calibri"/>
              </a:rPr>
              <a:t>Pilar 3 · Comunicar — um dado, cinco públicos</a:t>
            </a:r>
            <a:endParaRPr lang="pt-B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207745B3-79BC-A09E-7C40-E0B48D17B10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85366" y="596766"/>
            <a:ext cx="10332464" cy="6021748"/>
          </a:xfrm>
          <a:prstGeom prst="rect">
            <a:avLst/>
          </a:prstGeom>
        </p:spPr>
        <p:txBody>
          <a:bodyPr tIns="36000" bIns="3600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685239" y="1143000"/>
            <a:ext cx="5577840" cy="3977639"/>
          </a:xfrm>
          <a:prstGeom prst="roundRect">
            <a:avLst>
              <a:gd name="adj" fmla="val 6000"/>
            </a:avLst>
          </a:prstGeom>
          <a:solidFill>
            <a:srgbClr val="F4EFE4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91440" rIns="137160" bIns="91440" rtlCol="0" anchor="ctr"/>
          <a:lstStyle/>
          <a:p>
            <a:pPr algn="l">
              <a:spcAft>
                <a:spcPts val="800"/>
              </a:spcAft>
            </a:pPr>
            <a:r>
              <a:rPr sz="1400" b="1" i="0">
                <a:solidFill>
                  <a:srgbClr val="B86B00"/>
                </a:solidFill>
                <a:latin typeface="Calibri"/>
              </a:rPr>
              <a:t>PROMPT Nº 4 · COMUNICAÇÃO E TRANSPARÊNCIA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500" b="0" i="1">
                <a:solidFill>
                  <a:srgbClr val="262626"/>
                </a:solidFill>
                <a:latin typeface="Calibri"/>
              </a:rPr>
              <a:t>“Transforme os relatórios técnicos do projeto em conteúdos claros e verificáveis para cada público — sem tratar previsão como realização, nem recurso aprovado como dinheiro no caixa, nem pagamento como prova de entrega…”</a:t>
            </a:r>
          </a:p>
          <a:p>
            <a:pPr algn="l"/>
            <a:r>
              <a:rPr sz="1300" b="1" i="0">
                <a:solidFill>
                  <a:srgbClr val="595959"/>
                </a:solidFill>
                <a:latin typeface="Calibri"/>
              </a:rPr>
              <a:t>Personalize: </a:t>
            </a:r>
            <a:r>
              <a:rPr sz="1300" b="0" i="0">
                <a:solidFill>
                  <a:srgbClr val="595959"/>
                </a:solidFill>
                <a:latin typeface="Calibri"/>
              </a:rPr>
              <a:t>[relatórios] · [valores] · [execução física] · [fotos e medições]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43800" y="1234440"/>
            <a:ext cx="4434840" cy="3931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1000"/>
              </a:spcAft>
            </a:pPr>
            <a:r>
              <a:rPr sz="1900" b="1" i="0">
                <a:solidFill>
                  <a:srgbClr val="262626"/>
                </a:solidFill>
                <a:latin typeface="Calibri"/>
              </a:rPr>
              <a:t>O que você recebe:</a:t>
            </a:r>
          </a:p>
          <a:p>
            <a:pPr algn="l">
              <a:lnSpc>
                <a:spcPct val="105000"/>
              </a:lnSpc>
              <a:spcAft>
                <a:spcPts val="1000"/>
              </a:spcAft>
            </a:pPr>
            <a:r>
              <a:rPr sz="1700" b="0" i="0">
                <a:solidFill>
                  <a:srgbClr val="B86B00"/>
                </a:solidFill>
                <a:latin typeface="Calibri"/>
              </a:rPr>
              <a:t>•  </a:t>
            </a:r>
            <a:r>
              <a:rPr sz="1700" b="0" i="0">
                <a:solidFill>
                  <a:srgbClr val="262626"/>
                </a:solidFill>
                <a:latin typeface="Calibri"/>
              </a:rPr>
              <a:t>Relatório semáforo para o prefeito + versão técnica para secretários</a:t>
            </a:r>
          </a:p>
          <a:p>
            <a:pPr algn="l">
              <a:lnSpc>
                <a:spcPct val="105000"/>
              </a:lnSpc>
              <a:spcAft>
                <a:spcPts val="1000"/>
              </a:spcAft>
            </a:pPr>
            <a:r>
              <a:rPr sz="1700" b="0" i="0">
                <a:solidFill>
                  <a:srgbClr val="B86B00"/>
                </a:solidFill>
                <a:latin typeface="Calibri"/>
              </a:rPr>
              <a:t>•  </a:t>
            </a:r>
            <a:r>
              <a:rPr sz="1700" b="0" i="0">
                <a:solidFill>
                  <a:srgbClr val="262626"/>
                </a:solidFill>
                <a:latin typeface="Calibri"/>
              </a:rPr>
              <a:t>Prestação de contas para vereadores, conselhos e imprensa</a:t>
            </a:r>
          </a:p>
          <a:p>
            <a:pPr algn="l">
              <a:lnSpc>
                <a:spcPct val="105000"/>
              </a:lnSpc>
              <a:spcAft>
                <a:spcPts val="1000"/>
              </a:spcAft>
            </a:pPr>
            <a:r>
              <a:rPr sz="1700" b="0" i="0">
                <a:solidFill>
                  <a:srgbClr val="B86B00"/>
                </a:solidFill>
                <a:latin typeface="Calibri"/>
              </a:rPr>
              <a:t>•  </a:t>
            </a:r>
            <a:r>
              <a:rPr sz="1700" b="0" i="0">
                <a:solidFill>
                  <a:srgbClr val="262626"/>
                </a:solidFill>
                <a:latin typeface="Calibri"/>
              </a:rPr>
              <a:t>Notícia institucional, posts e resumo cidadão com glossário — em linguagem simples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85366" y="5349240"/>
            <a:ext cx="10332464" cy="10058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200" b="1" i="1">
                <a:solidFill>
                  <a:srgbClr val="B86B00"/>
                </a:solidFill>
                <a:latin typeface="Calibri"/>
              </a:rPr>
              <a:t>Transparência não é publicar o dado. É fazer a informação ser compreendida.</a:t>
            </a:r>
          </a:p>
        </p:txBody>
      </p:sp>
    </p:spTree>
    <p:extLst>
      <p:ext uri="{BB962C8B-B14F-4D97-AF65-F5344CB8AC3E}">
        <p14:creationId xmlns:p14="http://schemas.microsoft.com/office/powerpoint/2010/main" val="35195510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96C09BAA2510E41BB7007B556E8440B" ma:contentTypeVersion="19" ma:contentTypeDescription="Crie um novo documento." ma:contentTypeScope="" ma:versionID="f29b2715cc9cb05e30d6e366fd76981c">
  <xsd:schema xmlns:xsd="http://www.w3.org/2001/XMLSchema" xmlns:xs="http://www.w3.org/2001/XMLSchema" xmlns:p="http://schemas.microsoft.com/office/2006/metadata/properties" xmlns:ns2="bef3a9e1-3a20-4a4e-8070-61ebca7a9826" xmlns:ns3="a2f3619c-1dd2-43fe-89da-fdd86d844c91" targetNamespace="http://schemas.microsoft.com/office/2006/metadata/properties" ma:root="true" ma:fieldsID="42d1deb06768d49e825dd2f7293e7e0c" ns2:_="" ns3:_="">
    <xsd:import namespace="bef3a9e1-3a20-4a4e-8070-61ebca7a9826"/>
    <xsd:import namespace="a2f3619c-1dd2-43fe-89da-fdd86d844c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f3a9e1-3a20-4a4e-8070-61ebca7a982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Marcações de imagem" ma:readOnly="false" ma:fieldId="{5cf76f15-5ced-4ddc-b409-7134ff3c332f}" ma:taxonomyMulti="true" ma:sspId="8eba4d27-4a9a-4abd-b41a-79bbb05754e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f3619c-1dd2-43fe-89da-fdd86d844c9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1621cf67-d22e-47b3-a7db-aa40dccc5b6b}" ma:internalName="TaxCatchAll" ma:showField="CatchAllData" ma:web="a2f3619c-1dd2-43fe-89da-fdd86d844c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ef3a9e1-3a20-4a4e-8070-61ebca7a9826">
      <Terms xmlns="http://schemas.microsoft.com/office/infopath/2007/PartnerControls"/>
    </lcf76f155ced4ddcb4097134ff3c332f>
    <TaxCatchAll xmlns="a2f3619c-1dd2-43fe-89da-fdd86d844c91" xsi:nil="true"/>
  </documentManagement>
</p:properties>
</file>

<file path=customXml/itemProps1.xml><?xml version="1.0" encoding="utf-8"?>
<ds:datastoreItem xmlns:ds="http://schemas.openxmlformats.org/officeDocument/2006/customXml" ds:itemID="{AE28017C-2264-46BC-A9F7-88352F4566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ef3a9e1-3a20-4a4e-8070-61ebca7a9826"/>
    <ds:schemaRef ds:uri="a2f3619c-1dd2-43fe-89da-fdd86d844c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23AFEF1-B697-45E9-A3CA-59C452DC01E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C0A7AD0-4A30-4821-AE87-57039FFB51C8}">
  <ds:schemaRefs>
    <ds:schemaRef ds:uri="http://purl.org/dc/dcmitype/"/>
    <ds:schemaRef ds:uri="http://schemas.microsoft.com/office/2006/documentManagement/types"/>
    <ds:schemaRef ds:uri="bef3a9e1-3a20-4a4e-8070-61ebca7a9826"/>
    <ds:schemaRef ds:uri="http://schemas.microsoft.com/office/2006/metadata/properties"/>
    <ds:schemaRef ds:uri="http://purl.org/dc/elements/1.1/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a2f3619c-1dd2-43fe-89da-fdd86d844c91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635</TotalTime>
  <Words>1591</Words>
  <Application>Microsoft Office PowerPoint</Application>
  <PresentationFormat>Widescreen</PresentationFormat>
  <Paragraphs>162</Paragraphs>
  <Slides>15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9" baseType="lpstr">
      <vt:lpstr>Aptos</vt:lpstr>
      <vt:lpstr>Arial</vt:lpstr>
      <vt:lpstr>Calibri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Newmar Martins</dc:creator>
  <cp:lastModifiedBy>SMARAPD - Fernanda Meda</cp:lastModifiedBy>
  <cp:revision>13</cp:revision>
  <cp:lastPrinted>2026-07-28T15:52:04Z</cp:lastPrinted>
  <dcterms:created xsi:type="dcterms:W3CDTF">2025-06-26T01:25:53Z</dcterms:created>
  <dcterms:modified xsi:type="dcterms:W3CDTF">2026-07-28T16:02:27Z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0x010100896C09BAA2510E41BB7007B556E8440B</vt:lpwstr>
  </property>
  <property fmtid="{D5CDD505-2E9C-101B-9397-08002B2CF9AE}" pid="3" name="MediaServiceImageTags">
    <vt:lpwstr/>
  </property>
</Properties>
</file>