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6" r:id="rId12"/>
    <p:sldId id="265" r:id="rId13"/>
    <p:sldId id="267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59"/>
    <p:restoredTop sz="94610"/>
  </p:normalViewPr>
  <p:slideViewPr>
    <p:cSldViewPr snapToGrid="0" snapToObjects="1">
      <p:cViewPr varScale="1">
        <p:scale>
          <a:sx n="128" d="100"/>
          <a:sy n="128" d="100"/>
        </p:scale>
        <p:origin x="5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5540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~1min30.
Abertura. Olhe para a plateia em silencio por 2 segundos antes de falar.
Pergunte: "Qual e o maior problema de um processo administrativo?"
NAO responda. Deixe a pergunta no ar. (PAUSA longa de ~4 segundos.)
Talvez alguem responda 'o papel'. Sorria e diga: 'Guardem essa resposta.'
Avance sem dar a resposta.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5F2B8-71AA-5C58-1F96-F9E958B75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9B305A-1354-4875-4537-80679A573A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61A356-254E-5261-2CC7-A19DE23957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~1min.
Fale devagar: "Toda prefeitura ja viveu isso. Alguem cobra um processo... e comeca a procura."
PAUSA. Deixe a pergunta ecoar (~3 segundos de silencio).
Nao explique ainda. A tensao trabalha a seu favor.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9E0323-2687-A636-CA6E-54C0217661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6996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~1min30. PRIMEIRA vez que o produto aparece.
Importante: tom calmo, NAO comercial. "Tudo o que discutimos ate aqui — fluxo, rastreabilidade, governanca, inteligencia — tem um nome: FlowDocs."
Nao faca demonstracao de funcionalidades. O sistema e a CONSEQUENCIA do problema, nao o foco.
Aponte para a trilha na tela: 'isto que voce queria ver la no inicio: onde esta o processo.'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~1min30.
Tom mais leve e otimista. CUIDADO: nao prometa que a IA decide. Ela APOIA a decisao.
"A inteligencia artificial nao substitui o gestor. Ela devolve ao gestor o tempo que o papel roubava."
Encerre na frase: 'Menos tempo procurando, mais tempo decidindo.'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~1min30. FECHAMENTO INSPIRADOR.
Volte ao inicio: "La no comeco eu perguntei qual e o maior problema de um processo. Nao era o papel."
Diga a frase central com calma: 'O documento tem valor, mas e o fluxo que gera resultado.'
Termine com a progressao (digitalizar &gt; rastrear &gt; compreender) subindo o tom na ultima linha.
PAUSA final. Agradeca. Nao acrescente nada depois — deixe a ultima frase no 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~1min.
Fale devagar: "Toda prefeitura ja viveu isso. Alguem cobra um processo... e comeca a procura."
PAUSA. Deixe a pergunta ecoar (~3 segundos de silencio).
Nao explique ainda. A tensao trabalha a seu favor.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~1min30.
Esta e a slide da DOR. Leia cada pergunta com uma pequena pausa entre elas.
"Quem esta com ele?" ... "Ha quantos dias?" ... "Qual o prazo?" ... "Quem precisa responder?"
Encerre com: "E a resposta honesta, quase sempre, e: ninguem sabe."
PAUSA.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~1min30.
Construa a cadeia de cima para baixo, um degrau por vez.
"Comeca com um fluxo invisivel. Que vira atraso. Que vira retrabalho. Que vira cobranca. E termina em RISCO."
Aponte para 'Risco' e diga: "E aqui que mora o medo de todo gestor publico."
Mensagem-chave: o problema nao e o papel. E nao enxergar o caminho.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~1min. SLIDE DE IMPACTO.
Esta e a frase que amarra tudo. Diga devagar, com conviccao.
"O papel nunca foi o problema..." PAUSA. "...a falta de rastreabilidade sempre foi."
Fique em silencio. Deixe a frase respirar (~4 segundos). Nao apresse o proximo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~1min30.
Conecte com o Tribunal de Contas: "Quando o controle bate a porta, ele nao pergunta se voce trabalhou. Ele pergunta se voce consegue PROVAR."
Leia os quatro itens. Aponte para a palavra EVIDENCIA.
"Tudo se resume a uma palavra: evidencia. Sem trilha, nao ha evidencia."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~1min30.
Caminhe pela linha com a mao, da esquerda para a direita.
"Entrada, analise, parecer, aprovacao, arquivo. Toda decisao percorre um caminho."
"Se cada passo fica registrado, voce nao tem um amontoado de papeis. Voce tem uma TRILHA DE AUDITORIA."
Conceito-chave a fixar: trilha de auditoria.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~1min30.
Contraste o tom de voz: hesitante no 'ANTES', firme e seguro no 'DEPOIS'.
"A diferenca entre dirigir uma prefeitura no 'acho' e dirigir no 'sei' e exatamente esta."
"Gestao por evidencias e parar de adivinhar."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~1min30.
Deixe os numeros aparecerem e respire. "Este e UM processo. Um so."
Faca a pergunta encarando a plateia: "Quem, nesta sala, consegue ler tudo isso, com prazo, sem errar?"
PAUSA. Isto prepara a entrada da IA. Nao se apresse.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8.jpe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0" descr="/mnt/data/a_wide_cinematic_futuristic_corporate_municipal.png">
            <a:extLst>
              <a:ext uri="{FF2B5EF4-FFF2-40B4-BE49-F238E27FC236}">
                <a16:creationId xmlns:a16="http://schemas.microsoft.com/office/drawing/2014/main" id="{4BDB4A72-36C6-A6B6-70DE-3EE748C80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914400" y="1417320"/>
            <a:ext cx="10360152" cy="0"/>
          </a:xfrm>
          <a:prstGeom prst="line">
            <a:avLst/>
          </a:prstGeom>
          <a:noFill/>
          <a:ln w="12700">
            <a:solidFill>
              <a:srgbClr val="F2B441">
                <a:alpha val="22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873252" y="1376172"/>
            <a:ext cx="82296" cy="82296"/>
          </a:xfrm>
          <a:prstGeom prst="ellipse">
            <a:avLst/>
          </a:prstGeom>
          <a:solidFill>
            <a:srgbClr val="F2B441">
              <a:alpha val="42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2168271" y="1376172"/>
            <a:ext cx="82296" cy="82296"/>
          </a:xfrm>
          <a:prstGeom prst="ellipse">
            <a:avLst/>
          </a:prstGeom>
          <a:solidFill>
            <a:srgbClr val="F2B441">
              <a:alpha val="42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3463290" y="1376172"/>
            <a:ext cx="82296" cy="82296"/>
          </a:xfrm>
          <a:prstGeom prst="ellipse">
            <a:avLst/>
          </a:prstGeom>
          <a:solidFill>
            <a:srgbClr val="F2B441">
              <a:alpha val="42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4758309" y="1376172"/>
            <a:ext cx="82296" cy="82296"/>
          </a:xfrm>
          <a:prstGeom prst="ellipse">
            <a:avLst/>
          </a:prstGeom>
          <a:solidFill>
            <a:srgbClr val="F2B441">
              <a:alpha val="42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7" name="Shape 5"/>
          <p:cNvSpPr/>
          <p:nvPr/>
        </p:nvSpPr>
        <p:spPr>
          <a:xfrm>
            <a:off x="6053328" y="1376172"/>
            <a:ext cx="82296" cy="82296"/>
          </a:xfrm>
          <a:prstGeom prst="ellipse">
            <a:avLst/>
          </a:prstGeom>
          <a:solidFill>
            <a:srgbClr val="F2B441">
              <a:alpha val="42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" name="Shape 6"/>
          <p:cNvSpPr/>
          <p:nvPr/>
        </p:nvSpPr>
        <p:spPr>
          <a:xfrm>
            <a:off x="7348347" y="1376172"/>
            <a:ext cx="82296" cy="82296"/>
          </a:xfrm>
          <a:prstGeom prst="ellipse">
            <a:avLst/>
          </a:prstGeom>
          <a:solidFill>
            <a:srgbClr val="F2B441">
              <a:alpha val="42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9" name="Shape 7"/>
          <p:cNvSpPr/>
          <p:nvPr/>
        </p:nvSpPr>
        <p:spPr>
          <a:xfrm>
            <a:off x="8643366" y="1376172"/>
            <a:ext cx="82296" cy="82296"/>
          </a:xfrm>
          <a:prstGeom prst="ellipse">
            <a:avLst/>
          </a:prstGeom>
          <a:solidFill>
            <a:srgbClr val="F2B441">
              <a:alpha val="42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0" name="Shape 8"/>
          <p:cNvSpPr/>
          <p:nvPr/>
        </p:nvSpPr>
        <p:spPr>
          <a:xfrm>
            <a:off x="9938385" y="1376172"/>
            <a:ext cx="82296" cy="82296"/>
          </a:xfrm>
          <a:prstGeom prst="ellipse">
            <a:avLst/>
          </a:prstGeom>
          <a:solidFill>
            <a:srgbClr val="F2B441">
              <a:alpha val="42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11233404" y="1376172"/>
            <a:ext cx="82296" cy="82296"/>
          </a:xfrm>
          <a:prstGeom prst="ellipse">
            <a:avLst/>
          </a:prstGeom>
          <a:solidFill>
            <a:srgbClr val="F2B441">
              <a:alpha val="42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822960" y="2148840"/>
            <a:ext cx="1054303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0" b="1" kern="0" spc="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ALÉM DO PAPEL</a:t>
            </a:r>
            <a:endParaRPr lang="en-US" sz="8000" dirty="0"/>
          </a:p>
        </p:txBody>
      </p:sp>
      <p:sp>
        <p:nvSpPr>
          <p:cNvPr id="13" name="Text 11"/>
          <p:cNvSpPr/>
          <p:nvPr/>
        </p:nvSpPr>
        <p:spPr>
          <a:xfrm>
            <a:off x="1463040" y="3611880"/>
            <a:ext cx="926287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Fluxo digital inteligente para gestão, rastreabilidade e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decisão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pública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039612" y="4892040"/>
            <a:ext cx="109728" cy="109728"/>
          </a:xfrm>
          <a:prstGeom prst="ellipse">
            <a:avLst/>
          </a:prstGeom>
          <a:solidFill>
            <a:srgbClr val="F2B441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B94D90A2-3A64-3563-0AA0-2333AA05A013}"/>
              </a:ext>
            </a:extLst>
          </p:cNvPr>
          <p:cNvSpPr/>
          <p:nvPr/>
        </p:nvSpPr>
        <p:spPr>
          <a:xfrm>
            <a:off x="822960" y="5800217"/>
            <a:ext cx="926287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Bruno H. Piatto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0" name="Imagem 19" descr="Texto, Logotipo&#10;&#10;Descrição gerada automaticamente">
            <a:extLst>
              <a:ext uri="{FF2B5EF4-FFF2-40B4-BE49-F238E27FC236}">
                <a16:creationId xmlns:a16="http://schemas.microsoft.com/office/drawing/2014/main" id="{ADB2E39D-63C2-5C5B-F479-2C387C5B7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392095"/>
            <a:ext cx="3212327" cy="9635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58BF8A-F14C-A54E-7D5C-162810C7E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DE685535-E68F-2127-B5E5-16C6D7B3E167}"/>
              </a:ext>
            </a:extLst>
          </p:cNvPr>
          <p:cNvSpPr/>
          <p:nvPr/>
        </p:nvSpPr>
        <p:spPr>
          <a:xfrm>
            <a:off x="822960" y="2971800"/>
            <a:ext cx="1054303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kern="0" spc="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TUDO QUE VIMOS ATÉ AQUI…</a:t>
            </a:r>
            <a:endParaRPr lang="en-US" sz="6000" dirty="0"/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2D823370-5C1D-9CAC-30BD-390711B838EA}"/>
              </a:ext>
            </a:extLst>
          </p:cNvPr>
          <p:cNvSpPr/>
          <p:nvPr/>
        </p:nvSpPr>
        <p:spPr>
          <a:xfrm>
            <a:off x="1828800" y="5120640"/>
            <a:ext cx="91440" cy="91440"/>
          </a:xfrm>
          <a:prstGeom prst="ellipse">
            <a:avLst/>
          </a:prstGeom>
          <a:solidFill>
            <a:srgbClr val="5E6B82">
              <a:alpha val="6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959338EF-0F6C-FF12-3ED2-09AFA2BDB316}"/>
              </a:ext>
            </a:extLst>
          </p:cNvPr>
          <p:cNvSpPr/>
          <p:nvPr/>
        </p:nvSpPr>
        <p:spPr>
          <a:xfrm>
            <a:off x="3108960" y="5394960"/>
            <a:ext cx="91440" cy="91440"/>
          </a:xfrm>
          <a:prstGeom prst="ellipse">
            <a:avLst/>
          </a:prstGeom>
          <a:solidFill>
            <a:srgbClr val="5E6B82">
              <a:alpha val="6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827DED91-98C7-D555-415A-9B36FD59957E}"/>
              </a:ext>
            </a:extLst>
          </p:cNvPr>
          <p:cNvSpPr/>
          <p:nvPr/>
        </p:nvSpPr>
        <p:spPr>
          <a:xfrm>
            <a:off x="4572000" y="5029200"/>
            <a:ext cx="91440" cy="91440"/>
          </a:xfrm>
          <a:prstGeom prst="ellipse">
            <a:avLst/>
          </a:prstGeom>
          <a:solidFill>
            <a:srgbClr val="5E6B82">
              <a:alpha val="6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A91AA6CE-D545-6A5F-DE93-05324A3089C2}"/>
              </a:ext>
            </a:extLst>
          </p:cNvPr>
          <p:cNvSpPr/>
          <p:nvPr/>
        </p:nvSpPr>
        <p:spPr>
          <a:xfrm>
            <a:off x="6492240" y="5440680"/>
            <a:ext cx="91440" cy="91440"/>
          </a:xfrm>
          <a:prstGeom prst="ellipse">
            <a:avLst/>
          </a:prstGeom>
          <a:solidFill>
            <a:srgbClr val="5E6B82">
              <a:alpha val="6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35CF45A8-CB57-0A0F-8A55-9F863D2A6654}"/>
              </a:ext>
            </a:extLst>
          </p:cNvPr>
          <p:cNvSpPr/>
          <p:nvPr/>
        </p:nvSpPr>
        <p:spPr>
          <a:xfrm>
            <a:off x="8229600" y="5074920"/>
            <a:ext cx="91440" cy="91440"/>
          </a:xfrm>
          <a:prstGeom prst="ellipse">
            <a:avLst/>
          </a:prstGeom>
          <a:solidFill>
            <a:srgbClr val="5E6B82">
              <a:alpha val="6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7E212B74-2B3C-5C66-B8D6-7B58C950ACFF}"/>
              </a:ext>
            </a:extLst>
          </p:cNvPr>
          <p:cNvSpPr/>
          <p:nvPr/>
        </p:nvSpPr>
        <p:spPr>
          <a:xfrm>
            <a:off x="9692640" y="5394960"/>
            <a:ext cx="91440" cy="91440"/>
          </a:xfrm>
          <a:prstGeom prst="ellipse">
            <a:avLst/>
          </a:prstGeom>
          <a:solidFill>
            <a:srgbClr val="5E6B82">
              <a:alpha val="6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86958975-B352-35C8-0222-AD96DD503770}"/>
              </a:ext>
            </a:extLst>
          </p:cNvPr>
          <p:cNvSpPr/>
          <p:nvPr/>
        </p:nvSpPr>
        <p:spPr>
          <a:xfrm>
            <a:off x="10424160" y="5120640"/>
            <a:ext cx="91440" cy="91440"/>
          </a:xfrm>
          <a:prstGeom prst="ellipse">
            <a:avLst/>
          </a:prstGeom>
          <a:solidFill>
            <a:srgbClr val="5E6B82">
              <a:alpha val="60000"/>
            </a:srgbClr>
          </a:solidFill>
          <a:ln/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1819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2059" y="256032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600" b="1" kern="0" spc="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FLOWDOCS</a:t>
            </a:r>
            <a:endParaRPr lang="en-US" sz="4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59" y="1261872"/>
            <a:ext cx="310896" cy="31089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34979" y="1152144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Fluxo</a:t>
            </a:r>
            <a:endParaRPr lang="en-US" sz="24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059" y="1815084"/>
            <a:ext cx="310896" cy="31089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34979" y="1705356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Rastreabilidade</a:t>
            </a:r>
            <a:endParaRPr lang="en-US" sz="24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059" y="2345436"/>
            <a:ext cx="310896" cy="31089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134979" y="2235708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Governança</a:t>
            </a:r>
            <a:endParaRPr lang="en-US" sz="24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059" y="2944368"/>
            <a:ext cx="310896" cy="310896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134979" y="283464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Inteligência Artificial</a:t>
            </a:r>
            <a:endParaRPr lang="en-US" sz="2400" dirty="0"/>
          </a:p>
        </p:txBody>
      </p:sp>
      <p:sp>
        <p:nvSpPr>
          <p:cNvPr id="11" name="Shape 5"/>
          <p:cNvSpPr/>
          <p:nvPr/>
        </p:nvSpPr>
        <p:spPr>
          <a:xfrm>
            <a:off x="6217920" y="374904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151F33"/>
          </a:solidFill>
          <a:ln w="12700">
            <a:solidFill>
              <a:srgbClr val="2A3955"/>
            </a:solidFill>
            <a:prstDash val="solid"/>
          </a:ln>
          <a:effectLst>
            <a:outerShdw blurRad="1270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2" name="Shape 6"/>
          <p:cNvSpPr/>
          <p:nvPr/>
        </p:nvSpPr>
        <p:spPr>
          <a:xfrm>
            <a:off x="6217920" y="374904"/>
            <a:ext cx="5486400" cy="457200"/>
          </a:xfrm>
          <a:prstGeom prst="rect">
            <a:avLst/>
          </a:prstGeom>
          <a:solidFill>
            <a:srgbClr val="1B274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3" name="Shape 7"/>
          <p:cNvSpPr/>
          <p:nvPr/>
        </p:nvSpPr>
        <p:spPr>
          <a:xfrm>
            <a:off x="6473952" y="539496"/>
            <a:ext cx="128016" cy="128016"/>
          </a:xfrm>
          <a:prstGeom prst="ellipse">
            <a:avLst/>
          </a:prstGeom>
          <a:solidFill>
            <a:srgbClr val="E2654E">
              <a:alpha val="8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4" name="Shape 8"/>
          <p:cNvSpPr/>
          <p:nvPr/>
        </p:nvSpPr>
        <p:spPr>
          <a:xfrm>
            <a:off x="6711696" y="539496"/>
            <a:ext cx="128016" cy="128016"/>
          </a:xfrm>
          <a:prstGeom prst="ellipse">
            <a:avLst/>
          </a:prstGeom>
          <a:solidFill>
            <a:srgbClr val="F2B441">
              <a:alpha val="8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5" name="Shape 9"/>
          <p:cNvSpPr/>
          <p:nvPr/>
        </p:nvSpPr>
        <p:spPr>
          <a:xfrm>
            <a:off x="6949440" y="539496"/>
            <a:ext cx="128016" cy="128016"/>
          </a:xfrm>
          <a:prstGeom prst="ellipse">
            <a:avLst/>
          </a:prstGeom>
          <a:solidFill>
            <a:srgbClr val="35C99A">
              <a:alpha val="8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6" name="Text 10"/>
          <p:cNvSpPr/>
          <p:nvPr/>
        </p:nvSpPr>
        <p:spPr>
          <a:xfrm>
            <a:off x="7498080" y="374904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Processo  ·  2024.0481</a:t>
            </a:r>
            <a:endParaRPr lang="en-US" sz="1200" dirty="0"/>
          </a:p>
        </p:txBody>
      </p:sp>
      <p:sp>
        <p:nvSpPr>
          <p:cNvPr id="17" name="Shape 11"/>
          <p:cNvSpPr/>
          <p:nvPr/>
        </p:nvSpPr>
        <p:spPr>
          <a:xfrm>
            <a:off x="6629400" y="1380744"/>
            <a:ext cx="4663440" cy="0"/>
          </a:xfrm>
          <a:prstGeom prst="line">
            <a:avLst/>
          </a:prstGeom>
          <a:noFill/>
          <a:ln w="19050">
            <a:solidFill>
              <a:srgbClr val="F2B441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Shape 12"/>
          <p:cNvSpPr/>
          <p:nvPr/>
        </p:nvSpPr>
        <p:spPr>
          <a:xfrm>
            <a:off x="6556248" y="1307592"/>
            <a:ext cx="146304" cy="146304"/>
          </a:xfrm>
          <a:prstGeom prst="ellipse">
            <a:avLst/>
          </a:prstGeom>
          <a:solidFill>
            <a:srgbClr val="F2B441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9" name="Shape 13"/>
          <p:cNvSpPr/>
          <p:nvPr/>
        </p:nvSpPr>
        <p:spPr>
          <a:xfrm>
            <a:off x="7722108" y="1307592"/>
            <a:ext cx="146304" cy="146304"/>
          </a:xfrm>
          <a:prstGeom prst="ellipse">
            <a:avLst/>
          </a:prstGeom>
          <a:solidFill>
            <a:srgbClr val="F2B441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0" name="Shape 14"/>
          <p:cNvSpPr/>
          <p:nvPr/>
        </p:nvSpPr>
        <p:spPr>
          <a:xfrm>
            <a:off x="8887968" y="1307592"/>
            <a:ext cx="146304" cy="146304"/>
          </a:xfrm>
          <a:prstGeom prst="ellipse">
            <a:avLst/>
          </a:prstGeom>
          <a:solidFill>
            <a:srgbClr val="F2B441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1" name="Shape 15"/>
          <p:cNvSpPr/>
          <p:nvPr/>
        </p:nvSpPr>
        <p:spPr>
          <a:xfrm>
            <a:off x="10053828" y="1307592"/>
            <a:ext cx="146304" cy="146304"/>
          </a:xfrm>
          <a:prstGeom prst="ellipse">
            <a:avLst/>
          </a:prstGeom>
          <a:solidFill>
            <a:srgbClr val="F2B441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2" name="Shape 16"/>
          <p:cNvSpPr/>
          <p:nvPr/>
        </p:nvSpPr>
        <p:spPr>
          <a:xfrm>
            <a:off x="11219688" y="1307592"/>
            <a:ext cx="146304" cy="146304"/>
          </a:xfrm>
          <a:prstGeom prst="ellipse">
            <a:avLst/>
          </a:prstGeom>
          <a:solidFill>
            <a:srgbClr val="2A3955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3" name="Text 17"/>
          <p:cNvSpPr/>
          <p:nvPr/>
        </p:nvSpPr>
        <p:spPr>
          <a:xfrm>
            <a:off x="6629400" y="87782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5E6B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Trilha do processo</a:t>
            </a:r>
            <a:endParaRPr lang="en-US" sz="1100" dirty="0"/>
          </a:p>
        </p:txBody>
      </p:sp>
      <p:sp>
        <p:nvSpPr>
          <p:cNvPr id="24" name="Shape 18"/>
          <p:cNvSpPr/>
          <p:nvPr/>
        </p:nvSpPr>
        <p:spPr>
          <a:xfrm>
            <a:off x="6629400" y="2157984"/>
            <a:ext cx="4663440" cy="566928"/>
          </a:xfrm>
          <a:prstGeom prst="roundRect">
            <a:avLst>
              <a:gd name="adj" fmla="val 9677"/>
            </a:avLst>
          </a:prstGeom>
          <a:solidFill>
            <a:srgbClr val="1B274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5" name="Text 19"/>
          <p:cNvSpPr/>
          <p:nvPr/>
        </p:nvSpPr>
        <p:spPr>
          <a:xfrm>
            <a:off x="6858000" y="2157984"/>
            <a:ext cx="2286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Prazo</a:t>
            </a:r>
            <a:endParaRPr lang="en-US" sz="1300" dirty="0"/>
          </a:p>
        </p:txBody>
      </p:sp>
      <p:sp>
        <p:nvSpPr>
          <p:cNvPr id="26" name="Text 20"/>
          <p:cNvSpPr/>
          <p:nvPr/>
        </p:nvSpPr>
        <p:spPr>
          <a:xfrm>
            <a:off x="9006840" y="2157984"/>
            <a:ext cx="2057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35C9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dias</a:t>
            </a:r>
            <a:endParaRPr lang="en-US" sz="1300" dirty="0"/>
          </a:p>
        </p:txBody>
      </p:sp>
      <p:sp>
        <p:nvSpPr>
          <p:cNvPr id="27" name="Shape 21"/>
          <p:cNvSpPr/>
          <p:nvPr/>
        </p:nvSpPr>
        <p:spPr>
          <a:xfrm>
            <a:off x="6629400" y="2834640"/>
            <a:ext cx="4663440" cy="566928"/>
          </a:xfrm>
          <a:prstGeom prst="roundRect">
            <a:avLst>
              <a:gd name="adj" fmla="val 9677"/>
            </a:avLst>
          </a:prstGeom>
          <a:solidFill>
            <a:srgbClr val="1B274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8" name="Text 22"/>
          <p:cNvSpPr/>
          <p:nvPr/>
        </p:nvSpPr>
        <p:spPr>
          <a:xfrm>
            <a:off x="6858000" y="2834640"/>
            <a:ext cx="2286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Responsável</a:t>
            </a:r>
            <a:endParaRPr lang="en-US" sz="1300" dirty="0"/>
          </a:p>
        </p:txBody>
      </p:sp>
      <p:sp>
        <p:nvSpPr>
          <p:cNvPr id="29" name="Text 23"/>
          <p:cNvSpPr/>
          <p:nvPr/>
        </p:nvSpPr>
        <p:spPr>
          <a:xfrm>
            <a:off x="9006840" y="2834640"/>
            <a:ext cx="2057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Secretaria de Obras</a:t>
            </a:r>
            <a:endParaRPr lang="en-US" sz="1300" dirty="0"/>
          </a:p>
        </p:txBody>
      </p:sp>
      <p:sp>
        <p:nvSpPr>
          <p:cNvPr id="30" name="Shape 24"/>
          <p:cNvSpPr/>
          <p:nvPr/>
        </p:nvSpPr>
        <p:spPr>
          <a:xfrm>
            <a:off x="6629400" y="3511296"/>
            <a:ext cx="4663440" cy="566928"/>
          </a:xfrm>
          <a:prstGeom prst="roundRect">
            <a:avLst>
              <a:gd name="adj" fmla="val 9677"/>
            </a:avLst>
          </a:prstGeom>
          <a:solidFill>
            <a:srgbClr val="1B274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1" name="Text 25"/>
          <p:cNvSpPr/>
          <p:nvPr/>
        </p:nvSpPr>
        <p:spPr>
          <a:xfrm>
            <a:off x="6858000" y="3511296"/>
            <a:ext cx="2286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Síntese IA</a:t>
            </a:r>
            <a:endParaRPr lang="en-US" sz="1300" dirty="0"/>
          </a:p>
        </p:txBody>
      </p:sp>
      <p:sp>
        <p:nvSpPr>
          <p:cNvPr id="32" name="Text 26"/>
          <p:cNvSpPr/>
          <p:nvPr/>
        </p:nvSpPr>
        <p:spPr>
          <a:xfrm>
            <a:off x="9006840" y="3511296"/>
            <a:ext cx="2057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F2B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pronta</a:t>
            </a:r>
            <a:endParaRPr lang="en-US" sz="1300" dirty="0"/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id="{04FF344E-7365-82C6-0802-5DB2F47B14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438" y="3429000"/>
            <a:ext cx="6382676" cy="3054096"/>
          </a:xfrm>
          <a:prstGeom prst="rect">
            <a:avLst/>
          </a:prstGeom>
        </p:spPr>
      </p:pic>
      <p:pic>
        <p:nvPicPr>
          <p:cNvPr id="33" name="Imagem 32" descr="Texto, Logotipo&#10;&#10;Descrição gerada automaticamente">
            <a:extLst>
              <a:ext uri="{FF2B5EF4-FFF2-40B4-BE49-F238E27FC236}">
                <a16:creationId xmlns:a16="http://schemas.microsoft.com/office/drawing/2014/main" id="{B16EAA41-AAF9-07A8-F4C6-D780C24F41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4265" y="5699592"/>
            <a:ext cx="3212327" cy="96350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3984" y="559726"/>
            <a:ext cx="768096" cy="76809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250692" y="623734"/>
            <a:ext cx="105430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INTELIGÊNCIA ARTIFICIAL</a:t>
            </a:r>
            <a:endParaRPr lang="en-US" sz="36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404" y="2233526"/>
            <a:ext cx="237744" cy="23774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449324" y="2123798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Lê o processo</a:t>
            </a:r>
            <a:endParaRPr lang="en-US" sz="2200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404" y="2736446"/>
            <a:ext cx="237744" cy="237744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449324" y="2626718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Resume</a:t>
            </a:r>
            <a:endParaRPr lang="en-US" sz="22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404" y="3239366"/>
            <a:ext cx="237744" cy="237744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1449324" y="3129638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Identifica decisões</a:t>
            </a:r>
            <a:endParaRPr lang="en-US" sz="2200" dirty="0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404" y="3742286"/>
            <a:ext cx="237744" cy="237744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1449324" y="3632558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Mostra</a:t>
            </a:r>
            <a:r>
              <a:rPr lang="en-US" sz="2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riscos</a:t>
            </a:r>
            <a:endParaRPr lang="en-US" sz="2200" dirty="0"/>
          </a:p>
        </p:txBody>
      </p:sp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404" y="4245206"/>
            <a:ext cx="237744" cy="237744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1449324" y="4135478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Gera </a:t>
            </a:r>
            <a:r>
              <a:rPr lang="en-US" sz="22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síntese</a:t>
            </a:r>
            <a:endParaRPr lang="en-US" sz="2200" dirty="0"/>
          </a:p>
        </p:txBody>
      </p:sp>
      <p:sp>
        <p:nvSpPr>
          <p:cNvPr id="14" name="Text 6"/>
          <p:cNvSpPr/>
          <p:nvPr/>
        </p:nvSpPr>
        <p:spPr>
          <a:xfrm>
            <a:off x="822960" y="5212080"/>
            <a:ext cx="105430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Menos tempo procurando. </a:t>
            </a:r>
            <a:r>
              <a:rPr lang="en-US" sz="2600" b="1" dirty="0">
                <a:solidFill>
                  <a:srgbClr val="F2B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Mais tempo decidindo.</a:t>
            </a:r>
            <a:endParaRPr lang="en-US" sz="2600" dirty="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10EC5768-3FC5-E73B-CA68-275CCF617A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6784" y="1434299"/>
            <a:ext cx="7683894" cy="3655853"/>
          </a:xfrm>
          <a:prstGeom prst="rect">
            <a:avLst/>
          </a:prstGeom>
        </p:spPr>
      </p:pic>
      <p:pic>
        <p:nvPicPr>
          <p:cNvPr id="15" name="Imagem 14" descr="Texto, Logotipo&#10;&#10;Descrição gerada automaticamente">
            <a:extLst>
              <a:ext uri="{FF2B5EF4-FFF2-40B4-BE49-F238E27FC236}">
                <a16:creationId xmlns:a16="http://schemas.microsoft.com/office/drawing/2014/main" id="{26C3A4AF-5B45-7A2A-526F-FC0F45AD3F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056" y="204251"/>
            <a:ext cx="3212327" cy="96350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1371600"/>
            <a:ext cx="10360152" cy="0"/>
          </a:xfrm>
          <a:prstGeom prst="line">
            <a:avLst/>
          </a:prstGeom>
          <a:noFill/>
          <a:ln w="12700">
            <a:solidFill>
              <a:srgbClr val="F2B441">
                <a:alpha val="22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873252" y="1330452"/>
            <a:ext cx="82296" cy="82296"/>
          </a:xfrm>
          <a:prstGeom prst="ellipse">
            <a:avLst/>
          </a:prstGeom>
          <a:solidFill>
            <a:srgbClr val="F2B441">
              <a:alpha val="42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2168271" y="1330452"/>
            <a:ext cx="82296" cy="82296"/>
          </a:xfrm>
          <a:prstGeom prst="ellipse">
            <a:avLst/>
          </a:prstGeom>
          <a:solidFill>
            <a:srgbClr val="F2B441">
              <a:alpha val="42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3463290" y="1330452"/>
            <a:ext cx="82296" cy="82296"/>
          </a:xfrm>
          <a:prstGeom prst="ellipse">
            <a:avLst/>
          </a:prstGeom>
          <a:solidFill>
            <a:srgbClr val="F2B441">
              <a:alpha val="42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4758309" y="1330452"/>
            <a:ext cx="82296" cy="82296"/>
          </a:xfrm>
          <a:prstGeom prst="ellipse">
            <a:avLst/>
          </a:prstGeom>
          <a:solidFill>
            <a:srgbClr val="F2B441">
              <a:alpha val="42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7" name="Shape 5"/>
          <p:cNvSpPr/>
          <p:nvPr/>
        </p:nvSpPr>
        <p:spPr>
          <a:xfrm>
            <a:off x="6053328" y="1330452"/>
            <a:ext cx="82296" cy="82296"/>
          </a:xfrm>
          <a:prstGeom prst="ellipse">
            <a:avLst/>
          </a:prstGeom>
          <a:solidFill>
            <a:srgbClr val="F2B441">
              <a:alpha val="42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" name="Shape 6"/>
          <p:cNvSpPr/>
          <p:nvPr/>
        </p:nvSpPr>
        <p:spPr>
          <a:xfrm>
            <a:off x="7348347" y="1330452"/>
            <a:ext cx="82296" cy="82296"/>
          </a:xfrm>
          <a:prstGeom prst="ellipse">
            <a:avLst/>
          </a:prstGeom>
          <a:solidFill>
            <a:srgbClr val="F2B441">
              <a:alpha val="42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9" name="Shape 7"/>
          <p:cNvSpPr/>
          <p:nvPr/>
        </p:nvSpPr>
        <p:spPr>
          <a:xfrm>
            <a:off x="8643366" y="1330452"/>
            <a:ext cx="82296" cy="82296"/>
          </a:xfrm>
          <a:prstGeom prst="ellipse">
            <a:avLst/>
          </a:prstGeom>
          <a:solidFill>
            <a:srgbClr val="F2B441">
              <a:alpha val="42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0" name="Shape 8"/>
          <p:cNvSpPr/>
          <p:nvPr/>
        </p:nvSpPr>
        <p:spPr>
          <a:xfrm>
            <a:off x="9938385" y="1330452"/>
            <a:ext cx="82296" cy="82296"/>
          </a:xfrm>
          <a:prstGeom prst="ellipse">
            <a:avLst/>
          </a:prstGeom>
          <a:solidFill>
            <a:srgbClr val="F2B441">
              <a:alpha val="42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11233404" y="1330452"/>
            <a:ext cx="82296" cy="82296"/>
          </a:xfrm>
          <a:prstGeom prst="ellipse">
            <a:avLst/>
          </a:prstGeom>
          <a:solidFill>
            <a:srgbClr val="F2B441">
              <a:alpha val="42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822960" y="2057400"/>
            <a:ext cx="1054303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documento tem valor.</a:t>
            </a:r>
            <a:endParaRPr lang="en-US" sz="4000" dirty="0"/>
          </a:p>
        </p:txBody>
      </p:sp>
      <p:sp>
        <p:nvSpPr>
          <p:cNvPr id="13" name="Text 11"/>
          <p:cNvSpPr/>
          <p:nvPr/>
        </p:nvSpPr>
        <p:spPr>
          <a:xfrm>
            <a:off x="822960" y="2834640"/>
            <a:ext cx="1054303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 é o </a:t>
            </a:r>
            <a:r>
              <a:rPr lang="en-US" sz="4600" b="1" dirty="0">
                <a:solidFill>
                  <a:srgbClr val="F2B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fluxo</a:t>
            </a:r>
            <a:r>
              <a:rPr lang="en-US" sz="4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que gera resultado.</a:t>
            </a:r>
            <a:endParaRPr lang="en-US" sz="4600" dirty="0"/>
          </a:p>
        </p:txBody>
      </p:sp>
      <p:sp>
        <p:nvSpPr>
          <p:cNvPr id="14" name="Text 12"/>
          <p:cNvSpPr/>
          <p:nvPr/>
        </p:nvSpPr>
        <p:spPr>
          <a:xfrm>
            <a:off x="822960" y="4434840"/>
            <a:ext cx="1054303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800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Primeiro digitalizamos documentos.</a:t>
            </a:r>
            <a:endParaRPr lang="en-US" sz="28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2800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Depois rastreamos processos.</a:t>
            </a:r>
            <a:endParaRPr lang="en-US" sz="28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Agora começamos a compreender informações.</a:t>
            </a:r>
            <a:endParaRPr lang="en-US" sz="2800" dirty="0"/>
          </a:p>
        </p:txBody>
      </p:sp>
      <p:pic>
        <p:nvPicPr>
          <p:cNvPr id="18" name="Imagem 17" descr="Texto, Logotipo&#10;&#10;Descrição gerada automaticamente">
            <a:extLst>
              <a:ext uri="{FF2B5EF4-FFF2-40B4-BE49-F238E27FC236}">
                <a16:creationId xmlns:a16="http://schemas.microsoft.com/office/drawing/2014/main" id="{3502CAAC-4875-9CDB-0D7C-3A4B7A9F95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56" y="204251"/>
            <a:ext cx="3212327" cy="9635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C60C8621-A6F9-050E-7C27-B82AE77217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920" y="1609345"/>
            <a:ext cx="6775704" cy="4517136"/>
          </a:xfrm>
          <a:prstGeom prst="rect">
            <a:avLst/>
          </a:prstGeom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852" y="372620"/>
            <a:ext cx="1005840" cy="10058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4484" y="2071116"/>
            <a:ext cx="1054303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kern="0" spc="1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ONDE ESTÁ O PROCESSO?</a:t>
            </a:r>
            <a:endParaRPr lang="en-US" sz="6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1828800" y="5120640"/>
            <a:ext cx="91440" cy="91440"/>
          </a:xfrm>
          <a:prstGeom prst="ellipse">
            <a:avLst/>
          </a:prstGeom>
          <a:solidFill>
            <a:srgbClr val="5E6B82">
              <a:alpha val="6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" name="Shape 2"/>
          <p:cNvSpPr/>
          <p:nvPr/>
        </p:nvSpPr>
        <p:spPr>
          <a:xfrm>
            <a:off x="3108960" y="5394960"/>
            <a:ext cx="91440" cy="91440"/>
          </a:xfrm>
          <a:prstGeom prst="ellipse">
            <a:avLst/>
          </a:prstGeom>
          <a:solidFill>
            <a:srgbClr val="5E6B82">
              <a:alpha val="6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Shape 3"/>
          <p:cNvSpPr/>
          <p:nvPr/>
        </p:nvSpPr>
        <p:spPr>
          <a:xfrm>
            <a:off x="4572000" y="5029200"/>
            <a:ext cx="91440" cy="91440"/>
          </a:xfrm>
          <a:prstGeom prst="ellipse">
            <a:avLst/>
          </a:prstGeom>
          <a:solidFill>
            <a:srgbClr val="5E6B82">
              <a:alpha val="6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7" name="Shape 4"/>
          <p:cNvSpPr/>
          <p:nvPr/>
        </p:nvSpPr>
        <p:spPr>
          <a:xfrm>
            <a:off x="6492240" y="5440680"/>
            <a:ext cx="91440" cy="91440"/>
          </a:xfrm>
          <a:prstGeom prst="ellipse">
            <a:avLst/>
          </a:prstGeom>
          <a:solidFill>
            <a:srgbClr val="5E6B82">
              <a:alpha val="6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" name="Shape 5"/>
          <p:cNvSpPr/>
          <p:nvPr/>
        </p:nvSpPr>
        <p:spPr>
          <a:xfrm>
            <a:off x="8229600" y="5074920"/>
            <a:ext cx="91440" cy="91440"/>
          </a:xfrm>
          <a:prstGeom prst="ellipse">
            <a:avLst/>
          </a:prstGeom>
          <a:solidFill>
            <a:srgbClr val="5E6B82">
              <a:alpha val="6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9" name="Shape 6"/>
          <p:cNvSpPr/>
          <p:nvPr/>
        </p:nvSpPr>
        <p:spPr>
          <a:xfrm>
            <a:off x="9692640" y="5394960"/>
            <a:ext cx="91440" cy="91440"/>
          </a:xfrm>
          <a:prstGeom prst="ellipse">
            <a:avLst/>
          </a:prstGeom>
          <a:solidFill>
            <a:srgbClr val="5E6B82">
              <a:alpha val="6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0" name="Shape 7"/>
          <p:cNvSpPr/>
          <p:nvPr/>
        </p:nvSpPr>
        <p:spPr>
          <a:xfrm>
            <a:off x="10424160" y="5120640"/>
            <a:ext cx="91440" cy="91440"/>
          </a:xfrm>
          <a:prstGeom prst="ellipse">
            <a:avLst/>
          </a:prstGeom>
          <a:solidFill>
            <a:srgbClr val="5E6B82">
              <a:alpha val="60000"/>
            </a:srgbClr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325880"/>
            <a:ext cx="1054303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RESPOSTA HONESTA?</a:t>
            </a:r>
          </a:p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NINGUÉM SABE</a:t>
            </a:r>
            <a:endParaRPr lang="en-US" sz="4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760" y="3255264"/>
            <a:ext cx="237744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251960" y="3136392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Quem está com ele?</a:t>
            </a:r>
            <a:endParaRPr lang="en-US" sz="24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760" y="3913632"/>
            <a:ext cx="237744" cy="23774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251960" y="379476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Há quantos dias?</a:t>
            </a:r>
            <a:endParaRPr lang="en-US" sz="24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760" y="4572000"/>
            <a:ext cx="237744" cy="23774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251960" y="4453128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 o prazo?</a:t>
            </a:r>
            <a:endParaRPr lang="en-US" sz="24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760" y="5230368"/>
            <a:ext cx="237744" cy="23774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4251960" y="5111496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Quem precisa responder?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105430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VERDADEIRO PROBLEMA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3991356" y="1691640"/>
            <a:ext cx="4206240" cy="676656"/>
          </a:xfrm>
          <a:prstGeom prst="roundRect">
            <a:avLst>
              <a:gd name="adj" fmla="val 10811"/>
            </a:avLst>
          </a:prstGeom>
          <a:solidFill>
            <a:srgbClr val="151F33"/>
          </a:solidFill>
          <a:ln w="9525">
            <a:solidFill>
              <a:srgbClr val="9AA7BE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3991356" y="1691640"/>
            <a:ext cx="4206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Fluxo invisível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6094476" y="2382012"/>
            <a:ext cx="0" cy="210312"/>
          </a:xfrm>
          <a:prstGeom prst="line">
            <a:avLst/>
          </a:prstGeom>
          <a:noFill/>
          <a:ln w="19050">
            <a:solidFill>
              <a:srgbClr val="5E6B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3991356" y="2606040"/>
            <a:ext cx="4206240" cy="676656"/>
          </a:xfrm>
          <a:prstGeom prst="roundRect">
            <a:avLst>
              <a:gd name="adj" fmla="val 10811"/>
            </a:avLst>
          </a:prstGeom>
          <a:solidFill>
            <a:srgbClr val="151F33"/>
          </a:solidFill>
          <a:ln w="9525">
            <a:solidFill>
              <a:srgbClr val="9AA7BE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3991356" y="2606040"/>
            <a:ext cx="4206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Atraso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6094476" y="3296412"/>
            <a:ext cx="0" cy="210312"/>
          </a:xfrm>
          <a:prstGeom prst="line">
            <a:avLst/>
          </a:prstGeom>
          <a:noFill/>
          <a:ln w="19050">
            <a:solidFill>
              <a:srgbClr val="5E6B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7"/>
          <p:cNvSpPr/>
          <p:nvPr/>
        </p:nvSpPr>
        <p:spPr>
          <a:xfrm>
            <a:off x="3991356" y="3520440"/>
            <a:ext cx="4206240" cy="676656"/>
          </a:xfrm>
          <a:prstGeom prst="roundRect">
            <a:avLst>
              <a:gd name="adj" fmla="val 10811"/>
            </a:avLst>
          </a:prstGeom>
          <a:solidFill>
            <a:srgbClr val="151F33"/>
          </a:solidFill>
          <a:ln w="9525">
            <a:solidFill>
              <a:srgbClr val="9AA7BE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8"/>
          <p:cNvSpPr/>
          <p:nvPr/>
        </p:nvSpPr>
        <p:spPr>
          <a:xfrm>
            <a:off x="3991356" y="3520440"/>
            <a:ext cx="4206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Retrabalho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094476" y="4210812"/>
            <a:ext cx="0" cy="210312"/>
          </a:xfrm>
          <a:prstGeom prst="line">
            <a:avLst/>
          </a:prstGeom>
          <a:noFill/>
          <a:ln w="19050">
            <a:solidFill>
              <a:srgbClr val="5E6B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Shape 10"/>
          <p:cNvSpPr/>
          <p:nvPr/>
        </p:nvSpPr>
        <p:spPr>
          <a:xfrm>
            <a:off x="3991356" y="4434840"/>
            <a:ext cx="4206240" cy="676656"/>
          </a:xfrm>
          <a:prstGeom prst="roundRect">
            <a:avLst>
              <a:gd name="adj" fmla="val 10811"/>
            </a:avLst>
          </a:prstGeom>
          <a:solidFill>
            <a:srgbClr val="1B2740"/>
          </a:solidFill>
          <a:ln w="19050">
            <a:solidFill>
              <a:srgbClr val="F2B44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3991356" y="4434840"/>
            <a:ext cx="4206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2B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Cobrança</a:t>
            </a:r>
            <a:endParaRPr lang="en-US" sz="2200" dirty="0"/>
          </a:p>
        </p:txBody>
      </p:sp>
      <p:sp>
        <p:nvSpPr>
          <p:cNvPr id="14" name="Shape 12"/>
          <p:cNvSpPr/>
          <p:nvPr/>
        </p:nvSpPr>
        <p:spPr>
          <a:xfrm>
            <a:off x="6094476" y="5125212"/>
            <a:ext cx="0" cy="210312"/>
          </a:xfrm>
          <a:prstGeom prst="line">
            <a:avLst/>
          </a:prstGeom>
          <a:noFill/>
          <a:ln w="19050">
            <a:solidFill>
              <a:srgbClr val="5E6B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Shape 13"/>
          <p:cNvSpPr/>
          <p:nvPr/>
        </p:nvSpPr>
        <p:spPr>
          <a:xfrm>
            <a:off x="3991356" y="5349240"/>
            <a:ext cx="4206240" cy="676656"/>
          </a:xfrm>
          <a:prstGeom prst="roundRect">
            <a:avLst>
              <a:gd name="adj" fmla="val 10811"/>
            </a:avLst>
          </a:prstGeom>
          <a:solidFill>
            <a:srgbClr val="1B2740"/>
          </a:solidFill>
          <a:ln w="19050">
            <a:solidFill>
              <a:srgbClr val="E2654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3991356" y="5349240"/>
            <a:ext cx="4206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E265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Risco</a:t>
            </a:r>
            <a:endParaRPr lang="en-US" sz="2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194560"/>
            <a:ext cx="105430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papel nunca foi o problema.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822960" y="3063240"/>
            <a:ext cx="1054303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falta de </a:t>
            </a:r>
            <a:r>
              <a:rPr lang="en-US" sz="5000" b="1" dirty="0">
                <a:solidFill>
                  <a:srgbClr val="F2B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rastreabilidade</a:t>
            </a:r>
            <a:r>
              <a:rPr lang="en-US" sz="5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sempre foi.</a:t>
            </a:r>
            <a:endParaRPr lang="en-US" sz="5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105430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QUANDO O TRIBUNAL DE CONTAS E CONTROLADORIA BATE À PORTA</a:t>
            </a:r>
            <a:endParaRPr lang="en-US" sz="32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640" y="1938528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26280" y="1828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Quem fez</a:t>
            </a:r>
            <a:endParaRPr lang="en-US" sz="26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640" y="2542032"/>
            <a:ext cx="274320" cy="27432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526280" y="2432304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Quando fez</a:t>
            </a:r>
            <a:endParaRPr lang="en-US" sz="2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640" y="3145536"/>
            <a:ext cx="274320" cy="27432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526280" y="3035808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que fez</a:t>
            </a:r>
            <a:endParaRPr lang="en-US" sz="26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640" y="3749040"/>
            <a:ext cx="274320" cy="274320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4526280" y="3639312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Onde está registrado</a:t>
            </a:r>
            <a:endParaRPr lang="en-US" sz="2600" dirty="0"/>
          </a:p>
        </p:txBody>
      </p:sp>
      <p:sp>
        <p:nvSpPr>
          <p:cNvPr id="11" name="Text 5"/>
          <p:cNvSpPr/>
          <p:nvPr/>
        </p:nvSpPr>
        <p:spPr>
          <a:xfrm>
            <a:off x="822960" y="4892040"/>
            <a:ext cx="1054303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600" b="1" kern="0" spc="300" dirty="0">
                <a:solidFill>
                  <a:srgbClr val="F2B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EVIDÊNCIA</a:t>
            </a:r>
            <a:endParaRPr lang="en-US" sz="5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105430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 DECISÃO DEIXA UMA TRILHA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1371600" y="3291840"/>
            <a:ext cx="9445752" cy="0"/>
          </a:xfrm>
          <a:prstGeom prst="line">
            <a:avLst/>
          </a:prstGeom>
          <a:noFill/>
          <a:ln w="25400">
            <a:solidFill>
              <a:srgbClr val="F2B441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1170432" y="3090672"/>
            <a:ext cx="402336" cy="402336"/>
          </a:xfrm>
          <a:prstGeom prst="ellipse">
            <a:avLst/>
          </a:prstGeom>
          <a:solidFill>
            <a:srgbClr val="F2B441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" name="Text 3"/>
          <p:cNvSpPr/>
          <p:nvPr/>
        </p:nvSpPr>
        <p:spPr>
          <a:xfrm>
            <a:off x="1170432" y="309067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3675888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Entrada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3531870" y="3090672"/>
            <a:ext cx="402336" cy="402336"/>
          </a:xfrm>
          <a:prstGeom prst="ellipse">
            <a:avLst/>
          </a:prstGeom>
          <a:solidFill>
            <a:srgbClr val="F2B441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531870" y="309067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2818638" y="3675888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Análise</a:t>
            </a:r>
            <a:endParaRPr lang="en-US" sz="1900" dirty="0"/>
          </a:p>
        </p:txBody>
      </p:sp>
      <p:sp>
        <p:nvSpPr>
          <p:cNvPr id="10" name="Shape 8"/>
          <p:cNvSpPr/>
          <p:nvPr/>
        </p:nvSpPr>
        <p:spPr>
          <a:xfrm>
            <a:off x="5893308" y="3090672"/>
            <a:ext cx="402336" cy="402336"/>
          </a:xfrm>
          <a:prstGeom prst="ellipse">
            <a:avLst/>
          </a:prstGeom>
          <a:solidFill>
            <a:srgbClr val="F2B441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Text 9"/>
          <p:cNvSpPr/>
          <p:nvPr/>
        </p:nvSpPr>
        <p:spPr>
          <a:xfrm>
            <a:off x="5893308" y="309067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180076" y="3675888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Parecer</a:t>
            </a:r>
            <a:endParaRPr lang="en-US" sz="1900" dirty="0"/>
          </a:p>
        </p:txBody>
      </p:sp>
      <p:sp>
        <p:nvSpPr>
          <p:cNvPr id="13" name="Shape 11"/>
          <p:cNvSpPr/>
          <p:nvPr/>
        </p:nvSpPr>
        <p:spPr>
          <a:xfrm>
            <a:off x="8254746" y="3090672"/>
            <a:ext cx="402336" cy="402336"/>
          </a:xfrm>
          <a:prstGeom prst="ellipse">
            <a:avLst/>
          </a:prstGeom>
          <a:solidFill>
            <a:srgbClr val="F2B441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8254746" y="309067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541514" y="3675888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Aprovação</a:t>
            </a:r>
            <a:endParaRPr lang="en-US" sz="1900" dirty="0"/>
          </a:p>
        </p:txBody>
      </p:sp>
      <p:sp>
        <p:nvSpPr>
          <p:cNvPr id="16" name="Shape 14"/>
          <p:cNvSpPr/>
          <p:nvPr/>
        </p:nvSpPr>
        <p:spPr>
          <a:xfrm>
            <a:off x="10616184" y="3090672"/>
            <a:ext cx="402336" cy="402336"/>
          </a:xfrm>
          <a:prstGeom prst="ellipse">
            <a:avLst/>
          </a:prstGeom>
          <a:solidFill>
            <a:srgbClr val="F2B441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7" name="Text 15"/>
          <p:cNvSpPr/>
          <p:nvPr/>
        </p:nvSpPr>
        <p:spPr>
          <a:xfrm>
            <a:off x="10616184" y="309067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902952" y="3675888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Arquivo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22960" y="5074920"/>
            <a:ext cx="105430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i="1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etapa registrada. Cada movimento auditável. Isto é uma trilha de auditoria.</a:t>
            </a:r>
            <a:endParaRPr lang="en-US" sz="1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94360"/>
            <a:ext cx="1054303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GESTÃO POR EVIDÊNCIAS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973836" y="160020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kern="0" spc="300" dirty="0">
                <a:solidFill>
                  <a:srgbClr val="E265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ANTES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6551676" y="160020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kern="0" spc="300" dirty="0">
                <a:solidFill>
                  <a:srgbClr val="35C9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DEPOIS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973836" y="2148840"/>
            <a:ext cx="4663440" cy="1143000"/>
          </a:xfrm>
          <a:prstGeom prst="roundRect">
            <a:avLst>
              <a:gd name="adj" fmla="val 8000"/>
            </a:avLst>
          </a:prstGeom>
          <a:solidFill>
            <a:srgbClr val="151F33"/>
          </a:solidFill>
          <a:ln w="12700">
            <a:solidFill>
              <a:srgbClr val="E2654E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444" y="2537460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42516" y="2148840"/>
            <a:ext cx="35204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“Acho que está parado.”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6551676" y="2148840"/>
            <a:ext cx="4663440" cy="1143000"/>
          </a:xfrm>
          <a:prstGeom prst="roundRect">
            <a:avLst>
              <a:gd name="adj" fmla="val 8000"/>
            </a:avLst>
          </a:prstGeom>
          <a:solidFill>
            <a:srgbClr val="1B2740"/>
          </a:solidFill>
          <a:ln w="15875">
            <a:solidFill>
              <a:srgbClr val="35C99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4284" y="2555748"/>
            <a:ext cx="329184" cy="32918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420356" y="2148840"/>
            <a:ext cx="35204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“Está parado há 17 dias.”</a:t>
            </a:r>
            <a:endParaRPr lang="en-US" sz="2100" dirty="0"/>
          </a:p>
        </p:txBody>
      </p:sp>
      <p:sp>
        <p:nvSpPr>
          <p:cNvPr id="11" name="Shape 7"/>
          <p:cNvSpPr/>
          <p:nvPr/>
        </p:nvSpPr>
        <p:spPr>
          <a:xfrm>
            <a:off x="973836" y="3657600"/>
            <a:ext cx="4663440" cy="1143000"/>
          </a:xfrm>
          <a:prstGeom prst="roundRect">
            <a:avLst>
              <a:gd name="adj" fmla="val 8000"/>
            </a:avLst>
          </a:prstGeom>
          <a:solidFill>
            <a:srgbClr val="151F33"/>
          </a:solidFill>
          <a:ln w="12700">
            <a:solidFill>
              <a:srgbClr val="E2654E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444" y="4046220"/>
            <a:ext cx="365760" cy="36576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842516" y="3657600"/>
            <a:ext cx="35204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“Acho que respondemos.”</a:t>
            </a:r>
            <a:endParaRPr lang="en-US" sz="2000" dirty="0"/>
          </a:p>
        </p:txBody>
      </p:sp>
      <p:sp>
        <p:nvSpPr>
          <p:cNvPr id="14" name="Shape 9"/>
          <p:cNvSpPr/>
          <p:nvPr/>
        </p:nvSpPr>
        <p:spPr>
          <a:xfrm>
            <a:off x="6551676" y="3657600"/>
            <a:ext cx="4663440" cy="1143000"/>
          </a:xfrm>
          <a:prstGeom prst="roundRect">
            <a:avLst>
              <a:gd name="adj" fmla="val 8000"/>
            </a:avLst>
          </a:prstGeom>
          <a:solidFill>
            <a:srgbClr val="1B2740"/>
          </a:solidFill>
          <a:ln w="15875">
            <a:solidFill>
              <a:srgbClr val="35C99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4284" y="4064508"/>
            <a:ext cx="329184" cy="32918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7420356" y="3657600"/>
            <a:ext cx="35204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“Respondemos em 4 dias.”</a:t>
            </a:r>
            <a:endParaRPr lang="en-US" sz="2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987552"/>
            <a:ext cx="1054303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 SURGIU UM NOVO DESAFIO</a:t>
            </a:r>
          </a:p>
          <a:p>
            <a:pPr algn="ctr"/>
            <a:r>
              <a:rPr lang="pt-BR" sz="3600" b="1" dirty="0">
                <a:solidFill>
                  <a:schemeClr val="bg1"/>
                </a:solidFill>
              </a:rPr>
              <a:t>ESTE É APENAS UM PROCESSO.</a:t>
            </a:r>
          </a:p>
          <a:p>
            <a:pPr marL="0" indent="0" algn="ctr">
              <a:buNone/>
            </a:pP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39496" y="1828800"/>
            <a:ext cx="2468880" cy="2103120"/>
          </a:xfrm>
          <a:prstGeom prst="roundRect">
            <a:avLst>
              <a:gd name="adj" fmla="val 4348"/>
            </a:avLst>
          </a:prstGeom>
          <a:solidFill>
            <a:srgbClr val="151F33"/>
          </a:solidFill>
          <a:ln w="9525">
            <a:solidFill>
              <a:srgbClr val="5E6B82">
                <a:alpha val="50000"/>
              </a:srgbClr>
            </a:solidFill>
            <a:prstDash val="solid"/>
          </a:ln>
          <a:effectLst>
            <a:outerShdw blurRad="1270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5336" y="2121408"/>
            <a:ext cx="457200" cy="4572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39496" y="2606040"/>
            <a:ext cx="2468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2B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500</a:t>
            </a:r>
            <a:endParaRPr lang="en-US" sz="5200" dirty="0"/>
          </a:p>
        </p:txBody>
      </p:sp>
      <p:sp>
        <p:nvSpPr>
          <p:cNvPr id="6" name="Text 3"/>
          <p:cNvSpPr/>
          <p:nvPr/>
        </p:nvSpPr>
        <p:spPr>
          <a:xfrm>
            <a:off x="539496" y="3456432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páginas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419856" y="1828800"/>
            <a:ext cx="2468880" cy="2103120"/>
          </a:xfrm>
          <a:prstGeom prst="roundRect">
            <a:avLst>
              <a:gd name="adj" fmla="val 4348"/>
            </a:avLst>
          </a:prstGeom>
          <a:solidFill>
            <a:srgbClr val="151F33"/>
          </a:solidFill>
          <a:ln w="9525">
            <a:solidFill>
              <a:srgbClr val="5E6B82">
                <a:alpha val="50000"/>
              </a:srgbClr>
            </a:solidFill>
            <a:prstDash val="solid"/>
          </a:ln>
          <a:effectLst>
            <a:outerShdw blurRad="1270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5696" y="2121408"/>
            <a:ext cx="457200" cy="4572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419856" y="2606040"/>
            <a:ext cx="2468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2B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5200" dirty="0"/>
          </a:p>
        </p:txBody>
      </p:sp>
      <p:sp>
        <p:nvSpPr>
          <p:cNvPr id="10" name="Text 6"/>
          <p:cNvSpPr/>
          <p:nvPr/>
        </p:nvSpPr>
        <p:spPr>
          <a:xfrm>
            <a:off x="3419856" y="3456432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anexos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6300216" y="1828800"/>
            <a:ext cx="2468880" cy="2103120"/>
          </a:xfrm>
          <a:prstGeom prst="roundRect">
            <a:avLst>
              <a:gd name="adj" fmla="val 4348"/>
            </a:avLst>
          </a:prstGeom>
          <a:solidFill>
            <a:srgbClr val="151F33"/>
          </a:solidFill>
          <a:ln w="9525">
            <a:solidFill>
              <a:srgbClr val="5E6B82">
                <a:alpha val="50000"/>
              </a:srgbClr>
            </a:solidFill>
            <a:prstDash val="solid"/>
          </a:ln>
          <a:effectLst>
            <a:outerShdw blurRad="1270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6056" y="2121408"/>
            <a:ext cx="457200" cy="45720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300216" y="2606040"/>
            <a:ext cx="2468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2B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5200" dirty="0"/>
          </a:p>
        </p:txBody>
      </p:sp>
      <p:sp>
        <p:nvSpPr>
          <p:cNvPr id="14" name="Text 9"/>
          <p:cNvSpPr/>
          <p:nvPr/>
        </p:nvSpPr>
        <p:spPr>
          <a:xfrm>
            <a:off x="6300216" y="3456432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pareceres</a:t>
            </a:r>
            <a:endParaRPr lang="en-US" sz="1600" dirty="0"/>
          </a:p>
        </p:txBody>
      </p:sp>
      <p:sp>
        <p:nvSpPr>
          <p:cNvPr id="15" name="Shape 10"/>
          <p:cNvSpPr/>
          <p:nvPr/>
        </p:nvSpPr>
        <p:spPr>
          <a:xfrm>
            <a:off x="9180576" y="1828800"/>
            <a:ext cx="2468880" cy="2103120"/>
          </a:xfrm>
          <a:prstGeom prst="roundRect">
            <a:avLst>
              <a:gd name="adj" fmla="val 4348"/>
            </a:avLst>
          </a:prstGeom>
          <a:solidFill>
            <a:srgbClr val="151F33"/>
          </a:solidFill>
          <a:ln w="9525">
            <a:solidFill>
              <a:srgbClr val="5E6B82">
                <a:alpha val="50000"/>
              </a:srgbClr>
            </a:solidFill>
            <a:prstDash val="solid"/>
          </a:ln>
          <a:effectLst>
            <a:outerShdw blurRad="1270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86416" y="2121408"/>
            <a:ext cx="457200" cy="45720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180576" y="2606040"/>
            <a:ext cx="2468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2B4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</a:t>
            </a:r>
            <a:endParaRPr lang="en-US" sz="5200" dirty="0"/>
          </a:p>
        </p:txBody>
      </p:sp>
      <p:sp>
        <p:nvSpPr>
          <p:cNvPr id="18" name="Text 12"/>
          <p:cNvSpPr/>
          <p:nvPr/>
        </p:nvSpPr>
        <p:spPr>
          <a:xfrm>
            <a:off x="9180576" y="3456432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9AA7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movimentações</a:t>
            </a:r>
            <a:endParaRPr lang="en-US" sz="1600" dirty="0"/>
          </a:p>
        </p:txBody>
      </p:sp>
      <p:sp>
        <p:nvSpPr>
          <p:cNvPr id="19" name="Text 13"/>
          <p:cNvSpPr/>
          <p:nvPr/>
        </p:nvSpPr>
        <p:spPr>
          <a:xfrm>
            <a:off x="822960" y="4617720"/>
            <a:ext cx="1054303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BR" sz="4000" b="1" dirty="0">
                <a:solidFill>
                  <a:schemeClr val="bg1"/>
                </a:solidFill>
              </a:rPr>
              <a:t>QUEM CONSEGUE ENCONTRAR A INFORMAÇÃO CERTA EM 5 MINUTOS?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1148</Words>
  <Application>Microsoft Macintosh PowerPoint</Application>
  <PresentationFormat>Widescreen</PresentationFormat>
  <Paragraphs>106</Paragraphs>
  <Slides>13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5" baseType="lpstr"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Além do Papel</dc:title>
  <dc:subject>PptxGenJS Presentation</dc:subject>
  <dc:creator>FlowDocs</dc:creator>
  <cp:lastModifiedBy>Márcio Gimenez - Fiorilli Play</cp:lastModifiedBy>
  <cp:revision>4</cp:revision>
  <dcterms:created xsi:type="dcterms:W3CDTF">2026-06-09T01:11:46Z</dcterms:created>
  <dcterms:modified xsi:type="dcterms:W3CDTF">2026-06-09T14:18:30Z</dcterms:modified>
</cp:coreProperties>
</file>