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6" Type="http://schemas.microsoft.com/office/2020/02/relationships/classificationlabels" Target="docMetadata/LabelInfo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44" r:id="rId5"/>
    <p:sldId id="358" r:id="rId6"/>
    <p:sldId id="345" r:id="rId7"/>
    <p:sldId id="371" r:id="rId8"/>
    <p:sldId id="357" r:id="rId9"/>
    <p:sldId id="359" r:id="rId10"/>
    <p:sldId id="369" r:id="rId11"/>
    <p:sldId id="365" r:id="rId12"/>
    <p:sldId id="364" r:id="rId13"/>
    <p:sldId id="366" r:id="rId14"/>
    <p:sldId id="367" r:id="rId15"/>
    <p:sldId id="370" r:id="rId16"/>
    <p:sldId id="356" r:id="rId17"/>
    <p:sldId id="360" r:id="rId18"/>
    <p:sldId id="361" r:id="rId19"/>
    <p:sldId id="362" r:id="rId20"/>
    <p:sldId id="363" r:id="rId21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3D024-909B-3BC2-1496-FEEAB652808A}" name="Sher Dionisio" initials="" userId="S::Sher.Dionisio@teksystemsgs.com::02daa716-9709-4d47-a153-1943ce1675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FD0F851-EC5A-4D38-B0AD-8093EC10F33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80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109"/>
    </p:cViewPr>
  </p:sorterViewPr>
  <p:notesViewPr>
    <p:cSldViewPr snapToGrid="0" showGuides="1">
      <p:cViewPr varScale="1">
        <p:scale>
          <a:sx n="82" d="100"/>
          <a:sy n="82" d="100"/>
        </p:scale>
        <p:origin x="39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viewProps" Target="viewProps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microsoft.com/office/2018/10/relationships/authors" Target="author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commentAuthors" Target="commentAuthor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handoutMaster" Target="handoutMasters/handoutMaster1.xml" /><Relationship Id="rId28" Type="http://schemas.openxmlformats.org/officeDocument/2006/relationships/tableStyles" Target="tableStyle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notesMaster" Target="notesMasters/notesMaster1.xml" /><Relationship Id="rId27" Type="http://schemas.openxmlformats.org/officeDocument/2006/relationships/theme" Target="theme/theme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4A2BB990-32AA-4693-9E51-5B0863F12FF8}" type="datetime1">
              <a:rPr lang="pt-BR" smtClean="0"/>
              <a:t>08/09/2026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F7F75FB2-D12E-4669-8522-D3E2C7E6DC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39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129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78387-36AD-13A7-0A41-75AD305C7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BEA9B06-313E-3EBC-EB6F-E9965F223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B8E3AE85-E17A-59F3-F139-16DD4F493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06281B21-7659-0F6C-D667-12D352ED4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0850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7700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8A606-D823-4D07-C043-B3CC96596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18321D7-A296-5C64-29BE-35B33C617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E4980EA7-2DE4-0687-7ED4-BC8B541A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5B730BE1-BBEB-3B7D-D933-ED6E9D46D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9575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2BEBA-ED10-2F7C-BC39-E22B75A93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AD6F0C5-7BE5-5E75-5203-F10B64F43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441CD20C-3BAD-82BB-835C-D320B0E7A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87396B6-9559-B7D1-E9A9-CB3466633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0680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F08F6-915F-1C78-ABAD-C7215AF65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74E21E6A-C982-C613-A46D-830BBCAB5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8A7A1044-A0C2-C8DB-4B80-19C368735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B505242-00EC-9ACC-6A73-D9B358AF0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5747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4C85-3A9C-3C49-CE30-76B61D7F8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C60CFCCB-3467-2730-1B88-E95AAFCC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A495A688-4DA0-564A-9792-73D8B4195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E6BB323-88D2-54E4-3B96-F913490A60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638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D032-8559-22D7-9C68-FB44479BF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1BAFE543-A1E5-B966-D450-66B53F5C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1BED3C42-8C6E-4479-6526-901D19639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A4FE94BF-78A7-8220-667D-8001A10C0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1869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04259-F2E0-3E42-E1E6-10A2484C0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A4599B8-7A27-DEED-B9B1-F5D156E3C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C41ADA7A-E126-66DF-A187-DA3D245FA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DEC9D0A6-04A8-902E-9F0A-979F6F380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7112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1540D-1A53-E56C-CC54-0E5665B0B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93F90936-0A6C-5807-8CE0-6D4C98083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6CACBD7A-D28F-96EB-30D1-A7F47168B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F2AB4A6B-C57B-08F6-8EB8-3431AAD2D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967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2A8FF-23DE-C94C-9D6B-5F0779C1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478D48F-6C61-7915-A8FD-534C7B8B12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ADB0D39A-06B2-A71D-A4E4-BED8B0669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0538A689-CD93-51DB-C298-58104B556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1678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6DF07-FB08-4C37-5B80-8491A70F5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BA2939C8-8DB6-8835-81FC-B042161BB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58E3F607-70CC-CE6E-FF2C-96A9A010F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5361DCD-AAAC-6BC6-9B6D-75DC0D7CD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2419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3878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82122-A429-44DB-C358-3E72E4969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EDCA0D64-D262-9424-C1A1-CD6C49658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373ADDD0-6154-D255-E3FD-5EE9BA032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53F71922-62B0-738E-6EC7-B17FF8FCB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4862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B2FC-D35A-8BFB-D68B-FF979CA70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BC1760E-4561-7B65-EFEC-7121C05E6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C5A78022-8823-3A60-1CEE-F62288D81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7E37D874-09EA-09F6-BEA6-5668F57CF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6640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EA955-1C0A-5160-6C90-48888CA87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CD9EE85-D51F-A792-F960-6CB7B26D2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20E9DDF2-DCA7-8D0D-E867-0D7E4D4D9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C82187A0-70B8-191A-F736-8641DADC9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2874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C34E8-C7B2-1A8B-0FA9-2265C7DF4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21B09F16-64EC-2755-0D47-9D8DCCFDD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29534F5-3091-A072-4B2D-11B33F432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E9BA601D-0023-EDB0-E3BB-C5CFD021F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8D18E0B9-48E4-499D-93B2-B07D00395BAC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595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1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FCA39D92-9919-A80E-44FF-6B912E8507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8788" y="457200"/>
            <a:ext cx="11274425" cy="5943600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inserir a imagem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62FF34D-C8F8-1796-647D-D17056A2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955" y="612475"/>
            <a:ext cx="4701904" cy="3079029"/>
          </a:xfrm>
        </p:spPr>
        <p:txBody>
          <a:bodyPr rtlCol="0" anchor="b">
            <a:normAutofit/>
          </a:bodyPr>
          <a:lstStyle>
            <a:lvl1pPr algn="r">
              <a:defRPr lang="pt-BR" sz="4800">
                <a:solidFill>
                  <a:schemeClr val="tx1"/>
                </a:solidFill>
              </a:defRPr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</p:spTree>
    <p:extLst>
      <p:ext uri="{BB962C8B-B14F-4D97-AF65-F5344CB8AC3E}">
        <p14:creationId xmlns:p14="http://schemas.microsoft.com/office/powerpoint/2010/main" val="90768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A77143C8-CDFF-B937-C00C-5E7B50939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83920"/>
            <a:ext cx="4114800" cy="5059680"/>
          </a:xfrm>
        </p:spPr>
        <p:txBody>
          <a:bodyPr rtlCol="0">
            <a:normAutofit/>
          </a:bodyPr>
          <a:lstStyle>
            <a:lvl1pPr>
              <a:defRPr lang="pt-BR"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F82637A1-1BB4-AF51-24C3-6FE78DD45D9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438400"/>
            <a:ext cx="4799012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buNone/>
              <a:defRPr lang="pt-BR" sz="1800"/>
            </a:lvl1pPr>
            <a:lvl2pPr marL="457200" indent="0">
              <a:lnSpc>
                <a:spcPct val="125000"/>
              </a:lnSpc>
              <a:buNone/>
              <a:defRPr lang="pt-BR" sz="1600"/>
            </a:lvl2pPr>
            <a:lvl3pPr marL="914400" indent="0">
              <a:lnSpc>
                <a:spcPct val="125000"/>
              </a:lnSpc>
              <a:buNone/>
              <a:defRPr lang="pt-BR" sz="1400"/>
            </a:lvl3pPr>
            <a:lvl4pPr marL="1371600" indent="0">
              <a:lnSpc>
                <a:spcPct val="125000"/>
              </a:lnSpc>
              <a:buNone/>
              <a:defRPr lang="pt-BR" sz="1200"/>
            </a:lvl4pPr>
            <a:lvl5pPr marL="1828800" indent="0">
              <a:lnSpc>
                <a:spcPct val="125000"/>
              </a:lnSpc>
              <a:buNone/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Quadro 2">
            <a:extLst>
              <a:ext uri="{FF2B5EF4-FFF2-40B4-BE49-F238E27FC236}">
                <a16:creationId xmlns:a16="http://schemas.microsoft.com/office/drawing/2014/main" id="{56F59DF2-AB3C-B7B3-826A-636B8CC5AB3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rgbClr val="F7F3EA"/>
          </a:solidFill>
          <a:ln>
            <a:solidFill>
              <a:srgbClr val="D8C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68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a Seção 1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4737016-0B2B-9F81-7A77-63223C486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rgbClr val="18324A"/>
          </a:solidFill>
          <a:ln>
            <a:solidFill>
              <a:srgbClr val="1832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1134E572-08FE-0439-A460-8DFE1183A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8742" y="914399"/>
            <a:ext cx="4798858" cy="5029199"/>
          </a:xfrm>
        </p:spPr>
        <p:txBody>
          <a:bodyPr rtlCol="0">
            <a:normAutofit/>
          </a:bodyPr>
          <a:lstStyle>
            <a:lvl1pPr>
              <a:defRPr lang="pt-BR" sz="48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01EB46EC-087C-B8FF-2363-B99FAE983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14400"/>
            <a:ext cx="5713413" cy="50292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92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m do título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71D49246-C641-C3BA-F07B-89FFC6CDA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853439"/>
            <a:ext cx="4802373" cy="2833689"/>
          </a:xfrm>
        </p:spPr>
        <p:txBody>
          <a:bodyPr rIns="914400" rtlCol="0" anchor="b"/>
          <a:lstStyle>
            <a:lvl1pPr>
              <a:defRPr lang="pt-BR" sz="48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5BE7E1DF-A70C-8F79-9B76-72B2A7B4DC7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931919"/>
            <a:ext cx="4802735" cy="2072641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lang="pt-BR"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lang="pt-BR"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lang="pt-BR"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lang="pt-BR"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1CD5F637-DFBF-7FED-7CD5-F46A26E5CD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Quadro 12">
            <a:extLst>
              <a:ext uri="{FF2B5EF4-FFF2-40B4-BE49-F238E27FC236}">
                <a16:creationId xmlns:a16="http://schemas.microsoft.com/office/drawing/2014/main" id="{33E3B934-3E16-21AF-8F5A-9EFD93255705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FD872928-B479-F7C5-9C83-C448FBA36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20445"/>
            <a:ext cx="4114800" cy="5029200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9" name="Espaço Reservado para Conteúdo 10">
            <a:extLst>
              <a:ext uri="{FF2B5EF4-FFF2-40B4-BE49-F238E27FC236}">
                <a16:creationId xmlns:a16="http://schemas.microsoft.com/office/drawing/2014/main" id="{61E3771A-E1EB-0CBE-828C-2C5E1F2AE6C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75227" y="1020445"/>
            <a:ext cx="4802735" cy="5029200"/>
          </a:xfrm>
        </p:spPr>
        <p:txBody>
          <a:bodyPr rtlCol="0" anchor="ctr">
            <a:normAutofit/>
          </a:bodyPr>
          <a:lstStyle>
            <a:lvl1pPr marL="22860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pt-BR" sz="1800"/>
            </a:lvl1pPr>
            <a:lvl2pPr marL="41148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pt-BR" sz="1600"/>
            </a:lvl2pPr>
            <a:lvl3pPr marL="59436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pt-BR" sz="1400"/>
            </a:lvl3pPr>
            <a:lvl4pPr marL="77724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pt-BR" sz="1200"/>
            </a:lvl4pPr>
            <a:lvl5pPr marL="96012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A1635D-96F0-769B-4ECB-70502770A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6" name="Quadro 5">
            <a:extLst>
              <a:ext uri="{FF2B5EF4-FFF2-40B4-BE49-F238E27FC236}">
                <a16:creationId xmlns:a16="http://schemas.microsoft.com/office/drawing/2014/main" id="{4F877767-0342-A344-0462-A0D877FF68F8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e Imagem do Título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821F215D-0D9E-64B3-1F66-E90B87932A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00741"/>
            <a:ext cx="4802372" cy="2788919"/>
          </a:xfrm>
        </p:spPr>
        <p:txBody>
          <a:bodyPr rtlCol="0" anchor="b">
            <a:normAutofit/>
          </a:bodyPr>
          <a:lstStyle>
            <a:lvl1pPr>
              <a:defRPr lang="pt-BR" sz="48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9" name="Espaço Reservado para Conteúdo 10">
            <a:extLst>
              <a:ext uri="{FF2B5EF4-FFF2-40B4-BE49-F238E27FC236}">
                <a16:creationId xmlns:a16="http://schemas.microsoft.com/office/drawing/2014/main" id="{E86A4459-11C2-44C6-0173-C666D5AADC1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825239"/>
            <a:ext cx="4802735" cy="2072641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lang="pt-BR"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lang="pt-BR"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lang="pt-BR"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lang="pt-BR"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284EF14-0982-D931-9DD6-ECFE61D5B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Quadro 5">
            <a:extLst>
              <a:ext uri="{FF2B5EF4-FFF2-40B4-BE49-F238E27FC236}">
                <a16:creationId xmlns:a16="http://schemas.microsoft.com/office/drawing/2014/main" id="{7D7E927E-4F73-5579-4F1D-E13899DEEA0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6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layout de 2 colunas 1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0" y="2153285"/>
            <a:ext cx="4953001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/>
            </a:lvl1pPr>
            <a:lvl2pPr>
              <a:spcBef>
                <a:spcPts val="1000"/>
              </a:spcBef>
              <a:spcAft>
                <a:spcPts val="1200"/>
              </a:spcAft>
              <a:defRPr lang="pt-BR" sz="1600"/>
            </a:lvl2pPr>
            <a:lvl3pPr>
              <a:spcBef>
                <a:spcPts val="1000"/>
              </a:spcBef>
              <a:spcAft>
                <a:spcPts val="1200"/>
              </a:spcAft>
              <a:defRPr lang="pt-BR" sz="1400"/>
            </a:lvl3pPr>
            <a:lvl4pPr>
              <a:spcBef>
                <a:spcPts val="1000"/>
              </a:spcBef>
              <a:spcAft>
                <a:spcPts val="1200"/>
              </a:spcAft>
              <a:defRPr lang="pt-BR" sz="1200"/>
            </a:lvl4pPr>
            <a:lvl5pPr>
              <a:spcBef>
                <a:spcPts val="1000"/>
              </a:spcBef>
              <a:spcAft>
                <a:spcPts val="1200"/>
              </a:spcAft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13" name="Espaço Reservado para Conteúdo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09360" y="2153285"/>
            <a:ext cx="5135880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/>
            </a:lvl1pPr>
            <a:lvl2pPr>
              <a:spcBef>
                <a:spcPts val="1000"/>
              </a:spcBef>
              <a:spcAft>
                <a:spcPts val="1200"/>
              </a:spcAft>
              <a:defRPr lang="pt-BR" sz="1600"/>
            </a:lvl2pPr>
            <a:lvl3pPr>
              <a:spcBef>
                <a:spcPts val="1000"/>
              </a:spcBef>
              <a:spcAft>
                <a:spcPts val="1200"/>
              </a:spcAft>
              <a:defRPr lang="pt-BR" sz="1400"/>
            </a:lvl3pPr>
            <a:lvl4pPr>
              <a:spcBef>
                <a:spcPts val="1000"/>
              </a:spcBef>
              <a:spcAft>
                <a:spcPts val="1200"/>
              </a:spcAft>
              <a:defRPr lang="pt-BR" sz="1200"/>
            </a:lvl4pPr>
            <a:lvl5pPr>
              <a:spcBef>
                <a:spcPts val="1000"/>
              </a:spcBef>
              <a:spcAft>
                <a:spcPts val="1200"/>
              </a:spcAft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Quadro 1">
            <a:extLst>
              <a:ext uri="{FF2B5EF4-FFF2-40B4-BE49-F238E27FC236}">
                <a16:creationId xmlns:a16="http://schemas.microsoft.com/office/drawing/2014/main" id="{55D7E8F5-692D-24DD-0F8C-9563BA74AAF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3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layout de 2 colunas 2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1" y="2153285"/>
            <a:ext cx="3261359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 b="1"/>
            </a:lvl1pPr>
            <a:lvl2pPr>
              <a:spcBef>
                <a:spcPts val="1000"/>
              </a:spcBef>
              <a:spcAft>
                <a:spcPts val="1200"/>
              </a:spcAft>
              <a:defRPr lang="pt-BR" sz="1600" b="1"/>
            </a:lvl2pPr>
            <a:lvl3pPr>
              <a:spcBef>
                <a:spcPts val="1000"/>
              </a:spcBef>
              <a:spcAft>
                <a:spcPts val="1200"/>
              </a:spcAft>
              <a:defRPr lang="pt-BR" sz="1400" b="1"/>
            </a:lvl3pPr>
            <a:lvl4pPr>
              <a:spcBef>
                <a:spcPts val="1000"/>
              </a:spcBef>
              <a:spcAft>
                <a:spcPts val="1200"/>
              </a:spcAft>
              <a:defRPr lang="pt-BR" sz="1200" b="1"/>
            </a:lvl4pPr>
            <a:lvl5pPr>
              <a:spcBef>
                <a:spcPts val="1000"/>
              </a:spcBef>
              <a:spcAft>
                <a:spcPts val="1200"/>
              </a:spcAft>
              <a:defRPr lang="pt-BR" sz="1200" b="1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13" name="Espaço Reservado para Conteúdo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80560" y="2153285"/>
            <a:ext cx="6964680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/>
            </a:lvl1pPr>
            <a:lvl2pPr>
              <a:spcBef>
                <a:spcPts val="1000"/>
              </a:spcBef>
              <a:spcAft>
                <a:spcPts val="1200"/>
              </a:spcAft>
              <a:defRPr lang="pt-BR" sz="1600"/>
            </a:lvl2pPr>
            <a:lvl3pPr>
              <a:spcBef>
                <a:spcPts val="1000"/>
              </a:spcBef>
              <a:spcAft>
                <a:spcPts val="1200"/>
              </a:spcAft>
              <a:defRPr lang="pt-BR" sz="1400"/>
            </a:lvl3pPr>
            <a:lvl4pPr>
              <a:spcBef>
                <a:spcPts val="1000"/>
              </a:spcBef>
              <a:spcAft>
                <a:spcPts val="1200"/>
              </a:spcAft>
              <a:defRPr lang="pt-BR" sz="1200"/>
            </a:lvl4pPr>
            <a:lvl5pPr>
              <a:spcBef>
                <a:spcPts val="1000"/>
              </a:spcBef>
              <a:spcAft>
                <a:spcPts val="1200"/>
              </a:spcAft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Quadro 1">
            <a:extLst>
              <a:ext uri="{FF2B5EF4-FFF2-40B4-BE49-F238E27FC236}">
                <a16:creationId xmlns:a16="http://schemas.microsoft.com/office/drawing/2014/main" id="{5C0F1533-3810-C210-9B67-D2F4A1846C23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6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Conteúdo do Título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E9C70371-D147-2B29-EAEB-B10A799D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169" y="614812"/>
            <a:ext cx="10359659" cy="1325563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C5AE226-98C6-70F4-8DED-59E8FE30401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67" y="2177378"/>
            <a:ext cx="5713413" cy="4669987"/>
          </a:xfrm>
          <a:custGeom>
            <a:avLst/>
            <a:gdLst>
              <a:gd name="connsiteX0" fmla="*/ 400038 w 5713413"/>
              <a:gd name="connsiteY0" fmla="*/ 0 h 4669987"/>
              <a:gd name="connsiteX1" fmla="*/ 5713413 w 5713413"/>
              <a:gd name="connsiteY1" fmla="*/ 0 h 4669987"/>
              <a:gd name="connsiteX2" fmla="*/ 5713413 w 5713413"/>
              <a:gd name="connsiteY2" fmla="*/ 4315224 h 4669987"/>
              <a:gd name="connsiteX3" fmla="*/ 400038 w 5713413"/>
              <a:gd name="connsiteY3" fmla="*/ 4315224 h 4669987"/>
              <a:gd name="connsiteX4" fmla="*/ 0 w 5713413"/>
              <a:gd name="connsiteY4" fmla="*/ 0 h 4669987"/>
              <a:gd name="connsiteX5" fmla="*/ 386684 w 5713413"/>
              <a:gd name="connsiteY5" fmla="*/ 0 h 4669987"/>
              <a:gd name="connsiteX6" fmla="*/ 386684 w 5713413"/>
              <a:gd name="connsiteY6" fmla="*/ 4328578 h 4669987"/>
              <a:gd name="connsiteX7" fmla="*/ 5713413 w 5713413"/>
              <a:gd name="connsiteY7" fmla="*/ 4328578 h 4669987"/>
              <a:gd name="connsiteX8" fmla="*/ 5713413 w 5713413"/>
              <a:gd name="connsiteY8" fmla="*/ 4669987 h 4669987"/>
              <a:gd name="connsiteX9" fmla="*/ 0 w 5713413"/>
              <a:gd name="connsiteY9" fmla="*/ 4669987 h 466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3413" h="4669987">
                <a:moveTo>
                  <a:pt x="400038" y="0"/>
                </a:moveTo>
                <a:lnTo>
                  <a:pt x="5713413" y="0"/>
                </a:lnTo>
                <a:lnTo>
                  <a:pt x="5713413" y="4315224"/>
                </a:lnTo>
                <a:lnTo>
                  <a:pt x="400038" y="4315224"/>
                </a:lnTo>
                <a:close/>
                <a:moveTo>
                  <a:pt x="0" y="0"/>
                </a:moveTo>
                <a:lnTo>
                  <a:pt x="386684" y="0"/>
                </a:lnTo>
                <a:lnTo>
                  <a:pt x="386684" y="4328578"/>
                </a:lnTo>
                <a:lnTo>
                  <a:pt x="5713413" y="4328578"/>
                </a:lnTo>
                <a:lnTo>
                  <a:pt x="5713413" y="4669987"/>
                </a:lnTo>
                <a:lnTo>
                  <a:pt x="0" y="466998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adicionar uma imagem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EEA9034-22FD-3C2F-6A27-6363896980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153285"/>
            <a:ext cx="4799012" cy="3790315"/>
          </a:xfrm>
        </p:spPr>
        <p:txBody>
          <a:bodyPr rtlCol="0">
            <a:normAutofit/>
          </a:bodyPr>
          <a:lstStyle>
            <a:lvl1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pt-BR" sz="2000"/>
            </a:lvl1pPr>
            <a:lvl2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pt-BR" sz="1800"/>
            </a:lvl2pPr>
            <a:lvl3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pt-BR" sz="1600"/>
            </a:lvl3pPr>
            <a:lvl4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pt-BR" sz="1400"/>
            </a:lvl4pPr>
            <a:lvl5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pt-BR" sz="14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C72AFED-AF5A-A2E9-0D36-388733BBE9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Quadro 6">
            <a:extLst>
              <a:ext uri="{FF2B5EF4-FFF2-40B4-BE49-F238E27FC236}">
                <a16:creationId xmlns:a16="http://schemas.microsoft.com/office/drawing/2014/main" id="{7A42E613-3DCC-07A2-BA9B-74B13F28E59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o Conteúdo e Tabela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830338E2-B50A-8F3E-2CA7-A75753E7E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2629" y="598947"/>
            <a:ext cx="10515600" cy="1325563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CC8DD029-A673-92B9-0343-3B35BE46D2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29641" y="2153285"/>
            <a:ext cx="3032759" cy="3790310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/>
            </a:lvl1pPr>
            <a:lvl2pPr>
              <a:spcBef>
                <a:spcPts val="1000"/>
              </a:spcBef>
              <a:spcAft>
                <a:spcPts val="1200"/>
              </a:spcAft>
              <a:defRPr lang="pt-BR" sz="1600"/>
            </a:lvl2pPr>
            <a:lvl3pPr>
              <a:spcBef>
                <a:spcPts val="1000"/>
              </a:spcBef>
              <a:spcAft>
                <a:spcPts val="1200"/>
              </a:spcAft>
              <a:defRPr lang="pt-BR" sz="1400"/>
            </a:lvl3pPr>
            <a:lvl4pPr>
              <a:spcBef>
                <a:spcPts val="1000"/>
              </a:spcBef>
              <a:spcAft>
                <a:spcPts val="1200"/>
              </a:spcAft>
              <a:defRPr lang="pt-BR" sz="1200"/>
            </a:lvl4pPr>
            <a:lvl5pPr>
              <a:spcBef>
                <a:spcPts val="1000"/>
              </a:spcBef>
              <a:spcAft>
                <a:spcPts val="1200"/>
              </a:spcAft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11" name="Espaço Reservado para Tabela 10">
            <a:extLst>
              <a:ext uri="{FF2B5EF4-FFF2-40B4-BE49-F238E27FC236}">
                <a16:creationId xmlns:a16="http://schemas.microsoft.com/office/drawing/2014/main" id="{6E658BA3-0202-C705-7A02-8B70B788442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724400" y="2170621"/>
            <a:ext cx="6553200" cy="3772974"/>
          </a:xfrm>
        </p:spPr>
        <p:txBody>
          <a:bodyPr rtlCol="0">
            <a:normAutofit/>
          </a:bodyPr>
          <a:lstStyle>
            <a:lvl1pPr>
              <a:defRPr lang="pt-BR" sz="20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adicionar tabela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Quadro 1">
            <a:extLst>
              <a:ext uri="{FF2B5EF4-FFF2-40B4-BE49-F238E27FC236}">
                <a16:creationId xmlns:a16="http://schemas.microsoft.com/office/drawing/2014/main" id="{BD761E53-47C7-492A-D5B5-A8C2740B5157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5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layout de 2 colunas 3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2" y="2153285"/>
            <a:ext cx="6925660" cy="3500438"/>
          </a:xfrm>
        </p:spPr>
        <p:txBody>
          <a:bodyPr lIns="91440" rtlCol="0">
            <a:normAutofit/>
          </a:bodyPr>
          <a:lstStyle>
            <a:lvl1pPr marL="0" indent="0">
              <a:spcBef>
                <a:spcPts val="1000"/>
              </a:spcBef>
              <a:spcAft>
                <a:spcPts val="1200"/>
              </a:spcAft>
              <a:buNone/>
              <a:defRPr lang="pt-BR" sz="1800" b="0"/>
            </a:lvl1pPr>
            <a:lvl2pPr marL="228600">
              <a:spcBef>
                <a:spcPts val="1000"/>
              </a:spcBef>
              <a:spcAft>
                <a:spcPts val="1200"/>
              </a:spcAft>
              <a:defRPr lang="pt-BR" sz="1800" b="0"/>
            </a:lvl2pPr>
            <a:lvl3pPr marL="685800">
              <a:spcBef>
                <a:spcPts val="1000"/>
              </a:spcBef>
              <a:spcAft>
                <a:spcPts val="1200"/>
              </a:spcAft>
              <a:defRPr lang="pt-BR" sz="1800" b="0"/>
            </a:lvl3pPr>
            <a:lvl4pPr marL="868680">
              <a:spcBef>
                <a:spcPts val="1000"/>
              </a:spcBef>
              <a:spcAft>
                <a:spcPts val="1200"/>
              </a:spcAft>
              <a:defRPr lang="pt-BR" sz="1800" b="0"/>
            </a:lvl4pPr>
            <a:lvl5pPr marL="1143000">
              <a:spcBef>
                <a:spcPts val="1000"/>
              </a:spcBef>
              <a:spcAft>
                <a:spcPts val="1200"/>
              </a:spcAft>
              <a:defRPr lang="pt-BR" sz="1800" b="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13" name="Espaço Reservado para Conteúdo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15745" y="2153285"/>
            <a:ext cx="3229495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t-BR" sz="1800" b="1"/>
            </a:lvl1pPr>
            <a:lvl2pPr>
              <a:spcBef>
                <a:spcPts val="1000"/>
              </a:spcBef>
              <a:spcAft>
                <a:spcPts val="1200"/>
              </a:spcAft>
              <a:defRPr lang="pt-BR" sz="1600" b="1"/>
            </a:lvl2pPr>
            <a:lvl3pPr>
              <a:spcBef>
                <a:spcPts val="1000"/>
              </a:spcBef>
              <a:spcAft>
                <a:spcPts val="1200"/>
              </a:spcAft>
              <a:defRPr lang="pt-BR" sz="1400" b="1"/>
            </a:lvl3pPr>
            <a:lvl4pPr>
              <a:spcBef>
                <a:spcPts val="1000"/>
              </a:spcBef>
              <a:spcAft>
                <a:spcPts val="1200"/>
              </a:spcAft>
              <a:defRPr lang="pt-BR" sz="1200" b="1"/>
            </a:lvl4pPr>
            <a:lvl5pPr>
              <a:spcBef>
                <a:spcPts val="1000"/>
              </a:spcBef>
              <a:spcAft>
                <a:spcPts val="1200"/>
              </a:spcAft>
              <a:defRPr lang="pt-BR" sz="1200" b="1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Quadro 1">
            <a:extLst>
              <a:ext uri="{FF2B5EF4-FFF2-40B4-BE49-F238E27FC236}">
                <a16:creationId xmlns:a16="http://schemas.microsoft.com/office/drawing/2014/main" id="{C9F70CF1-DCAD-AE71-6B34-7BFB25EE530B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35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331450" cy="1531525"/>
          </a:xfrm>
        </p:spPr>
        <p:txBody>
          <a:bodyPr rtlCol="0">
            <a:normAutofit/>
          </a:bodyPr>
          <a:lstStyle>
            <a:lvl1pPr>
              <a:defRPr lang="pt-BR" sz="36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9" name="Espaço Reservado para Tabela 8">
            <a:extLst>
              <a:ext uri="{FF2B5EF4-FFF2-40B4-BE49-F238E27FC236}">
                <a16:creationId xmlns:a16="http://schemas.microsoft.com/office/drawing/2014/main" id="{0CF90928-AB48-3554-E2B9-417A00F286A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30275" y="2168526"/>
            <a:ext cx="10331450" cy="3939068"/>
          </a:xfrm>
        </p:spPr>
        <p:txBody>
          <a:bodyPr rtlCol="0">
            <a:normAutofit/>
          </a:bodyPr>
          <a:lstStyle>
            <a:lvl1pPr>
              <a:defRPr lang="pt-BR" sz="2400"/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no ícone para inserir a tabela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7D6C0A7-887A-66E2-A954-5E0592B9F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688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CBB1E76-5845-01C9-1D0D-03CFFE6F0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rgbClr val="EDF1EC"/>
          </a:solidFill>
          <a:ln>
            <a:solidFill>
              <a:srgbClr val="D8C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>
              <a:defRPr>
                <a:solidFill>
                  <a:srgbClr val="42535D"/>
                </a:solidFill>
                <a:latin typeface="Aptos"/>
              </a:defRPr>
            </a:pPr>
            <a:endParaRPr lang="pt-BR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96C21AF-4286-DECE-37A1-E8980687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655320"/>
            <a:ext cx="4572000" cy="5486400"/>
          </a:xfrm>
        </p:spPr>
        <p:txBody>
          <a:bodyPr rtlCol="0">
            <a:normAutofit/>
          </a:bodyPr>
          <a:lstStyle>
            <a:lvl1pPr>
              <a:defRPr lang="pt-BR" sz="4800"/>
            </a:lvl1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adicionar um título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8E1D6B3-3EC8-6AC4-BE2B-5C732C85679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773680"/>
            <a:ext cx="4572000" cy="336804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pt-BR" sz="1800"/>
            </a:lvl1pPr>
            <a:lvl2pPr marL="457200" indent="0">
              <a:spcBef>
                <a:spcPts val="1000"/>
              </a:spcBef>
              <a:buNone/>
              <a:defRPr lang="pt-BR" sz="1600"/>
            </a:lvl2pPr>
            <a:lvl3pPr marL="914400" indent="0">
              <a:spcBef>
                <a:spcPts val="1000"/>
              </a:spcBef>
              <a:buNone/>
              <a:defRPr lang="pt-BR" sz="1400"/>
            </a:lvl3pPr>
            <a:lvl4pPr marL="1371600" indent="0">
              <a:spcBef>
                <a:spcPts val="1000"/>
              </a:spcBef>
              <a:buNone/>
              <a:defRPr lang="pt-BR" sz="1200"/>
            </a:lvl4pPr>
            <a:lvl5pPr marL="1828800" indent="0">
              <a:spcBef>
                <a:spcPts val="1000"/>
              </a:spcBef>
              <a:buNone/>
              <a:defRPr lang="pt-BR" sz="1200"/>
            </a:lvl5pPr>
          </a:lstStyle>
          <a:p>
            <a:pPr lvl="0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adicionar conteúdo</a:t>
            </a:r>
          </a:p>
          <a:p>
            <a:pPr lvl="1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9113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 rtl="0">
              <a:defRPr sz="3000" b="0">
                <a:solidFill>
                  <a:srgbClr val="18324A"/>
                </a:solidFill>
                <a:latin typeface="Georgia"/>
              </a:defRPr>
            </a:pPr>
            <a:r>
              <a:rPr lang="pt-BR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>
              <a:defRPr sz="1700">
                <a:solidFill>
                  <a:srgbClr val="42535D"/>
                </a:solidFill>
                <a:latin typeface="Aptos"/>
              </a:defRPr>
            </a:pPr>
            <a:r>
              <a:rPr lang="pt-BR"/>
              <a:t>Clique para editar o texto Mestre</a:t>
            </a:r>
          </a:p>
          <a:p>
            <a:pPr lvl="1" rtl="0">
              <a:defRPr sz="1700">
                <a:solidFill>
                  <a:srgbClr val="42535D"/>
                </a:solidFill>
                <a:latin typeface="Aptos"/>
              </a:defRPr>
            </a:pPr>
            <a:r>
              <a:rPr lang="pt-BR"/>
              <a:t>Segundo nível</a:t>
            </a:r>
          </a:p>
          <a:p>
            <a:pPr lvl="2" rtl="0">
              <a:defRPr sz="1700">
                <a:solidFill>
                  <a:srgbClr val="42535D"/>
                </a:solidFill>
                <a:latin typeface="Aptos"/>
              </a:defRPr>
            </a:pPr>
            <a:r>
              <a:rPr lang="pt-BR"/>
              <a:t>Terceiro nível</a:t>
            </a:r>
          </a:p>
          <a:p>
            <a:pPr lvl="3" rtl="0">
              <a:defRPr sz="1700">
                <a:solidFill>
                  <a:srgbClr val="42535D"/>
                </a:solidFill>
                <a:latin typeface="Aptos"/>
              </a:defRPr>
            </a:pPr>
            <a:r>
              <a:rPr lang="pt-BR"/>
              <a:t>Quarto nível</a:t>
            </a:r>
          </a:p>
          <a:p>
            <a:pPr lvl="4" rtl="0">
              <a:defRPr sz="1700">
                <a:solidFill>
                  <a:srgbClr val="42535D"/>
                </a:solidFill>
                <a:latin typeface="Aptos"/>
              </a:defRPr>
            </a:pPr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 sz="900">
                <a:solidFill>
                  <a:srgbClr val="707874"/>
                </a:solidFill>
                <a:latin typeface="Aptos"/>
              </a:defRPr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 sz="900">
                <a:solidFill>
                  <a:srgbClr val="707874"/>
                </a:solidFill>
                <a:latin typeface="Aptos"/>
              </a:defRPr>
            </a:pPr>
            <a:endParaRPr lang="pt-BR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>
              <a:defRPr sz="900">
                <a:solidFill>
                  <a:srgbClr val="707874"/>
                </a:solidFill>
                <a:latin typeface="Aptos"/>
              </a:defRPr>
            </a:pPr>
            <a:fld id="{B5CEABB6-07DC-46E8-9B57-56EC44A396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t-BR"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3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3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703320" cy="685800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419856" y="0"/>
            <a:ext cx="283464" cy="6858000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43400" y="757110"/>
            <a:ext cx="365760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 dirty="0">
                <a:solidFill>
                  <a:srgbClr val="C2603E"/>
                </a:solidFill>
                <a:latin typeface="Aptos"/>
              </a:rPr>
              <a:t>TRANSIÇÃO FEDERATIVA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43398" y="1228007"/>
            <a:ext cx="7702421" cy="14117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lnSpc>
                <a:spcPct val="105000"/>
              </a:lnSpc>
            </a:pPr>
            <a:r>
              <a:rPr lang="pt-BR" sz="4400" dirty="0">
                <a:solidFill>
                  <a:srgbClr val="F7F3EA"/>
                </a:solidFill>
                <a:latin typeface="Georgia"/>
              </a:rPr>
              <a:t>RMR - Receita </a:t>
            </a:r>
            <a:r>
              <a:rPr lang="pt-BR" sz="4400" b="0" i="0" dirty="0">
                <a:solidFill>
                  <a:srgbClr val="F7F3EA"/>
                </a:solidFill>
                <a:latin typeface="Georgia"/>
              </a:rPr>
              <a:t>Média de Referência e repartição do IBS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3182112"/>
            <a:ext cx="6080760" cy="76899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 dirty="0">
                <a:solidFill>
                  <a:srgbClr val="E1E9E2"/>
                </a:solidFill>
                <a:latin typeface="Aptos"/>
              </a:rPr>
              <a:t>Como o Coeficiente de Participação na RMR define receitas por décadas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4315968"/>
            <a:ext cx="2377439" cy="27432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43400" y="4590288"/>
            <a:ext cx="6217920" cy="256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0" i="0">
                <a:solidFill>
                  <a:srgbClr val="E1E9E2"/>
                </a:solidFill>
                <a:latin typeface="Aptos"/>
              </a:rPr>
              <a:t>Receita Média de Referência • Lei Complementar nº 227/2026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6062472"/>
            <a:ext cx="2286000" cy="1936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000" b="1" i="0">
                <a:solidFill>
                  <a:srgbClr val="C2603E"/>
                </a:solidFill>
                <a:latin typeface="Aptos"/>
              </a:rPr>
              <a:t>VERSÃO EXECUTIVA</a:t>
            </a:r>
          </a:p>
        </p:txBody>
      </p:sp>
    </p:spTree>
    <p:extLst>
      <p:ext uri="{BB962C8B-B14F-4D97-AF65-F5344CB8AC3E}">
        <p14:creationId xmlns:p14="http://schemas.microsoft.com/office/powerpoint/2010/main" val="3865085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8A0D0-8808-1AFB-EF6F-91EF56F6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74320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01 • CÁLCULO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7" y="577568"/>
            <a:ext cx="11094721" cy="4442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700" b="0" i="0" dirty="0">
                <a:solidFill>
                  <a:srgbClr val="18324A"/>
                </a:solidFill>
                <a:latin typeface="Georgia"/>
              </a:rPr>
              <a:t>O coeficiente transforma a arrecadação histórica em participação no IBS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27632"/>
            <a:ext cx="1828800" cy="58015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600" b="1" i="0">
                <a:solidFill>
                  <a:srgbClr val="375C52"/>
                </a:solidFill>
                <a:latin typeface="Georgia"/>
              </a:rPr>
              <a:t>RMR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67712"/>
            <a:ext cx="3017520" cy="9006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0" i="0">
                <a:solidFill>
                  <a:srgbClr val="42535D"/>
                </a:solidFill>
                <a:latin typeface="Aptos"/>
              </a:rPr>
              <a:t>Média da arrecadação anual de ICMS e ISS entre 2019 e 2026, atualizada até 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602736"/>
            <a:ext cx="3017520" cy="546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707874"/>
                </a:solidFill>
                <a:latin typeface="Aptos"/>
              </a:rPr>
              <a:t>Inclui juros e multas, de valores inscritos ou não em dívida ativa.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24528" y="1581912"/>
            <a:ext cx="18287" cy="3794760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1645920"/>
            <a:ext cx="283464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375C52"/>
                </a:solidFill>
                <a:latin typeface="Aptos"/>
              </a:rPr>
              <a:t>COEFICIENTE DO ENTE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331720"/>
            <a:ext cx="521208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800" b="1" i="0">
                <a:solidFill>
                  <a:srgbClr val="18324A"/>
                </a:solidFill>
                <a:latin typeface="Georgia"/>
              </a:rPr>
              <a:t>RMR do ente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74920" y="2916936"/>
            <a:ext cx="5184648" cy="27432"/>
          </a:xfrm>
          <a:prstGeom prst="rect">
            <a:avLst/>
          </a:prstGeom>
          <a:solidFill>
            <a:srgbClr val="18324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74920" y="3127248"/>
            <a:ext cx="5212080" cy="705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100" b="1" i="0">
                <a:solidFill>
                  <a:srgbClr val="18324A"/>
                </a:solidFill>
                <a:latin typeface="Aptos"/>
              </a:rPr>
              <a:t>RMR do conjunto de Estados, DF e Municípios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9608" y="2660904"/>
            <a:ext cx="502920" cy="444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600" b="1" i="0">
                <a:solidFill>
                  <a:srgbClr val="C2603E"/>
                </a:solidFill>
                <a:latin typeface="Aptos"/>
              </a:rPr>
              <a:t>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73168" y="4370832"/>
            <a:ext cx="5897880" cy="6098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0" i="0">
                <a:solidFill>
                  <a:srgbClr val="42535D"/>
                </a:solidFill>
                <a:latin typeface="Aptos"/>
              </a:rPr>
              <a:t>participação na parcela nacional
distribuída pelo critério de origem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5074920"/>
            <a:ext cx="2999232" cy="73152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72456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134357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02 • RELEVÂNCIA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24221"/>
            <a:ext cx="11113008" cy="3990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18324A"/>
                </a:solidFill>
                <a:latin typeface="Georgia"/>
              </a:rPr>
              <a:t>O coeficiente determina a maior parcela do IBS na transição por décadas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874519"/>
            <a:ext cx="292608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800" b="1" i="0">
                <a:solidFill>
                  <a:srgbClr val="C2603E"/>
                </a:solidFill>
                <a:latin typeface="Georgia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743200"/>
            <a:ext cx="2926080" cy="5780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0" i="0">
                <a:solidFill>
                  <a:srgbClr val="42535D"/>
                </a:solidFill>
                <a:latin typeface="Aptos"/>
              </a:rPr>
              <a:t>da distribuição “na origem”
entre 2029 e 2032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5424" y="1874519"/>
            <a:ext cx="292608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800" b="1" i="0">
                <a:solidFill>
                  <a:srgbClr val="375C52"/>
                </a:solidFill>
                <a:latin typeface="Georgia"/>
              </a:rPr>
              <a:t>90%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424" y="2743200"/>
            <a:ext cx="2926080" cy="5780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0" i="0">
                <a:solidFill>
                  <a:srgbClr val="42535D"/>
                </a:solidFill>
                <a:latin typeface="Aptos"/>
              </a:rPr>
              <a:t>da distribuição “na origem”
em 2033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02752" y="1874519"/>
            <a:ext cx="297180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800" b="1" i="0">
                <a:solidFill>
                  <a:srgbClr val="C2603E"/>
                </a:solidFill>
                <a:latin typeface="Georgia"/>
              </a:rPr>
              <a:t>&gt;50%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2752" y="2743200"/>
            <a:ext cx="2971800" cy="5780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0" i="0">
                <a:solidFill>
                  <a:srgbClr val="42535D"/>
                </a:solidFill>
                <a:latin typeface="Aptos"/>
              </a:rPr>
              <a:t>permanece vinculada à origem
até 2052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67912" y="1847088"/>
            <a:ext cx="18287" cy="188366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44383" y="1847088"/>
            <a:ext cx="18288" cy="188366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67574" y="4435914"/>
            <a:ext cx="10881360" cy="1078992"/>
          </a:xfrm>
          <a:prstGeom prst="rect">
            <a:avLst/>
          </a:prstGeom>
          <a:solidFill>
            <a:srgbClr val="F7F3E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2272" y="4590288"/>
            <a:ext cx="10869168" cy="76899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 dirty="0">
                <a:solidFill>
                  <a:srgbClr val="18324A"/>
                </a:solidFill>
                <a:latin typeface="Aptos"/>
              </a:rPr>
              <a:t>Decisões tomadas agora influenciarão a receita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 dirty="0">
                <a:solidFill>
                  <a:srgbClr val="18324A"/>
                </a:solidFill>
                <a:latin typeface="Aptos"/>
              </a:rPr>
              <a:t> de Estados e Municípios por décadas.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446520"/>
            <a:ext cx="89611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Base: regras de transição apresentadas no documento-fonte.</a:t>
            </a:r>
          </a:p>
        </p:txBody>
      </p:sp>
      <p:sp>
        <p:nvSpPr>
          <p:cNvPr id="18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1037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7FC40-EEFA-B00F-1E24-3E2AD899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3C16FC-A3D5-0E34-EFC1-71E08D0B9611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7C3937-2833-8FFA-DB1E-63DF103B736E}"/>
              </a:ext>
            </a:extLst>
          </p:cNvPr>
          <p:cNvSpPr txBox="1"/>
          <p:nvPr/>
        </p:nvSpPr>
        <p:spPr>
          <a:xfrm>
            <a:off x="658368" y="624221"/>
            <a:ext cx="11113008" cy="3990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18324A"/>
                </a:solidFill>
                <a:latin typeface="Georgia"/>
              </a:rPr>
              <a:t>Linha do Tempo da </a:t>
            </a:r>
            <a:r>
              <a:rPr lang="pt-BR" sz="2400" dirty="0">
                <a:solidFill>
                  <a:srgbClr val="18324A"/>
                </a:solidFill>
                <a:latin typeface="Georgia"/>
              </a:rPr>
              <a:t>T</a:t>
            </a:r>
            <a:r>
              <a:rPr lang="pt-BR" sz="2400" b="0" i="0" dirty="0">
                <a:solidFill>
                  <a:srgbClr val="18324A"/>
                </a:solidFill>
                <a:latin typeface="Georgia"/>
              </a:rPr>
              <a:t>ransição Federativa</a:t>
            </a:r>
          </a:p>
        </p:txBody>
      </p:sp>
      <p:sp>
        <p:nvSpPr>
          <p:cNvPr id="18" name="MasterAccent">
            <a:extLst>
              <a:ext uri="{FF2B5EF4-FFF2-40B4-BE49-F238E27FC236}">
                <a16:creationId xmlns:a16="http://schemas.microsoft.com/office/drawing/2014/main" id="{92EDA5D0-440C-288B-5BAB-2CED87244AEB}"/>
              </a:ext>
            </a:extLst>
          </p:cNvPr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50A8F45C-D223-8347-B5AD-D5DF93994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84" y="1300140"/>
            <a:ext cx="11451326" cy="4637426"/>
          </a:xfrm>
          <a:prstGeom prst="rect">
            <a:avLst/>
          </a:prstGeom>
        </p:spPr>
      </p:pic>
      <p:sp>
        <p:nvSpPr>
          <p:cNvPr id="20" name="Espaço Reservado para Número de Slide 3">
            <a:extLst>
              <a:ext uri="{FF2B5EF4-FFF2-40B4-BE49-F238E27FC236}">
                <a16:creationId xmlns:a16="http://schemas.microsoft.com/office/drawing/2014/main" id="{17553625-21D8-71CD-8F76-F449A3FC0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/>
          <a:lstStyle/>
          <a:p>
            <a:pPr rtl="0">
              <a:defRPr>
                <a:solidFill>
                  <a:srgbClr val="42535D"/>
                </a:solidFill>
                <a:latin typeface="Aptos"/>
              </a:defRPr>
            </a:pPr>
            <a:fld id="{B5CEABB6-07DC-46E8-9B57-56EC44A396E5}" type="slidenum">
              <a:rPr lang="pt-BR" smtClean="0"/>
              <a:t>4</a:t>
            </a:fld>
            <a:endParaRPr lang="pt-BR"/>
          </a:p>
        </p:txBody>
      </p:sp>
      <p:sp>
        <p:nvSpPr>
          <p:cNvPr id="22" name="Chave Direita 21">
            <a:extLst>
              <a:ext uri="{FF2B5EF4-FFF2-40B4-BE49-F238E27FC236}">
                <a16:creationId xmlns:a16="http://schemas.microsoft.com/office/drawing/2014/main" id="{C0060A44-F7DF-648F-3078-C5446573DD85}"/>
              </a:ext>
            </a:extLst>
          </p:cNvPr>
          <p:cNvSpPr/>
          <p:nvPr/>
        </p:nvSpPr>
        <p:spPr>
          <a:xfrm>
            <a:off x="7333855" y="4338745"/>
            <a:ext cx="216000" cy="391886"/>
          </a:xfrm>
          <a:prstGeom prst="rightBrace">
            <a:avLst/>
          </a:prstGeom>
          <a:ln>
            <a:solidFill>
              <a:schemeClr val="accent6">
                <a:lumMod val="1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23" name="Conector: Curvo 22">
            <a:extLst>
              <a:ext uri="{FF2B5EF4-FFF2-40B4-BE49-F238E27FC236}">
                <a16:creationId xmlns:a16="http://schemas.microsoft.com/office/drawing/2014/main" id="{9B87E230-4786-5F96-6E78-CE77D215A96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53222" y="4186736"/>
            <a:ext cx="451914" cy="2159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Elipse 23">
            <a:extLst>
              <a:ext uri="{FF2B5EF4-FFF2-40B4-BE49-F238E27FC236}">
                <a16:creationId xmlns:a16="http://schemas.microsoft.com/office/drawing/2014/main" id="{1BD147D7-E81C-C70E-4098-F57BAE3B260D}"/>
              </a:ext>
            </a:extLst>
          </p:cNvPr>
          <p:cNvSpPr/>
          <p:nvPr/>
        </p:nvSpPr>
        <p:spPr>
          <a:xfrm>
            <a:off x="11066107" y="4497356"/>
            <a:ext cx="391886" cy="317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F0413AF2-9CC2-1970-FA2F-00FDC731EEFE}"/>
              </a:ext>
            </a:extLst>
          </p:cNvPr>
          <p:cNvSpPr txBox="1"/>
          <p:nvPr/>
        </p:nvSpPr>
        <p:spPr>
          <a:xfrm>
            <a:off x="658368" y="162349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02 • TRANSIÇÃO</a:t>
            </a:r>
          </a:p>
        </p:txBody>
      </p:sp>
    </p:spTree>
    <p:extLst>
      <p:ext uri="{BB962C8B-B14F-4D97-AF65-F5344CB8AC3E}">
        <p14:creationId xmlns:p14="http://schemas.microsoft.com/office/powerpoint/2010/main" val="389659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FDC12-7B2F-0950-2F40-C2D27DD21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153017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02 • TRANSIÇÃO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02920"/>
            <a:ext cx="10561320" cy="4744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900" b="0" i="0">
                <a:solidFill>
                  <a:srgbClr val="18324A"/>
                </a:solidFill>
                <a:latin typeface="Georgia"/>
              </a:rPr>
              <a:t>O peso da origem cai gradualmente — mas só depois de 2033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960120" y="3401568"/>
            <a:ext cx="10058400" cy="4571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51560" y="3209544"/>
            <a:ext cx="201168" cy="411480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965960"/>
            <a:ext cx="12801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1" i="0">
                <a:solidFill>
                  <a:srgbClr val="18324A"/>
                </a:solidFill>
                <a:latin typeface="Aptos"/>
              </a:rPr>
              <a:t>2029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19" y="2359152"/>
            <a:ext cx="146304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>
                <a:solidFill>
                  <a:srgbClr val="C2603E"/>
                </a:solidFill>
                <a:latin typeface="Georgia"/>
              </a:rPr>
              <a:t>80%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39" y="3822191"/>
            <a:ext cx="2057400" cy="482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0" i="0">
                <a:solidFill>
                  <a:srgbClr val="42535D"/>
                </a:solidFill>
                <a:latin typeface="Aptos"/>
              </a:rPr>
              <a:t>início da distribuição
por origem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94760" y="3209544"/>
            <a:ext cx="201168" cy="411480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66160" y="1965960"/>
            <a:ext cx="12801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1" i="0">
                <a:solidFill>
                  <a:srgbClr val="18324A"/>
                </a:solidFill>
                <a:latin typeface="Aptos"/>
              </a:rPr>
              <a:t>2032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2359152"/>
            <a:ext cx="146304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>
                <a:solidFill>
                  <a:srgbClr val="C2603E"/>
                </a:solidFill>
                <a:latin typeface="Georgia"/>
              </a:rPr>
              <a:t>80%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3822191"/>
            <a:ext cx="2057400" cy="482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0" i="0">
                <a:solidFill>
                  <a:srgbClr val="42535D"/>
                </a:solidFill>
                <a:latin typeface="Aptos"/>
              </a:rPr>
              <a:t>fim da fase de
extinção de ICMS/ISS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37960" y="3209544"/>
            <a:ext cx="201168" cy="41148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09360" y="1965960"/>
            <a:ext cx="12801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1" i="0">
                <a:solidFill>
                  <a:srgbClr val="18324A"/>
                </a:solidFill>
                <a:latin typeface="Aptos"/>
              </a:rPr>
              <a:t>2033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2359152"/>
            <a:ext cx="146304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>
                <a:solidFill>
                  <a:srgbClr val="375C52"/>
                </a:solidFill>
                <a:latin typeface="Georgia"/>
              </a:rPr>
              <a:t>90%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3822191"/>
            <a:ext cx="2057400" cy="482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0" i="0">
                <a:solidFill>
                  <a:srgbClr val="42535D"/>
                </a:solidFill>
                <a:latin typeface="Aptos"/>
              </a:rPr>
              <a:t>IBS integral; pico do
critério de origem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89720" y="3209544"/>
            <a:ext cx="201168" cy="411480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0" y="1965960"/>
            <a:ext cx="12801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1" i="0">
                <a:solidFill>
                  <a:srgbClr val="18324A"/>
                </a:solidFill>
                <a:latin typeface="Aptos"/>
              </a:rPr>
              <a:t>2052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0" y="2359152"/>
            <a:ext cx="146304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>
                <a:solidFill>
                  <a:srgbClr val="C2603E"/>
                </a:solidFill>
                <a:latin typeface="Georgia"/>
              </a:rPr>
              <a:t>&gt;50%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3822191"/>
            <a:ext cx="2057400" cy="482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0" i="0">
                <a:solidFill>
                  <a:srgbClr val="42535D"/>
                </a:solidFill>
                <a:latin typeface="Aptos"/>
              </a:rPr>
              <a:t>origem ainda supera
a metade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78440" y="4956048"/>
            <a:ext cx="7772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18324A"/>
                </a:solidFill>
                <a:latin typeface="Aptos"/>
              </a:rPr>
              <a:t>2077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5285232"/>
            <a:ext cx="2834640" cy="240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0" i="0">
                <a:solidFill>
                  <a:srgbClr val="707874"/>
                </a:solidFill>
                <a:latin typeface="Aptos"/>
              </a:rPr>
              <a:t>fim do período de transição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85248" y="4709160"/>
            <a:ext cx="1078991" cy="27431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577339" y="5635877"/>
            <a:ext cx="8001000" cy="35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b="1" i="0" dirty="0">
                <a:solidFill>
                  <a:srgbClr val="18324A"/>
                </a:solidFill>
                <a:latin typeface="Aptos"/>
              </a:rPr>
              <a:t>A partir de 2033, a parcela de origem diminui em 1/45 (2 </a:t>
            </a:r>
            <a:r>
              <a:rPr lang="pt-BR" sz="2000" b="1" i="0" dirty="0" err="1">
                <a:solidFill>
                  <a:srgbClr val="18324A"/>
                </a:solidFill>
                <a:latin typeface="Aptos"/>
              </a:rPr>
              <a:t>p.p</a:t>
            </a:r>
            <a:r>
              <a:rPr lang="pt-BR" sz="2000" b="1" i="0" dirty="0">
                <a:solidFill>
                  <a:srgbClr val="18324A"/>
                </a:solidFill>
                <a:latin typeface="Aptos"/>
              </a:rPr>
              <a:t>.) ao ano.</a:t>
            </a:r>
          </a:p>
        </p:txBody>
      </p:sp>
      <p:sp>
        <p:nvSpPr>
          <p:cNvPr id="29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923594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AE909-E928-3BC0-B57C-DCAD5C2D1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153978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04 • COMPOSIÇÃO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02920"/>
            <a:ext cx="10561320" cy="4744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900" b="0" i="0">
                <a:solidFill>
                  <a:srgbClr val="18324A"/>
                </a:solidFill>
                <a:latin typeface="Georgia"/>
              </a:rPr>
              <a:t>Quatro componentes exigem tratamento contábil consistente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17352" y="5663578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64208"/>
            <a:ext cx="50292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57400"/>
            <a:ext cx="22402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>
                <a:solidFill>
                  <a:srgbClr val="18324A"/>
                </a:solidFill>
                <a:latin typeface="Aptos"/>
              </a:rPr>
              <a:t>ICMS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70048"/>
            <a:ext cx="2148840" cy="10633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75% pertencem aos Estados, isto é, descontados os 25% da cota-parte municipal.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8688" y="1645920"/>
            <a:ext cx="18287" cy="2514600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11880" y="1664208"/>
            <a:ext cx="50292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2057400"/>
            <a:ext cx="22402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>
                <a:solidFill>
                  <a:srgbClr val="18324A"/>
                </a:solidFill>
                <a:latin typeface="Aptos"/>
              </a:rPr>
              <a:t>ISS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670048"/>
            <a:ext cx="2148840" cy="132183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Arrecadação municipal considerada na RMR do ente; e os </a:t>
            </a:r>
            <a:r>
              <a:rPr lang="pt-BR" sz="1600" dirty="0">
                <a:solidFill>
                  <a:srgbClr val="42535D"/>
                </a:solidFill>
                <a:latin typeface="Aptos"/>
              </a:rPr>
              <a:t>25% que compõem a cota-parte municipal</a:t>
            </a:r>
            <a:endParaRPr lang="pt-BR" sz="1600" b="0" i="0" dirty="0">
              <a:solidFill>
                <a:srgbClr val="42535D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9048" y="1645920"/>
            <a:ext cx="18288" cy="2514600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92240" y="1664208"/>
            <a:ext cx="50292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057400"/>
            <a:ext cx="22402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>
                <a:solidFill>
                  <a:srgbClr val="18324A"/>
                </a:solidFill>
                <a:latin typeface="Aptos"/>
              </a:rPr>
              <a:t>Acréscimos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670048"/>
            <a:ext cx="2148840" cy="8047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Juros e multas integram o montante, inscritos ou não em dívida ativa 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79408" y="1645920"/>
            <a:ext cx="18287" cy="2514600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72600" y="1664208"/>
            <a:ext cx="50292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72600" y="1919241"/>
            <a:ext cx="2374269" cy="76899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 dirty="0">
                <a:solidFill>
                  <a:srgbClr val="18324A"/>
                </a:solidFill>
                <a:latin typeface="Aptos"/>
              </a:rPr>
              <a:t>Fundos estaduais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72600" y="2670048"/>
            <a:ext cx="2148840" cy="10633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Contribuições elegíveis de 2021 a 2023 entram no cálculo conforme o período legal.</a:t>
            </a:r>
          </a:p>
        </p:txBody>
      </p:sp>
      <p:sp>
        <p:nvSpPr>
          <p:cNvPr id="26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BCD2D1C7-DE2E-671C-8723-794A39173246}"/>
              </a:ext>
            </a:extLst>
          </p:cNvPr>
          <p:cNvSpPr txBox="1"/>
          <p:nvPr/>
        </p:nvSpPr>
        <p:spPr>
          <a:xfrm>
            <a:off x="10817352" y="5663578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04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80C4033-4CAA-8F42-7C3F-4AD77E018C61}"/>
              </a:ext>
            </a:extLst>
          </p:cNvPr>
          <p:cNvSpPr txBox="1"/>
          <p:nvPr/>
        </p:nvSpPr>
        <p:spPr>
          <a:xfrm>
            <a:off x="502920" y="4583278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Cálculo da participação de cada ente federativo será divulgado pelo CGIBS até o dia 31 de agosto de 2027</a:t>
            </a:r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6E5CF81-26E3-EAF3-5E1E-5E888DEB168E}"/>
              </a:ext>
            </a:extLst>
          </p:cNvPr>
          <p:cNvSpPr txBox="1"/>
          <p:nvPr/>
        </p:nvSpPr>
        <p:spPr>
          <a:xfrm>
            <a:off x="502920" y="4995182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Apresentação de contestação devidamente fundamentada no prazo de 30 (trinta) dias</a:t>
            </a:r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9252DDC-2DE1-63B0-DE6C-99759598FD73}"/>
              </a:ext>
            </a:extLst>
          </p:cNvPr>
          <p:cNvSpPr txBox="1"/>
          <p:nvPr/>
        </p:nvSpPr>
        <p:spPr>
          <a:xfrm>
            <a:off x="502920" y="5422248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Contestação respondida pelo CGIBS no prazo de 90 (noventa) dias</a:t>
            </a:r>
            <a:endParaRPr lang="pt-BR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8063D73-8049-485B-0499-AD4E763DCBA0}"/>
              </a:ext>
            </a:extLst>
          </p:cNvPr>
          <p:cNvSpPr txBox="1"/>
          <p:nvPr/>
        </p:nvSpPr>
        <p:spPr>
          <a:xfrm>
            <a:off x="514046" y="5819493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O CGIBS deve divulgar as respostas fundamentadas, não cabendo nova contestação ou recurso administrativo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687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0C408-09AE-41ED-8D01-B2871922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299C43-668F-105C-0FB8-6CF088500403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42815E-A9C2-5DE5-1B6F-A0ECF62A5D46}"/>
              </a:ext>
            </a:extLst>
          </p:cNvPr>
          <p:cNvSpPr txBox="1"/>
          <p:nvPr/>
        </p:nvSpPr>
        <p:spPr>
          <a:xfrm>
            <a:off x="658368" y="167705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04 • COMPOSIÇÃO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3E1127-350B-AAC4-43E1-D3CF0123D7BF}"/>
              </a:ext>
            </a:extLst>
          </p:cNvPr>
          <p:cNvSpPr txBox="1"/>
          <p:nvPr/>
        </p:nvSpPr>
        <p:spPr>
          <a:xfrm>
            <a:off x="658368" y="502920"/>
            <a:ext cx="10561320" cy="4744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900" b="0" i="0" dirty="0">
                <a:solidFill>
                  <a:srgbClr val="18324A"/>
                </a:solidFill>
                <a:latin typeface="Georgia"/>
              </a:rPr>
              <a:t>Apuração do Coeficiente do ISS e Cota-Parte ICMS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454A3-9C23-DF85-2E3A-3A394BC650DC}"/>
              </a:ext>
            </a:extLst>
          </p:cNvPr>
          <p:cNvSpPr/>
          <p:nvPr/>
        </p:nvSpPr>
        <p:spPr>
          <a:xfrm>
            <a:off x="621048" y="1278885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09265-A7BA-DDD0-3962-5230A1DA58E4}"/>
              </a:ext>
            </a:extLst>
          </p:cNvPr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05</a:t>
            </a:r>
          </a:p>
        </p:txBody>
      </p:sp>
      <p:sp>
        <p:nvSpPr>
          <p:cNvPr id="26" name="MasterAccent">
            <a:extLst>
              <a:ext uri="{FF2B5EF4-FFF2-40B4-BE49-F238E27FC236}">
                <a16:creationId xmlns:a16="http://schemas.microsoft.com/office/drawing/2014/main" id="{216FB371-F305-A448-942B-7B44435A4367}"/>
              </a:ext>
            </a:extLst>
          </p:cNvPr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Espaço Reservado para Conteúdo 6">
                <a:extLst>
                  <a:ext uri="{FF2B5EF4-FFF2-40B4-BE49-F238E27FC236}">
                    <a16:creationId xmlns:a16="http://schemas.microsoft.com/office/drawing/2014/main" id="{AD67F2D8-408C-0DDE-B2E6-CA638784E69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45770" y="2188302"/>
                <a:ext cx="11385446" cy="4285650"/>
              </a:xfrm>
            </p:spPr>
            <p:txBody>
              <a:bodyPr rtlCol="0">
                <a:normAutofit/>
              </a:bodyPr>
              <a:lstStyle>
                <a:defPPr>
                  <a:defRPr lang="pt-BR"/>
                </a:defPPr>
              </a:lstStyle>
              <a:p>
                <a:pPr algn="just"/>
                <a:r>
                  <a:rPr lang="pt-BR" b="1" dirty="0">
                    <a:solidFill>
                      <a:srgbClr val="002060"/>
                    </a:solidFill>
                  </a:rPr>
                  <a:t>O componente relativo à cota-parte municipal do ICMS deverá ser apurado separadamente, inclusive para fins de segregação contábil, pois 20% dessa transferência são vinculados ao Fundo de Manutenção e Desenvolvimento da Educação Básica e de Valorização dos Profissionais da Educação (Fundeb). Essa vinculação financia a educação básica pública e a valorização de seus profissionais.</a:t>
                </a:r>
              </a:p>
              <a:p>
                <a:pPr algn="just"/>
                <a:r>
                  <a:rPr lang="pt-BR" b="1" dirty="0">
                    <a:solidFill>
                      <a:srgbClr val="002060"/>
                    </a:solidFill>
                  </a:rPr>
                  <a:t> Dessa forma, o coeficiente deve ser subdivido para contabilização em contas contábeis específicas: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BR" b="1" dirty="0">
                    <a:solidFill>
                      <a:srgbClr val="002060"/>
                    </a:solidFill>
                  </a:rPr>
                  <a:t>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b="1" i="0" smtClean="0">
                        <a:solidFill>
                          <a:srgbClr val="002060"/>
                        </a:solidFill>
                      </a:rPr>
                      <m:t>Coeficiente Cota−Parte ICMS do ente municipal</m:t>
                    </m:r>
                    <m:r>
                      <a:rPr lang="pt-BR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b="1" i="0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b="1" i="0">
                            <a:solidFill>
                              <a:srgbClr val="002060"/>
                            </a:solidFill>
                          </a:rPr>
                          <m:t>RMR do ente com a Cota−Parte ICMS</m:t>
                        </m:r>
                      </m:num>
                      <m:den>
                        <m:r>
                          <m:rPr>
                            <m:nor/>
                          </m:rPr>
                          <a:rPr lang="pt-BR" b="1" i="0">
                            <a:solidFill>
                              <a:srgbClr val="002060"/>
                            </a:solidFill>
                          </a:rPr>
                          <m:t>RMR total nacional ICMS + ISS</m:t>
                        </m:r>
                      </m:den>
                    </m:f>
                  </m:oMath>
                </a14:m>
                <a:endParaRPr lang="pt-BR" b="1" dirty="0">
                  <a:solidFill>
                    <a:srgbClr val="00206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BR" b="1" dirty="0">
                    <a:solidFill>
                      <a:srgbClr val="002060"/>
                    </a:solidFill>
                  </a:rPr>
                  <a:t>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b="1" i="0">
                        <a:solidFill>
                          <a:srgbClr val="002060"/>
                        </a:solidFill>
                      </a:rPr>
                      <m:t>Coeficiente ISS do ente municipal</m:t>
                    </m:r>
                    <m:r>
                      <a:rPr lang="pt-BR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pt-BR" b="1" i="0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b="1" i="0">
                            <a:solidFill>
                              <a:srgbClr val="002060"/>
                            </a:solidFill>
                          </a:rPr>
                          <m:t>RMR do ente com ISS</m:t>
                        </m:r>
                      </m:num>
                      <m:den>
                        <m:r>
                          <m:rPr>
                            <m:nor/>
                          </m:rPr>
                          <a:rPr lang="pt-BR" b="1" i="0">
                            <a:solidFill>
                              <a:srgbClr val="002060"/>
                            </a:solidFill>
                          </a:rPr>
                          <m:t>RMR total nacional ICMS + ISS</m:t>
                        </m:r>
                      </m:den>
                    </m:f>
                  </m:oMath>
                </a14:m>
                <a:endParaRPr lang="pt-BR" b="1" dirty="0">
                  <a:solidFill>
                    <a:srgbClr val="002060"/>
                  </a:solidFill>
                </a:endParaRPr>
              </a:p>
              <a:p>
                <a:r>
                  <a:rPr lang="pt-BR" b="1" dirty="0">
                    <a:solidFill>
                      <a:srgbClr val="002060"/>
                    </a:solidFill>
                  </a:rPr>
                  <a:t> A Receita Média de Referência é fundamental porque serve para calibrar as novas alíquotas do IVA (IBS e CBS), garantindo a transição federativa e atenuando perdas de arrecadação para estados e municípios.</a:t>
                </a:r>
              </a:p>
            </p:txBody>
          </p:sp>
        </mc:Choice>
        <mc:Fallback xmlns="">
          <p:sp>
            <p:nvSpPr>
              <p:cNvPr id="27" name="Espaço Reservado para Conteúdo 6">
                <a:extLst>
                  <a:ext uri="{FF2B5EF4-FFF2-40B4-BE49-F238E27FC236}">
                    <a16:creationId xmlns:a16="http://schemas.microsoft.com/office/drawing/2014/main" id="{AD67F2D8-408C-0DDE-B2E6-CA638784E6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45770" y="2188302"/>
                <a:ext cx="11385446" cy="4285650"/>
              </a:xfrm>
              <a:blipFill>
                <a:blip r:embed="rId3"/>
                <a:stretch>
                  <a:fillRect l="-428" r="-4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1">
            <a:extLst>
              <a:ext uri="{FF2B5EF4-FFF2-40B4-BE49-F238E27FC236}">
                <a16:creationId xmlns:a16="http://schemas.microsoft.com/office/drawing/2014/main" id="{AE190A50-6C59-3AA3-189F-1E0CC7590D6E}"/>
              </a:ext>
            </a:extLst>
          </p:cNvPr>
          <p:cNvSpPr/>
          <p:nvPr/>
        </p:nvSpPr>
        <p:spPr>
          <a:xfrm>
            <a:off x="416521" y="1540970"/>
            <a:ext cx="11290414" cy="510100"/>
          </a:xfrm>
          <a:prstGeom prst="rect">
            <a:avLst/>
          </a:prstGeom>
          <a:solidFill>
            <a:srgbClr val="E1E9E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22">
            <a:extLst>
              <a:ext uri="{FF2B5EF4-FFF2-40B4-BE49-F238E27FC236}">
                <a16:creationId xmlns:a16="http://schemas.microsoft.com/office/drawing/2014/main" id="{CBED0745-D7D8-5E77-DA62-7DFFB51AC49C}"/>
              </a:ext>
            </a:extLst>
          </p:cNvPr>
          <p:cNvSpPr txBox="1"/>
          <p:nvPr/>
        </p:nvSpPr>
        <p:spPr>
          <a:xfrm>
            <a:off x="543507" y="1622337"/>
            <a:ext cx="1325880" cy="3189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i="0" dirty="0">
                <a:solidFill>
                  <a:srgbClr val="375C52"/>
                </a:solidFill>
                <a:latin typeface="Aptos"/>
              </a:rPr>
              <a:t>Fundeb</a:t>
            </a: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703789E0-7B50-3619-C02C-3FE72E3449A4}"/>
              </a:ext>
            </a:extLst>
          </p:cNvPr>
          <p:cNvSpPr txBox="1"/>
          <p:nvPr/>
        </p:nvSpPr>
        <p:spPr>
          <a:xfrm>
            <a:off x="1542349" y="1652537"/>
            <a:ext cx="10176527" cy="2719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 dirty="0">
                <a:solidFill>
                  <a:srgbClr val="18324A"/>
                </a:solidFill>
                <a:latin typeface="Aptos"/>
              </a:rPr>
              <a:t>A cota-parte municipal do ICMS deve ser apurada separadamente: 20% dessa transferência são vinculados ao fundo.</a:t>
            </a:r>
          </a:p>
        </p:txBody>
      </p:sp>
    </p:spTree>
    <p:extLst>
      <p:ext uri="{BB962C8B-B14F-4D97-AF65-F5344CB8AC3E}">
        <p14:creationId xmlns:p14="http://schemas.microsoft.com/office/powerpoint/2010/main" val="2914400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0E7B64-502A-F78E-0096-B5E116678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1" y="144018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05 • DADOS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68237"/>
            <a:ext cx="11113008" cy="4442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700" b="0" i="0">
                <a:solidFill>
                  <a:srgbClr val="18324A"/>
                </a:solidFill>
                <a:latin typeface="Georgia"/>
              </a:rPr>
              <a:t>O </a:t>
            </a:r>
            <a:r>
              <a:rPr lang="pt-BR" sz="2700" b="0" i="0" err="1">
                <a:solidFill>
                  <a:srgbClr val="18324A"/>
                </a:solidFill>
                <a:latin typeface="Georgia"/>
              </a:rPr>
              <a:t>Siconfi</a:t>
            </a:r>
            <a:r>
              <a:rPr lang="pt-BR" sz="2700" b="0" i="0">
                <a:solidFill>
                  <a:srgbClr val="18324A"/>
                </a:solidFill>
                <a:latin typeface="Georgia"/>
              </a:rPr>
              <a:t> é a base — mas a validação depende de fontes complementares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627632"/>
            <a:ext cx="2377440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b="1" i="0">
                <a:solidFill>
                  <a:srgbClr val="375C52"/>
                </a:solidFill>
                <a:latin typeface="Aptos"/>
              </a:rPr>
              <a:t>FONTE PRINCIPAL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057400"/>
            <a:ext cx="3749039" cy="48955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>
                <a:solidFill>
                  <a:srgbClr val="18324A"/>
                </a:solidFill>
                <a:latin typeface="Georgia"/>
              </a:rPr>
              <a:t>Siconfi / FINBRA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697480"/>
            <a:ext cx="3977639" cy="6098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800" b="0" i="0">
                <a:solidFill>
                  <a:srgbClr val="42535D"/>
                </a:solidFill>
                <a:latin typeface="Aptos"/>
              </a:rPr>
              <a:t>Contas anuais e informações contábeis e fiscais dos entes federativos.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703320"/>
            <a:ext cx="388620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C2603E"/>
                </a:solidFill>
                <a:latin typeface="Aptos"/>
              </a:rPr>
              <a:t>Menu Consultas  →  FINBRA  →  Contas Anuais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12080" y="1627632"/>
            <a:ext cx="18287" cy="3639311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715000" y="1627632"/>
            <a:ext cx="3931920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b="1" i="0">
                <a:solidFill>
                  <a:srgbClr val="375C52"/>
                </a:solidFill>
                <a:latin typeface="Aptos"/>
              </a:rPr>
              <a:t>FONTES LEGAIS COMPLEMENTARES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2103120"/>
            <a:ext cx="438912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1072" y="2075688"/>
            <a:ext cx="480060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Balanços oficiais dos entes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2852927"/>
            <a:ext cx="438912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1072" y="2825496"/>
            <a:ext cx="4800600" cy="546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Receitas do Simples Nacional informadas pelo banco arrecadador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3602735"/>
            <a:ext cx="438912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1072" y="3575303"/>
            <a:ext cx="480060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Cota-parte municipal informada pela fonte pagadora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0" y="4352544"/>
            <a:ext cx="438912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C2603E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91072" y="4325112"/>
            <a:ext cx="4800600" cy="546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Demais relatórios previstos na Lei de Responsabilidade Fiscal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2" y="5074920"/>
            <a:ext cx="10314432" cy="502920"/>
          </a:xfrm>
          <a:prstGeom prst="rect">
            <a:avLst/>
          </a:prstGeom>
          <a:solidFill>
            <a:srgbClr val="F7F3E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5212080"/>
            <a:ext cx="992124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i="0" dirty="0">
                <a:solidFill>
                  <a:srgbClr val="18324A"/>
                </a:solidFill>
                <a:latin typeface="Aptos"/>
              </a:rPr>
              <a:t>Regra de governança: metodologia uniforme para todos os entes federativos.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46520"/>
            <a:ext cx="89611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Fontes previstas no art. 116, conforme transcrição do documento-fonte.</a:t>
            </a:r>
          </a:p>
        </p:txBody>
      </p:sp>
      <p:sp>
        <p:nvSpPr>
          <p:cNvPr id="24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13443D8A-B99B-E340-362B-7196032896B9}"/>
              </a:ext>
            </a:extLst>
          </p:cNvPr>
          <p:cNvSpPr/>
          <p:nvPr/>
        </p:nvSpPr>
        <p:spPr>
          <a:xfrm>
            <a:off x="804672" y="5659507"/>
            <a:ext cx="10314432" cy="502920"/>
          </a:xfrm>
          <a:prstGeom prst="rect">
            <a:avLst/>
          </a:prstGeom>
          <a:solidFill>
            <a:srgbClr val="F7F3E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83046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3CFCA-A96C-7719-860B-8ED0258B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181011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06 • INTEGRIDADE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03503"/>
            <a:ext cx="11113008" cy="4141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500" b="0" i="0" dirty="0">
                <a:solidFill>
                  <a:srgbClr val="18324A"/>
                </a:solidFill>
                <a:latin typeface="Georgia"/>
              </a:rPr>
              <a:t>Sem padronização, inconsistências podem redistribuir receita por décadas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2834640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b="1" i="0">
                <a:solidFill>
                  <a:srgbClr val="375C52"/>
                </a:solidFill>
                <a:latin typeface="Aptos"/>
              </a:rPr>
              <a:t>RISCO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3320" y="1508760"/>
            <a:ext cx="4617720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b="1" i="0">
                <a:solidFill>
                  <a:srgbClr val="375C52"/>
                </a:solidFill>
                <a:latin typeface="Aptos"/>
              </a:rPr>
              <a:t>EVIDÊNCIA / EFEITO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1508760"/>
            <a:ext cx="2743200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b="1" i="0">
                <a:solidFill>
                  <a:srgbClr val="375C52"/>
                </a:solidFill>
                <a:latin typeface="Aptos"/>
              </a:rPr>
              <a:t>RESPOSTA NECESSÁRIA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1828800"/>
            <a:ext cx="10881360" cy="813816"/>
          </a:xfrm>
          <a:prstGeom prst="rect">
            <a:avLst/>
          </a:prstGeom>
          <a:solidFill>
            <a:srgbClr val="F7F3E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1920240"/>
            <a:ext cx="2651760" cy="30335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1" i="0">
                <a:solidFill>
                  <a:srgbClr val="18324A"/>
                </a:solidFill>
                <a:latin typeface="Aptos"/>
              </a:rPr>
              <a:t>Lacunas de 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920240"/>
            <a:ext cx="452628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0" i="0">
                <a:solidFill>
                  <a:srgbClr val="42535D"/>
                </a:solidFill>
                <a:latin typeface="Aptos"/>
              </a:rPr>
              <a:t>65 municípios sem dados em 2019; 263 entes sem dados em 2025.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1920240"/>
            <a:ext cx="260604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375C52"/>
                </a:solidFill>
                <a:latin typeface="Aptos"/>
              </a:rPr>
              <a:t>Completar ou estimar com critérios objetivos.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2624327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2788920"/>
            <a:ext cx="2651760" cy="30335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1" i="0">
                <a:solidFill>
                  <a:srgbClr val="18324A"/>
                </a:solidFill>
                <a:latin typeface="Aptos"/>
              </a:rPr>
              <a:t>Valores coincidentes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2788920"/>
            <a:ext cx="452628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0" i="0">
                <a:solidFill>
                  <a:srgbClr val="42535D"/>
                </a:solidFill>
                <a:latin typeface="Aptos"/>
              </a:rPr>
              <a:t>Dezenas de municípios com números idênticos podem indicar replicação.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2788920"/>
            <a:ext cx="260604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375C52"/>
                </a:solidFill>
                <a:latin typeface="Aptos"/>
              </a:rPr>
              <a:t>Validar séries e manter trilha de auditoria.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8" y="3493008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58368" y="3566160"/>
            <a:ext cx="10881360" cy="1051560"/>
          </a:xfrm>
          <a:prstGeom prst="rect">
            <a:avLst/>
          </a:prstGeom>
          <a:solidFill>
            <a:srgbClr val="F7F3E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49808" y="3657600"/>
            <a:ext cx="2651760" cy="5780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1" i="0">
                <a:solidFill>
                  <a:srgbClr val="18324A"/>
                </a:solidFill>
                <a:latin typeface="Aptos"/>
              </a:rPr>
              <a:t>Compensações e devoluções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3320" y="3657600"/>
            <a:ext cx="4526280" cy="75674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0" i="0">
                <a:solidFill>
                  <a:srgbClr val="42535D"/>
                </a:solidFill>
                <a:latin typeface="Aptos"/>
              </a:rPr>
              <a:t>Registros em rubricas distintas comprometem a comparabilidade; houve devoluções de ~55% em 2024 nos casos citados.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41080" y="3657600"/>
            <a:ext cx="260604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375C52"/>
                </a:solidFill>
                <a:latin typeface="Aptos"/>
              </a:rPr>
              <a:t>Definir tratamento uniforme por período e ente.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4599432"/>
            <a:ext cx="10881359" cy="18287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4773168"/>
            <a:ext cx="2651760" cy="30335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700" b="1" i="0">
                <a:solidFill>
                  <a:srgbClr val="18324A"/>
                </a:solidFill>
                <a:latin typeface="Aptos"/>
              </a:rPr>
              <a:t>Fundos estaduais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3320" y="4773168"/>
            <a:ext cx="452628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0" i="0">
                <a:solidFill>
                  <a:srgbClr val="42535D"/>
                </a:solidFill>
                <a:latin typeface="Aptos"/>
              </a:rPr>
              <a:t>Receitas ligadas a benefícios fiscais foram registradas fora da rubrica tributária em alguns Estados.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41080" y="4773168"/>
            <a:ext cx="2606040" cy="514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b="1" i="0">
                <a:solidFill>
                  <a:srgbClr val="375C52"/>
                </a:solidFill>
                <a:latin typeface="Aptos"/>
              </a:rPr>
              <a:t>Conciliar normas, valores e vinculações.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5550408"/>
            <a:ext cx="10881359" cy="18287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8368" y="6446520"/>
            <a:ext cx="89611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Evidências e respostas sintetizadas dos slides 6 e 7 do documento-fonte.</a:t>
            </a:r>
          </a:p>
        </p:txBody>
      </p:sp>
      <p:sp>
        <p:nvSpPr>
          <p:cNvPr id="29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76528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5D06D-47A4-77E7-753E-CDB7CD70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502920"/>
            <a:ext cx="10561320" cy="4442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700" b="0" i="0">
                <a:solidFill>
                  <a:srgbClr val="18324A"/>
                </a:solidFill>
                <a:latin typeface="Georgia"/>
              </a:rPr>
              <a:t>Atualizar cada tributo separadamente preserva melhor a neutralidade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517904"/>
            <a:ext cx="1920240" cy="22493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b="1" i="0">
                <a:solidFill>
                  <a:srgbClr val="375C52"/>
                </a:solidFill>
                <a:latin typeface="Aptos"/>
              </a:rPr>
              <a:t>O problema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892807"/>
            <a:ext cx="3246120" cy="12557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900" b="1" i="0">
                <a:solidFill>
                  <a:srgbClr val="18324A"/>
                </a:solidFill>
                <a:latin typeface="Aptos"/>
              </a:rPr>
              <a:t>A soma de ICMS e ISS transfere parte do desempenho mais forte do ISS para o ICMS.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200400"/>
            <a:ext cx="3218688" cy="546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Crescimento nominal: ISS 13,7%  ×  ICMS 9,2% entre 2019 e 2025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4069080"/>
            <a:ext cx="3246120" cy="1133856"/>
          </a:xfrm>
          <a:prstGeom prst="rect">
            <a:avLst/>
          </a:prstGeom>
          <a:solidFill>
            <a:srgbClr val="E1E9E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73836" y="4044529"/>
            <a:ext cx="2788920" cy="48955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000" b="1" i="0" dirty="0">
                <a:solidFill>
                  <a:srgbClr val="18324A"/>
                </a:solidFill>
                <a:latin typeface="Georgia"/>
              </a:rPr>
              <a:t>R$ 19,6 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4502135"/>
            <a:ext cx="2816352" cy="7087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1" dirty="0">
                <a:solidFill>
                  <a:schemeClr val="tx2">
                    <a:lumMod val="50000"/>
                  </a:schemeClr>
                </a:solidFill>
                <a:latin typeface="Aptos"/>
              </a:rPr>
              <a:t>Impacto positivo da metodologia individualizada </a:t>
            </a:r>
            <a:r>
              <a:rPr lang="pt-BR" sz="1400" b="1" i="0" dirty="0">
                <a:solidFill>
                  <a:schemeClr val="tx2">
                    <a:lumMod val="50000"/>
                  </a:schemeClr>
                </a:solidFill>
                <a:latin typeface="Aptos"/>
              </a:rPr>
              <a:t>para os Municípios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5039" y="5517729"/>
            <a:ext cx="5117841" cy="39735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1" i="0" dirty="0">
                <a:solidFill>
                  <a:srgbClr val="18324A"/>
                </a:solidFill>
                <a:latin typeface="Aptos"/>
              </a:rPr>
              <a:t>Soma dos Tributos: 36,5% → 34,8%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446520"/>
            <a:ext cx="89611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Comparação e valores conforme o documento-fonte.</a:t>
            </a:r>
          </a:p>
        </p:txBody>
      </p:sp>
      <p:sp>
        <p:nvSpPr>
          <p:cNvPr id="16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98C96C27-006B-1458-8A27-E037EBE05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076" y="1619101"/>
            <a:ext cx="7434834" cy="3577438"/>
          </a:xfrm>
          <a:prstGeom prst="rect">
            <a:avLst/>
          </a:prstGeom>
        </p:spPr>
      </p:pic>
      <p:sp>
        <p:nvSpPr>
          <p:cNvPr id="20" name="TextBox 2">
            <a:extLst>
              <a:ext uri="{FF2B5EF4-FFF2-40B4-BE49-F238E27FC236}">
                <a16:creationId xmlns:a16="http://schemas.microsoft.com/office/drawing/2014/main" id="{D97EF28E-B781-11A8-AC36-DA61EF2581E0}"/>
              </a:ext>
            </a:extLst>
          </p:cNvPr>
          <p:cNvSpPr txBox="1"/>
          <p:nvPr/>
        </p:nvSpPr>
        <p:spPr>
          <a:xfrm>
            <a:off x="658368" y="181011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06 • METODOLOGIA  DE ATUALIZAÇÃO DOS VALORES HISTÓRICOS</a:t>
            </a:r>
          </a:p>
        </p:txBody>
      </p:sp>
    </p:spTree>
    <p:extLst>
      <p:ext uri="{BB962C8B-B14F-4D97-AF65-F5344CB8AC3E}">
        <p14:creationId xmlns:p14="http://schemas.microsoft.com/office/powerpoint/2010/main" val="2959433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A1E40-97AE-B6ED-3F8E-D76B844DC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130501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08 • CONCLUSÃO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41203"/>
            <a:ext cx="10561320" cy="3990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18324A"/>
                </a:solidFill>
                <a:latin typeface="Georgia"/>
              </a:rPr>
              <a:t>A regra precisa combinar neutralidade, dados íntegros e transparência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09</a:t>
            </a:r>
          </a:p>
        </p:txBody>
      </p:sp>
      <p:sp>
        <p:nvSpPr>
          <p:cNvPr id="23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Espaço Reservado para Conteúdo 6">
            <a:extLst>
              <a:ext uri="{FF2B5EF4-FFF2-40B4-BE49-F238E27FC236}">
                <a16:creationId xmlns:a16="http://schemas.microsoft.com/office/drawing/2014/main" id="{1293AD3D-8EB8-3B6D-CB8F-880469385A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0081" y="1439363"/>
            <a:ext cx="10881359" cy="5034589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O coeficiente de participação na RMR será determinante para a repartição do IBS durante a transição: responderá por 80% da distribuição “na origem” entre 2029 e 2032, chegará a 90% em 2033 e permanecerá acima de 50% até 2052.</a:t>
            </a:r>
            <a:endParaRPr lang="pt-BR" b="1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Sua apuração exige dados históricos completos, uniformes e rastreáveis de ICMS, ISS e cota-parte municipal, com a segregação adequada da parcela vinculada ao Fundeb e o uso de fontes complementares ao </a:t>
            </a:r>
            <a:r>
              <a:rPr lang="pt-BR" b="1" dirty="0" err="1"/>
              <a:t>Siconfi</a:t>
            </a:r>
            <a:r>
              <a:rPr lang="pt-BR" b="1" dirty="0"/>
              <a:t> quando necessário.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Lacunas, duplicidades e divergências contábeis — especialmente no tratamento de compensações, devoluções e receitas de fundos estaduais — podem distorcer a RMR e afetar a distribuição de receitas por décadas; por isso, padronização, validação e transparência são indispensáveis.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/>
              <a:t>Para preservar a neutralidade federativa, a atualização individualizada por tributo mostra-se mais adequada do que a correção pela soma de ICMS e ISS, evitando a redução da participação municipal de 36,5% para 34,8%, equivalente a R$ 19,6 bilhões.</a:t>
            </a:r>
          </a:p>
        </p:txBody>
      </p:sp>
    </p:spTree>
    <p:extLst>
      <p:ext uri="{BB962C8B-B14F-4D97-AF65-F5344CB8AC3E}">
        <p14:creationId xmlns:p14="http://schemas.microsoft.com/office/powerpoint/2010/main" val="40612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83B8-5513-9F32-F991-1EEFFC107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596DF0-F6E3-AF2F-652B-2D86A2B2B9ED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F5938-1AE1-D6CA-F9AA-6757E83259DE}"/>
              </a:ext>
            </a:extLst>
          </p:cNvPr>
          <p:cNvSpPr txBox="1"/>
          <p:nvPr/>
        </p:nvSpPr>
        <p:spPr>
          <a:xfrm>
            <a:off x="658368" y="171699"/>
            <a:ext cx="411480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 dirty="0">
                <a:solidFill>
                  <a:srgbClr val="C2603E"/>
                </a:solidFill>
                <a:latin typeface="Aptos"/>
              </a:rPr>
              <a:t>08 • CONCLUSÃO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52F9C-DDC8-BC51-F896-D5183B8EB86D}"/>
              </a:ext>
            </a:extLst>
          </p:cNvPr>
          <p:cNvSpPr txBox="1"/>
          <p:nvPr/>
        </p:nvSpPr>
        <p:spPr>
          <a:xfrm>
            <a:off x="658368" y="541203"/>
            <a:ext cx="10561320" cy="3990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b="0" i="0" dirty="0">
                <a:solidFill>
                  <a:srgbClr val="18324A"/>
                </a:solidFill>
                <a:latin typeface="Georgia"/>
              </a:rPr>
              <a:t>A regra precisa combinar neutralidade, dados íntegros e transparência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D1CCF6-0AD2-8621-40E5-6EFBC8F42416}"/>
              </a:ext>
            </a:extLst>
          </p:cNvPr>
          <p:cNvSpPr/>
          <p:nvPr/>
        </p:nvSpPr>
        <p:spPr>
          <a:xfrm>
            <a:off x="658368" y="1307592"/>
            <a:ext cx="10881360" cy="16459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47FCD-43C3-05A3-113A-D9049FE46C54}"/>
              </a:ext>
            </a:extLst>
          </p:cNvPr>
          <p:cNvSpPr txBox="1"/>
          <p:nvPr/>
        </p:nvSpPr>
        <p:spPr>
          <a:xfrm>
            <a:off x="10972800" y="6473952"/>
            <a:ext cx="54864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09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7CE03-B30F-E29C-C499-77AABFE42740}"/>
              </a:ext>
            </a:extLst>
          </p:cNvPr>
          <p:cNvSpPr/>
          <p:nvPr/>
        </p:nvSpPr>
        <p:spPr>
          <a:xfrm>
            <a:off x="713232" y="1536192"/>
            <a:ext cx="10808208" cy="1078992"/>
          </a:xfrm>
          <a:prstGeom prst="rect">
            <a:avLst/>
          </a:prstGeom>
          <a:solidFill>
            <a:srgbClr val="E1E9E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1A21D5-5091-7114-FCC2-250933C55D11}"/>
              </a:ext>
            </a:extLst>
          </p:cNvPr>
          <p:cNvSpPr txBox="1"/>
          <p:nvPr/>
        </p:nvSpPr>
        <p:spPr>
          <a:xfrm>
            <a:off x="865879" y="1941890"/>
            <a:ext cx="2148840" cy="240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i="0" dirty="0">
                <a:solidFill>
                  <a:srgbClr val="375C52"/>
                </a:solidFill>
                <a:latin typeface="Aptos"/>
              </a:rPr>
              <a:t>Recomendação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7DC85-DAE6-BFA8-978D-5F730D057EEE}"/>
              </a:ext>
            </a:extLst>
          </p:cNvPr>
          <p:cNvSpPr txBox="1"/>
          <p:nvPr/>
        </p:nvSpPr>
        <p:spPr>
          <a:xfrm>
            <a:off x="2388634" y="1839998"/>
            <a:ext cx="8938726" cy="4594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800" b="1" i="0" dirty="0">
                <a:solidFill>
                  <a:srgbClr val="18324A"/>
                </a:solidFill>
                <a:latin typeface="Georgia"/>
              </a:rPr>
              <a:t>Adotar a atualização individualizada por tributo.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E674B7-7C26-DD67-9F78-7C35671DFD6B}"/>
              </a:ext>
            </a:extLst>
          </p:cNvPr>
          <p:cNvSpPr txBox="1"/>
          <p:nvPr/>
        </p:nvSpPr>
        <p:spPr>
          <a:xfrm>
            <a:off x="868680" y="3017520"/>
            <a:ext cx="502920" cy="240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i="0">
                <a:solidFill>
                  <a:srgbClr val="C2603E"/>
                </a:solidFill>
                <a:latin typeface="Aptos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8D8314-4047-EEAA-8DCE-0E7DEF471705}"/>
              </a:ext>
            </a:extLst>
          </p:cNvPr>
          <p:cNvSpPr txBox="1"/>
          <p:nvPr/>
        </p:nvSpPr>
        <p:spPr>
          <a:xfrm>
            <a:off x="1554480" y="2999232"/>
            <a:ext cx="141732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b="1" i="0">
                <a:solidFill>
                  <a:srgbClr val="18324A"/>
                </a:solidFill>
                <a:latin typeface="Aptos"/>
              </a:rPr>
              <a:t>Padronizar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841669-917D-1AD1-ABE2-CCEE9565EF48}"/>
              </a:ext>
            </a:extLst>
          </p:cNvPr>
          <p:cNvSpPr txBox="1"/>
          <p:nvPr/>
        </p:nvSpPr>
        <p:spPr>
          <a:xfrm>
            <a:off x="3063240" y="3017520"/>
            <a:ext cx="781812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o tratamento de compensações, devoluções e receitas de fundos estaduais.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88A4A9-E055-F62C-7049-0A31F66D8AF4}"/>
              </a:ext>
            </a:extLst>
          </p:cNvPr>
          <p:cNvSpPr/>
          <p:nvPr/>
        </p:nvSpPr>
        <p:spPr>
          <a:xfrm>
            <a:off x="868680" y="3639312"/>
            <a:ext cx="10149840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83B42F-C9A2-8F2E-6AAD-116485A52828}"/>
              </a:ext>
            </a:extLst>
          </p:cNvPr>
          <p:cNvSpPr txBox="1"/>
          <p:nvPr/>
        </p:nvSpPr>
        <p:spPr>
          <a:xfrm>
            <a:off x="868680" y="3858768"/>
            <a:ext cx="502920" cy="240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i="0">
                <a:solidFill>
                  <a:srgbClr val="C2603E"/>
                </a:solidFill>
                <a:latin typeface="Aptos"/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5EFB71-8707-4279-8253-BD95D36F14D6}"/>
              </a:ext>
            </a:extLst>
          </p:cNvPr>
          <p:cNvSpPr txBox="1"/>
          <p:nvPr/>
        </p:nvSpPr>
        <p:spPr>
          <a:xfrm>
            <a:off x="1554480" y="3840480"/>
            <a:ext cx="141732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b="1" i="0">
                <a:solidFill>
                  <a:srgbClr val="18324A"/>
                </a:solidFill>
                <a:latin typeface="Aptos"/>
              </a:rPr>
              <a:t>Validar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085AA2-CA2A-EADE-C2B3-9E6C27319C4A}"/>
              </a:ext>
            </a:extLst>
          </p:cNvPr>
          <p:cNvSpPr txBox="1"/>
          <p:nvPr/>
        </p:nvSpPr>
        <p:spPr>
          <a:xfrm>
            <a:off x="3063240" y="3858768"/>
            <a:ext cx="781812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 dirty="0">
                <a:solidFill>
                  <a:srgbClr val="42535D"/>
                </a:solidFill>
                <a:latin typeface="Aptos"/>
              </a:rPr>
              <a:t>lacunas, duplicidades e divergências entre </a:t>
            </a:r>
            <a:r>
              <a:rPr lang="pt-BR" sz="1600" b="0" i="0" dirty="0" err="1">
                <a:solidFill>
                  <a:srgbClr val="42535D"/>
                </a:solidFill>
                <a:latin typeface="Aptos"/>
              </a:rPr>
              <a:t>Siconfi</a:t>
            </a:r>
            <a:r>
              <a:rPr lang="pt-BR" sz="1600" b="0" i="0" dirty="0">
                <a:solidFill>
                  <a:srgbClr val="42535D"/>
                </a:solidFill>
                <a:latin typeface="Aptos"/>
              </a:rPr>
              <a:t> e fontes legais complementares.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0A3749-24A2-8DF8-7D8C-04C224405687}"/>
              </a:ext>
            </a:extLst>
          </p:cNvPr>
          <p:cNvSpPr/>
          <p:nvPr/>
        </p:nvSpPr>
        <p:spPr>
          <a:xfrm>
            <a:off x="868680" y="4480559"/>
            <a:ext cx="10149840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D24BCA-F4C1-4929-CEE3-59ED6835C349}"/>
              </a:ext>
            </a:extLst>
          </p:cNvPr>
          <p:cNvSpPr txBox="1"/>
          <p:nvPr/>
        </p:nvSpPr>
        <p:spPr>
          <a:xfrm>
            <a:off x="868680" y="4700016"/>
            <a:ext cx="502920" cy="240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i="0">
                <a:solidFill>
                  <a:srgbClr val="C2603E"/>
                </a:solidFill>
                <a:latin typeface="Aptos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2A9AC-BBB4-6F2F-667E-63899B082FF9}"/>
              </a:ext>
            </a:extLst>
          </p:cNvPr>
          <p:cNvSpPr txBox="1"/>
          <p:nvPr/>
        </p:nvSpPr>
        <p:spPr>
          <a:xfrm>
            <a:off x="1554480" y="4681728"/>
            <a:ext cx="141732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b="1" i="0">
                <a:solidFill>
                  <a:srgbClr val="18324A"/>
                </a:solidFill>
                <a:latin typeface="Aptos"/>
              </a:rPr>
              <a:t>Divulgar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134C91-2040-C097-181A-E89EE3071D87}"/>
              </a:ext>
            </a:extLst>
          </p:cNvPr>
          <p:cNvSpPr txBox="1"/>
          <p:nvPr/>
        </p:nvSpPr>
        <p:spPr>
          <a:xfrm>
            <a:off x="3063240" y="4700016"/>
            <a:ext cx="7818120" cy="2877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0" i="0">
                <a:solidFill>
                  <a:srgbClr val="42535D"/>
                </a:solidFill>
                <a:latin typeface="Aptos"/>
              </a:rPr>
              <a:t>valores, fontes e memória de cálculo de cada coeficiente de participação.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17497E-6396-1447-991E-FE57C2DF5825}"/>
              </a:ext>
            </a:extLst>
          </p:cNvPr>
          <p:cNvSpPr txBox="1"/>
          <p:nvPr/>
        </p:nvSpPr>
        <p:spPr>
          <a:xfrm>
            <a:off x="896112" y="5696694"/>
            <a:ext cx="10442448" cy="3659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100" b="1" i="0" dirty="0">
                <a:solidFill>
                  <a:srgbClr val="375C52"/>
                </a:solidFill>
                <a:latin typeface="Aptos"/>
              </a:rPr>
              <a:t>O coeficiente é uma decisão fiscal de longo prazo — não apenas um cálculo técnico.</a:t>
            </a:r>
          </a:p>
        </p:txBody>
      </p:sp>
      <p:sp>
        <p:nvSpPr>
          <p:cNvPr id="23" name="MasterAccent">
            <a:extLst>
              <a:ext uri="{FF2B5EF4-FFF2-40B4-BE49-F238E27FC236}">
                <a16:creationId xmlns:a16="http://schemas.microsoft.com/office/drawing/2014/main" id="{B719A192-7453-D652-44EE-62D9AAAED57C}"/>
              </a:ext>
            </a:extLst>
          </p:cNvPr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9531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83464"/>
            <a:ext cx="246888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C2603E"/>
                </a:solidFill>
                <a:latin typeface="Aptos"/>
              </a:rPr>
              <a:t>ANEXO JURÍDICO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94360"/>
            <a:ext cx="10561320" cy="3839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 dirty="0">
                <a:solidFill>
                  <a:srgbClr val="18324A"/>
                </a:solidFill>
                <a:latin typeface="Georgia"/>
              </a:rPr>
              <a:t>Art. 114 e início do Art. 115 da Lei Complementar nº 227/2026 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179576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417320"/>
            <a:ext cx="5257800" cy="488441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CAPÍTULO III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DA DISTRIBUIÇÃO DA RECEITA RETIDA PARA FINS DE TRANSIÇÃO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Art. 114. De 1º de janeiro de 2029 a 31 de dezembro de 2077, o valor retido nos termos do art. 109 desta Lei Complementar será distribuído aos Estados, ao Distrito Federal e aos Municípios a cada período de determinação do montante do produto da arrecadação a ser distribuído, nos termos deste Capítulo.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4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1º O valor de que trata o caput deste artigo será distribuído a cada ente federativo proporcionalmente ao seu coeficiente de participação, o qual corresponderá à razão entre a sua receita média de referência e a receita média de referência do conjunto dos Estados, do Distrito Federal e dos Municípios.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3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2º A receita média de referência de cada ente federativo será aquela calculada nos termos do art. 115 desta Lei Complementar.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1426464"/>
            <a:ext cx="18287" cy="471830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7648" y="1417320"/>
            <a:ext cx="5212080" cy="418165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Art. 115. Para fins do cálculo da receita média de referência de cada Estado e Município e do Distrito Federal, serão consideradas: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para os Estados:</a:t>
            </a: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lphaLcParenR"/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a arrecadação com o ICMS, após a aplicação do disposto na alínea “a” do inciso IV do caput do art. 158 da Constituição Federal; e</a:t>
            </a: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lphaLcParenR"/>
            </a:pPr>
            <a:endParaRPr lang="pt-BR" sz="16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b) a receita com contribuições destinadas ao financiamento de fundos estaduais em funcionamento em 30 de abril de 2023 e estabelecidas como condição à aplicação de diferimento, regime especial ou outro tratamento diferenciado relativo ao ICMS, após a aplicação, quando couber, do disposto na alínea “a” do inciso IV do caput do art. 158 da Constituição Federal;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4120" y="6455664"/>
            <a:ext cx="141732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ANEXO  • 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6446520"/>
            <a:ext cx="71323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Lei Complementar nº 227/2026 — transcrição do documento-fonte</a:t>
            </a:r>
          </a:p>
        </p:txBody>
      </p:sp>
      <p:sp>
        <p:nvSpPr>
          <p:cNvPr id="11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03844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6B7D58-DBEB-66B2-EA1B-291E4B56D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83464"/>
            <a:ext cx="246888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C2603E"/>
                </a:solidFill>
                <a:latin typeface="Aptos"/>
              </a:rPr>
              <a:t>ANEXO JURÍDICO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94360"/>
            <a:ext cx="10561320" cy="3839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>
                <a:solidFill>
                  <a:srgbClr val="18324A"/>
                </a:solidFill>
                <a:latin typeface="Georgia"/>
              </a:rPr>
              <a:t>Art. 115 — receitas consideradas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179576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417320"/>
            <a:ext cx="5257800" cy="414062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para o Distrito Federal: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a) a arrecadação com o ICMS;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b) a arrecadação com o imposto de que trata o inciso III do caput do art. 156 da Constituição Federal;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III - para os Municípios: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a) a arrecadação do imposto de que trata o inciso III do caput do art. 156 da Constituição Federal;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b) a parcela creditada na forma da alínea “a” do inciso IV do caput do art. 158 da Constituição Federal.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1º A arrecadação dos impostos de que tratam a alínea “a” do inciso I, as alíneas “a” e “b” do inciso II e a alínea “a” do inciso III do caput deste artigo será apurada de forma a incluir: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1426464"/>
            <a:ext cx="18287" cy="471830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7648" y="1417320"/>
            <a:ext cx="5212080" cy="322755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a receita obtida na forma da Lei Complementar nº 123, de 14 de dezembro de 2006</a:t>
            </a:r>
            <a:r>
              <a:rPr lang="pt-BR" sz="1600" b="1" dirty="0">
                <a:solidFill>
                  <a:srgbClr val="FF0000"/>
                </a:solidFill>
                <a:latin typeface="Aptos"/>
              </a:rPr>
              <a:t>*</a:t>
            </a:r>
            <a:r>
              <a:rPr lang="pt-BR" sz="1600" b="1" dirty="0">
                <a:solidFill>
                  <a:srgbClr val="42535D"/>
                </a:solidFill>
                <a:latin typeface="Aptos"/>
              </a:rPr>
              <a:t>;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a receita obtida na forma do art. 82 do ADCT</a:t>
            </a:r>
            <a:r>
              <a:rPr lang="pt-BR" sz="1600" b="1" dirty="0">
                <a:solidFill>
                  <a:srgbClr val="FF0000"/>
                </a:solidFill>
                <a:latin typeface="Aptos"/>
              </a:rPr>
              <a:t>**</a:t>
            </a:r>
            <a:r>
              <a:rPr lang="pt-BR" sz="1600" b="1" dirty="0">
                <a:solidFill>
                  <a:srgbClr val="42535D"/>
                </a:solidFill>
                <a:latin typeface="Aptos"/>
              </a:rPr>
              <a:t>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III - o montante total da arrecadação, incluídos os juros e as multas, oriunda de valores inscritos ou não em dívida ativa.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200" dirty="0">
                <a:solidFill>
                  <a:srgbClr val="FF0000"/>
                </a:solidFill>
                <a:latin typeface="Aptos"/>
              </a:rPr>
              <a:t>*Simples Nacional e 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200" dirty="0">
                <a:solidFill>
                  <a:srgbClr val="FF0000"/>
                </a:solidFill>
                <a:latin typeface="Aptos"/>
              </a:rPr>
              <a:t>** Fundos de Combate à Pobreza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4120" y="6455664"/>
            <a:ext cx="141732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ANEXO  •  11</a:t>
            </a:r>
          </a:p>
        </p:txBody>
      </p:sp>
      <p:sp>
        <p:nvSpPr>
          <p:cNvPr id="11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992492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A8686-9746-F524-A4E5-3290C1FB2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83464"/>
            <a:ext cx="246888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C2603E"/>
                </a:solidFill>
                <a:latin typeface="Aptos"/>
              </a:rPr>
              <a:t>ANEXO JURÍDICO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94360"/>
            <a:ext cx="10561320" cy="3839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>
                <a:solidFill>
                  <a:srgbClr val="18324A"/>
                </a:solidFill>
                <a:latin typeface="Georgia"/>
              </a:rPr>
              <a:t>Art. 115 — atualização e fundos estaduais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179576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417320"/>
            <a:ext cx="5257800" cy="418165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2º O valor da arrecadação dos impostos referidos no § 1º deste artigo e da parcela creditada a que se refere a alínea “b” do inciso III do caput deste artigo de cada ente federativo será calculada da seguinte forma: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serão considerados os valores anuais de 2019 a 2026;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serão corrigidos os valores anuais do respectivo ano até 2026, pela variação nominal da arrecadação total dos Estados, do Distrito Federal e dos Municípios com os impostos a que se referem o inciso II do caput do art. 155 e o inciso III do caput do art. 156 da Constituição Federal.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3º A receita de cada Estado com as contribuições de que trata a alínea “b” do inciso I do caput deste artigo: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1426464"/>
            <a:ext cx="18287" cy="471830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7648" y="1417320"/>
            <a:ext cx="5257800" cy="459202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não incluirá a receita das contribuições sobre produtos primários e semielaborados substituídas por contribuições semelhantes, nos termos do art. 136 do ADCT; 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7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terá o seu valor calculado da seguinte forma: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500" b="1" dirty="0">
              <a:solidFill>
                <a:srgbClr val="42535D"/>
              </a:solidFill>
              <a:latin typeface="Aptos"/>
            </a:endParaRP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lphaLcParenR"/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serão considerados os valores anuais de 2021 a 2023; e</a:t>
            </a: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lphaLcParenR"/>
            </a:pPr>
            <a:endParaRPr lang="pt-BR" sz="5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b) serão corrigidos os valores anuais: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endParaRPr lang="pt-BR" sz="900" dirty="0">
              <a:solidFill>
                <a:srgbClr val="42535D"/>
              </a:solidFill>
              <a:latin typeface="Aptos"/>
            </a:endParaRP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rabicPeriod"/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do respectivo ano até 2023, pela variação nominal da arrecadação do respectivo Estado com o ICMS; e</a:t>
            </a:r>
          </a:p>
          <a:p>
            <a:pPr marL="34290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AutoNum type="arabicPeriod"/>
            </a:pPr>
            <a:endParaRPr lang="pt-BR" sz="1600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2. de 2023 a 2026, pela variação nominal da arrecadação total dos Estados, do Distrito Federal e dos Municípios com os impostos a que se referem o inciso II do caput do art. 155 e o inciso III do caput do art. 156 da Constituição Federal.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4120" y="6455664"/>
            <a:ext cx="141732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ANEXO  • 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6446520"/>
            <a:ext cx="71323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Lei Complementar nº 227/2026 — transcrição do documento-fonte</a:t>
            </a:r>
          </a:p>
        </p:txBody>
      </p:sp>
      <p:sp>
        <p:nvSpPr>
          <p:cNvPr id="11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455843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00099-6162-4003-C755-FF2E1713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83464"/>
            <a:ext cx="246888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C2603E"/>
                </a:solidFill>
                <a:latin typeface="Aptos"/>
              </a:rPr>
              <a:t>ANEXO JURÍDICO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94360"/>
            <a:ext cx="10561320" cy="3839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>
                <a:solidFill>
                  <a:srgbClr val="18324A"/>
                </a:solidFill>
                <a:latin typeface="Georgia"/>
              </a:rPr>
              <a:t>Art. 116 — competência, divulgação e fontes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179576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417320"/>
            <a:ext cx="5257800" cy="418165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Art. 116. Competem ao CGIBS a realização dos cálculos e a distribuição aos Estados, ao Distrito Federal e aos Municípios dos valores de que trata este Capítulo.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1º O cálculo da participação de cada ente federativo nos valores de que trata este artigo será divulgado pelo CGIBS até o dia 31 de agosto de 2027, mediante: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publicação no Diário Oficial da União do coeficiente de participação de cada Estado e Município e do Distrito Federal;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divulgação, nos termos previstos em ato do CGIBS, do detalhamento, para cada ente federativo: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a) dos valores a que se referem as alíneas “a” e “b” dos incisos I, II e III do caput do art. 115 desta Lei Complementar, utilizados nos cálculos de seu coeficiente de participação, com especificação das fontes de onde foram obtidos; e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1426464"/>
            <a:ext cx="18287" cy="471830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7648" y="1417320"/>
            <a:ext cx="5212080" cy="47253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rgbClr val="42535D"/>
                </a:solidFill>
                <a:latin typeface="Aptos"/>
              </a:rPr>
              <a:t>b) dos cálculos realizados.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2º Na apuração da receita média de referência dos entes federativos de que trata este Capítulo, serão utilizadas as informações do Sistema de Informações Contábeis e Fiscais do Setor Público Brasileiro (</a:t>
            </a:r>
            <a:r>
              <a:rPr lang="pt-BR" sz="1600" b="1" dirty="0" err="1">
                <a:solidFill>
                  <a:srgbClr val="42535D"/>
                </a:solidFill>
                <a:latin typeface="Aptos"/>
              </a:rPr>
              <a:t>Siconfi</a:t>
            </a:r>
            <a:r>
              <a:rPr lang="pt-BR" sz="1600" b="1" dirty="0">
                <a:solidFill>
                  <a:srgbClr val="42535D"/>
                </a:solidFill>
                <a:latin typeface="Aptos"/>
              </a:rPr>
              <a:t>), sem prejuízo da utilização de dados fiscais informados nos balanços oficiais dos entes federativos.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3º O CGIBS poderá considerar, ainda, outras fontes legais de informações consideradas pertinentes, desde que a metodologia de cálculo seja uniforme para todos os entes federativos, tais como: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receitas do Simples Nacional informadas pelo banco arrecadador;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cota-parte municipal informada pela fonte pagadora;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III - demais relatórios previstos na Lei Complementar nº 101, de 4 de maio de 2000 (Lei de Responsabilidade Fiscal).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4120" y="6455664"/>
            <a:ext cx="141732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ANEXO  • 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6446520"/>
            <a:ext cx="71323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Lei Complementar nº 227/2026 — transcrição do documento-fonte</a:t>
            </a:r>
          </a:p>
        </p:txBody>
      </p:sp>
      <p:sp>
        <p:nvSpPr>
          <p:cNvPr id="11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1161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1E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57B4E9-388A-C51C-E5B7-AD9EA61C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75C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283464"/>
            <a:ext cx="2468880" cy="185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b="1" i="0">
                <a:solidFill>
                  <a:srgbClr val="C2603E"/>
                </a:solidFill>
                <a:latin typeface="Aptos"/>
              </a:rPr>
              <a:t>ANEXO JURÍDICO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594360"/>
            <a:ext cx="10561320" cy="3839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b="0" i="0">
                <a:solidFill>
                  <a:srgbClr val="18324A"/>
                </a:solidFill>
                <a:latin typeface="Georgia"/>
              </a:rPr>
              <a:t>Art. 116 — estimativas, contestação e atualização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179576"/>
            <a:ext cx="10881359" cy="18288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" y="1417320"/>
            <a:ext cx="5257800" cy="476643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4º Para efeito da apuração da receita média de referência dos entes federativos, o CGIBS poderá estimar o valor da arrecadação do ente federativo que não tiver prestado contas fiscais na forma da Lei Complementar nº 101, de 4 de maio de 2000 (Lei de Responsabilidade Fiscal), ou cujas informações sejam comprovadamente inconsistentes, desde que não tenha acesso a nenhuma fonte legal com essas informações e que tenha divulgado previamente os critérios objetivos a serem utilizados na realização da estimativa.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pt-BR" sz="1600" b="1" dirty="0">
              <a:solidFill>
                <a:srgbClr val="42535D"/>
              </a:solidFill>
              <a:latin typeface="Aptos"/>
            </a:endParaRP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5º Os Estados deverão informar ao CGIBS as respectivas normas instituidoras e os valores relativos às contribuições aos fundos a que se refere a alínea “b” do inciso I do caput do art. 115 desta Lei Complementar, detalhando, quando for o caso, os valores relativos à aplicação do disposto na alínea “a” do inciso IV do caput do art. 158 da Constituição Federal, bem como as vinculações a que estiverem sujeitos.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1426464"/>
            <a:ext cx="18287" cy="4718304"/>
          </a:xfrm>
          <a:prstGeom prst="rect">
            <a:avLst/>
          </a:prstGeom>
          <a:solidFill>
            <a:srgbClr val="D8CFB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27648" y="1417320"/>
            <a:ext cx="5212080" cy="516654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6º As informações a que se refere o § 5º deste artigo deverão ser acompanhadas da respectiva documentação comprobatória, na forma e nos prazos estabelecidos pelo CGIBS.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7º Na hipótese de discordância com o coeficiente de participação divulgado pelo CGIBS, nos termos do § 1º deste artigo, os Estados, o Distrito Federal ou os Municípios poderão apresentar contestação devidamente fundamentada no prazo de 30 (trinta) dias, contado da data da publicação de que trata o inciso I do § 1º deste artigo.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§ 8º Se houver contestação nos termos do § 7º deste artigo, o CGIBS deverá, no prazo de 90 (noventa) dias, após o recebimento da última contestação: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 - divulgar as respostas fundamentadas a todas as contestações apresentadas, não cabendo nova contestação ou recurso administrativo; e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42535D"/>
                </a:solidFill>
                <a:latin typeface="Aptos"/>
              </a:rPr>
              <a:t>II - publicar os novos coeficientes de participação no Diário Oficial da União, caso haja alguma alteração nos coeficientes de participação.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04120" y="6455664"/>
            <a:ext cx="1417320" cy="1779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00" b="0" i="0">
                <a:solidFill>
                  <a:srgbClr val="707874"/>
                </a:solidFill>
                <a:latin typeface="Aptos"/>
              </a:rPr>
              <a:t>ANEXO  • 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6446520"/>
            <a:ext cx="71323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800" b="0" i="0">
                <a:solidFill>
                  <a:srgbClr val="707874"/>
                </a:solidFill>
                <a:latin typeface="Aptos"/>
              </a:rPr>
              <a:t>Lei Complementar nº 227/2026 — transcrição do documento-fonte</a:t>
            </a:r>
          </a:p>
        </p:txBody>
      </p:sp>
      <p:sp>
        <p:nvSpPr>
          <p:cNvPr id="11" name="MasterAccent"/>
          <p:cNvSpPr/>
          <p:nvPr/>
        </p:nvSpPr>
        <p:spPr>
          <a:xfrm>
            <a:off x="420624" y="502920"/>
            <a:ext cx="50292" cy="566928"/>
          </a:xfrm>
          <a:prstGeom prst="rect">
            <a:avLst/>
          </a:prstGeom>
          <a:solidFill>
            <a:srgbClr val="C2603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8394880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3135254_TF66722518_Win32.potx" id="{29DECC9C-8493-439E-B38F-4E5CCDAD7193}" vid="{E9CF977D-BF2D-49B2-B6BE-16F1892A287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7CDA33-9251-49D0-A51A-7888AA3E0635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3F796806-D3A7-49C6-9335-B8A0B9307F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E4FA29-61E2-42A6-9537-732ED628B68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71af3243-3dd4-4a8d-8c0d-dd76da1f02a5"/>
    <ds:schemaRef ds:uri="16c05727-aa75-4e4a-9b5f-8a80a1165891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{F07A0866-4240-410E-8F75-51046571D79C}TFceab9897-d767-4b88-b01c-396399362f8b1f2a5035_win32-22f0b133d4f3</Template>
  <TotalTime>955</TotalTime>
  <Words>2668</Words>
  <Application>Microsoft Office PowerPoint</Application>
  <PresentationFormat>Widescreen</PresentationFormat>
  <Paragraphs>250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Personalizado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Carlos Leocadio</dc:creator>
  <cp:lastModifiedBy>Jose Carlos Leocadio</cp:lastModifiedBy>
  <cp:revision>73</cp:revision>
  <dcterms:created xsi:type="dcterms:W3CDTF">2026-08-28T17:44:30Z</dcterms:created>
  <dcterms:modified xsi:type="dcterms:W3CDTF">2026-09-08T17:28:27Z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