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85" r:id="rId2"/>
    <p:sldId id="257" r:id="rId3"/>
    <p:sldId id="259" r:id="rId4"/>
    <p:sldId id="260" r:id="rId5"/>
    <p:sldId id="261" r:id="rId6"/>
    <p:sldId id="290" r:id="rId7"/>
    <p:sldId id="264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91" r:id="rId16"/>
    <p:sldId id="275" r:id="rId17"/>
    <p:sldId id="276" r:id="rId18"/>
    <p:sldId id="277" r:id="rId19"/>
    <p:sldId id="278" r:id="rId20"/>
    <p:sldId id="279" r:id="rId21"/>
    <p:sldId id="265" r:id="rId22"/>
    <p:sldId id="280" r:id="rId23"/>
    <p:sldId id="281" r:id="rId24"/>
    <p:sldId id="282" r:id="rId25"/>
    <p:sldId id="284" r:id="rId2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32" autoAdjust="0"/>
    <p:restoredTop sz="94610"/>
  </p:normalViewPr>
  <p:slideViewPr>
    <p:cSldViewPr snapToGrid="0" snapToObjects="1">
      <p:cViewPr varScale="1">
        <p:scale>
          <a:sx n="69" d="100"/>
          <a:sy n="69" d="100"/>
        </p:scale>
        <p:origin x="69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Retenção do IBS</c:v>
                </c:pt>
              </c:strCache>
            </c:strRef>
          </c:tx>
          <c:spPr>
            <a:solidFill>
              <a:srgbClr val="2E5786"/>
            </a:solidFill>
            <a:effectLst/>
          </c:spPr>
          <c:invertIfNegative val="0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0233F"/>
                    </a:solidFill>
                    <a:latin typeface="Calibri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2029–2032</c:v>
                </c:pt>
                <c:pt idx="1">
                  <c:v>2033</c:v>
                </c:pt>
                <c:pt idx="2">
                  <c:v>2038</c:v>
                </c:pt>
                <c:pt idx="3">
                  <c:v>2048</c:v>
                </c:pt>
                <c:pt idx="4">
                  <c:v>2058</c:v>
                </c:pt>
                <c:pt idx="5">
                  <c:v>2068</c:v>
                </c:pt>
                <c:pt idx="6">
                  <c:v>2078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80</c:v>
                </c:pt>
                <c:pt idx="1">
                  <c:v>90</c:v>
                </c:pt>
                <c:pt idx="2">
                  <c:v>80</c:v>
                </c:pt>
                <c:pt idx="3">
                  <c:v>60</c:v>
                </c:pt>
                <c:pt idx="4">
                  <c:v>40</c:v>
                </c:pt>
                <c:pt idx="5">
                  <c:v>20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1F-4B70-921A-1AC4645404B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50" b="0" i="0" u="none" strike="noStrike">
                <a:solidFill>
                  <a:srgbClr val="5D6875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l"/>
        <c:majorGridlines>
          <c:spPr>
            <a:ln w="9525" cap="flat">
              <a:solidFill>
                <a:srgbClr val="D9DFE8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D6875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6956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Abertura. Enquadrar: os efeitos começam em 1º/1/2027 e alcançam todos os contratos administrativos do Município. 30 minutos, cinco blocos.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Anunciar os cinco blocos. Sinalizar que os blocos 4 e 5 são os que exigem decisão da alta administração.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Bloco 1: entender o desenho legal antes de discutir efeitos.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Explicar a lógica: o tributo continua incidindo, mas a arrecadação é redirecionada para quem compra. A neutralidade é interfederativa, não é desoneração.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Este é o coração da promessa de neutralidade. Deixar a ponte armada para o bloco 3: titularidade não é caixa.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Destacar que o percentual do exemplo é hipotético. O valor real ainda não foi publicado — próximo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Ponto de decisão: não esperar a publicação do redutor para começar. Construir a metodologia com o redutor como parâmetro editável.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Bloco 2: efeito financeiro imediato, independentemente do valor do redutor.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Este efeito independe do redutor e da transição federativa. É consequência direta do desenho do novo modelo de arrecadação.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split payment resolve o risco de inadimplência do fornecedor, mas não resolve o descasamento de caixa — isso é a transição federativa, próximo bloco.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Bloco 3: o ponto mais sensível para a receita municipal.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ano de 2033 é o pior momento da curva: 90% de retenção justamente quando a carga do IBS/CBS atinge o patamar pleno.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Fechar o bloco: comprar proporcionalmente mais não significa receber mais de volta. O impacto líquido exige análise específica do coeficiente de participação de Salvador.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Bloco 4: onde estão os prazos legais e o risco de responsabilização.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Ponto técnico central: a carga efetiva depende de dados do fornecedor que a Administração não controla. É o que veremos a seguir.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Nenhum caminho é ideal isoladamente. A proposta é combiná-los por faixa de valor — próximo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Decisão a levar: qual a faixa de valor que separa declaração de notas fiscais. Sugerir alinhamento com as faixas já usadas na gestão contratual.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Este é o risco operacional mais imediato: o prazo de 90 dias é legal e a contagem independe de o Município estar preparado.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Mensagem para os gestores: o pedido de aumento chega sozinho; a redução, não. Sem monitoramento ativo, o Município só verá metade do problema.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Chamar atenção para o critério de concessão do provisório: precisa estar na norma interna, sob pena de decisões casuísticas.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Ler a tabela por linha, não por célula. O ponto central: o resultado depende de duas variáveis que a Administração não controla — o regime do fornecedor e o valor do redutor.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Bloco 5: aqui é onde se pede decisão da alta administração.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Estes cinco eixos correspondem às recomendações do documento técnico. O primeiro é pré-requisito dos demais.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Sugerir que a norma seja única e transversal, evitando regulamentações setoriais divergentes entre secretarias.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Fechamento. Reforçar o pedido de decisão: constituição do GT e definição do órgão responsável pela norma única. Apresentar a calculadora como apoio inicial, ainda em teste.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23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75320" y="960120"/>
            <a:ext cx="3520440" cy="3520440"/>
          </a:xfrm>
          <a:prstGeom prst="ellipse">
            <a:avLst/>
          </a:prstGeom>
          <a:solidFill>
            <a:srgbClr val="10233F"/>
          </a:solidFill>
          <a:ln w="15875">
            <a:solidFill>
              <a:srgbClr val="C9962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9070848" y="1755648"/>
            <a:ext cx="1920240" cy="1920240"/>
          </a:xfrm>
          <a:prstGeom prst="ellipse">
            <a:avLst/>
          </a:prstGeom>
          <a:solidFill>
            <a:srgbClr val="1D3C63"/>
          </a:solidFill>
          <a:ln w="12700">
            <a:solidFill>
              <a:srgbClr val="1D3C63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5895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6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Reforma Tributária</a:t>
            </a:r>
            <a:endParaRPr lang="en-US" sz="4400" dirty="0"/>
          </a:p>
          <a:p>
            <a:pPr marL="0" indent="0">
              <a:lnSpc>
                <a:spcPts val="46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Compras Públicas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70332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500" dirty="0">
                <a:solidFill>
                  <a:srgbClr val="C3CF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Regime de compras governamentais, novo fluxo financeiro e reequilíbrio dos contratos administrativos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635000" y="57607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8FA2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 err="1">
                <a:solidFill>
                  <a:srgbClr val="8FA2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Setembro</a:t>
            </a:r>
            <a:r>
              <a:rPr lang="en-US" sz="1150" dirty="0">
                <a:solidFill>
                  <a:srgbClr val="8FA2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2026</a:t>
            </a:r>
            <a:endParaRPr lang="en-US" sz="1150" dirty="0"/>
          </a:p>
        </p:txBody>
      </p:sp>
      <p:sp>
        <p:nvSpPr>
          <p:cNvPr id="8" name="Presenter Info">
            <a:extLst>
              <a:ext uri="{FF2B5EF4-FFF2-40B4-BE49-F238E27FC236}">
                <a16:creationId xmlns:a16="http://schemas.microsoft.com/office/drawing/2014/main" id="{088EB782-4947-4BAE-B1B9-303A3CDDDF21}"/>
              </a:ext>
            </a:extLst>
          </p:cNvPr>
          <p:cNvSpPr txBox="1"/>
          <p:nvPr/>
        </p:nvSpPr>
        <p:spPr>
          <a:xfrm>
            <a:off x="635000" y="4988560"/>
            <a:ext cx="8229600" cy="6350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marL="0" indent="0">
              <a:lnSpc>
                <a:spcPts val="1600"/>
              </a:lnSpc>
              <a:buNone/>
            </a:pPr>
            <a:r>
              <a:rPr lang="pt-BR" sz="1400" b="1" dirty="0">
                <a:solidFill>
                  <a:srgbClr val="C3CF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Leonardo Lima Albuquerque</a:t>
            </a:r>
          </a:p>
          <a:p>
            <a:pPr marL="0" indent="0">
              <a:lnSpc>
                <a:spcPts val="1400"/>
              </a:lnSpc>
              <a:buNone/>
            </a:pPr>
            <a:r>
              <a:rPr lang="pt-BR" sz="1150" dirty="0">
                <a:solidFill>
                  <a:srgbClr val="8FA2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Auditor Fiscal da Secretaria Municipal da Fazenda de Salvador</a:t>
            </a:r>
          </a:p>
        </p:txBody>
      </p:sp>
    </p:spTree>
    <p:extLst>
      <p:ext uri="{BB962C8B-B14F-4D97-AF65-F5344CB8AC3E}">
        <p14:creationId xmlns:p14="http://schemas.microsoft.com/office/powerpoint/2010/main" val="3486809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47472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03504"/>
            <a:ext cx="1091153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023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</a:t>
            </a:r>
            <a:r>
              <a:rPr lang="en-US" sz="3000" b="1" dirty="0" err="1">
                <a:solidFill>
                  <a:srgbClr val="1023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</a:t>
            </a:r>
            <a:r>
              <a:rPr lang="en-US" sz="3000" b="1" dirty="0">
                <a:solidFill>
                  <a:srgbClr val="1023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3000" b="1" dirty="0" err="1">
                <a:solidFill>
                  <a:srgbClr val="1023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veremos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572768"/>
            <a:ext cx="10911535" cy="841248"/>
          </a:xfrm>
          <a:prstGeom prst="roundRect">
            <a:avLst>
              <a:gd name="adj" fmla="val 6522"/>
            </a:avLst>
          </a:prstGeom>
          <a:solidFill>
            <a:srgbClr val="F1F4F8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914400" y="1801368"/>
            <a:ext cx="384048" cy="384048"/>
          </a:xfrm>
          <a:prstGeom prst="ellipse">
            <a:avLst/>
          </a:prstGeom>
          <a:solidFill>
            <a:srgbClr val="C9962C"/>
          </a:solidFill>
          <a:ln w="12700">
            <a:solidFill>
              <a:srgbClr val="C9962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914400" y="18013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508760" y="1709928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regime de compras governamentais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1508760" y="2002536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D68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Redistribuição das alíquotas, a promessa de neutralidade e o redutor governamental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40080" y="2505456"/>
            <a:ext cx="10911535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Shape 8"/>
          <p:cNvSpPr/>
          <p:nvPr/>
        </p:nvSpPr>
        <p:spPr>
          <a:xfrm>
            <a:off x="914400" y="2734056"/>
            <a:ext cx="384048" cy="384048"/>
          </a:xfrm>
          <a:prstGeom prst="ellipse">
            <a:avLst/>
          </a:prstGeom>
          <a:solidFill>
            <a:srgbClr val="C9962C"/>
          </a:solidFill>
          <a:ln w="12700">
            <a:solidFill>
              <a:srgbClr val="C9962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Text 9"/>
          <p:cNvSpPr txBox="1"/>
          <p:nvPr/>
        </p:nvSpPr>
        <p:spPr>
          <a:xfrm>
            <a:off x="914400" y="273405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508760" y="2642616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novo fluxo financeiro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1508760" y="2935224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D68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desconto na fonte ao pagamento integral: o que muda no desembolso do Município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40080" y="3438144"/>
            <a:ext cx="10911535" cy="841248"/>
          </a:xfrm>
          <a:prstGeom prst="roundRect">
            <a:avLst>
              <a:gd name="adj" fmla="val 6522"/>
            </a:avLst>
          </a:prstGeom>
          <a:solidFill>
            <a:srgbClr val="F1F4F8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" name="Shape 13"/>
          <p:cNvSpPr/>
          <p:nvPr/>
        </p:nvSpPr>
        <p:spPr>
          <a:xfrm>
            <a:off x="914400" y="3666744"/>
            <a:ext cx="384048" cy="384048"/>
          </a:xfrm>
          <a:prstGeom prst="ellipse">
            <a:avLst/>
          </a:prstGeom>
          <a:solidFill>
            <a:srgbClr val="C9962C"/>
          </a:solidFill>
          <a:ln w="12700">
            <a:solidFill>
              <a:srgbClr val="C9962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" name="Text 14"/>
          <p:cNvSpPr txBox="1"/>
          <p:nvPr/>
        </p:nvSpPr>
        <p:spPr>
          <a:xfrm>
            <a:off x="914400" y="366674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1508760" y="3575304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arrecadação efetiva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1508760" y="3867912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D68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retenção da transição federativa e a incerteza sobre o retorno dos recursos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4370832"/>
            <a:ext cx="10911535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" name="Shape 18"/>
          <p:cNvSpPr/>
          <p:nvPr/>
        </p:nvSpPr>
        <p:spPr>
          <a:xfrm>
            <a:off x="914400" y="4599432"/>
            <a:ext cx="384048" cy="384048"/>
          </a:xfrm>
          <a:prstGeom prst="ellipse">
            <a:avLst/>
          </a:prstGeom>
          <a:solidFill>
            <a:srgbClr val="C9962C"/>
          </a:solidFill>
          <a:ln w="12700">
            <a:solidFill>
              <a:srgbClr val="C9962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" name="Text 19"/>
          <p:cNvSpPr txBox="1"/>
          <p:nvPr/>
        </p:nvSpPr>
        <p:spPr>
          <a:xfrm>
            <a:off x="914400" y="459943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1508760" y="4507992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impacto nos contratos administrativos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508760" y="480060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D68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Carga tributária efetiva, revisão a pedido da contratada e revisão de ofício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40080" y="5303520"/>
            <a:ext cx="10911535" cy="841248"/>
          </a:xfrm>
          <a:prstGeom prst="roundRect">
            <a:avLst>
              <a:gd name="adj" fmla="val 6522"/>
            </a:avLst>
          </a:prstGeom>
          <a:solidFill>
            <a:srgbClr val="F1F4F8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5" name="Shape 23"/>
          <p:cNvSpPr/>
          <p:nvPr/>
        </p:nvSpPr>
        <p:spPr>
          <a:xfrm>
            <a:off x="914400" y="5532120"/>
            <a:ext cx="384048" cy="384048"/>
          </a:xfrm>
          <a:prstGeom prst="ellipse">
            <a:avLst/>
          </a:prstGeom>
          <a:solidFill>
            <a:srgbClr val="C9962C"/>
          </a:solidFill>
          <a:ln w="12700">
            <a:solidFill>
              <a:srgbClr val="C9962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6" name="Text 24"/>
          <p:cNvSpPr txBox="1"/>
          <p:nvPr/>
        </p:nvSpPr>
        <p:spPr>
          <a:xfrm>
            <a:off x="914400" y="55321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1508760" y="54406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Recomendações e plano de ação</a:t>
            </a:r>
            <a:endParaRPr lang="en-US" sz="1500" dirty="0"/>
          </a:p>
        </p:txBody>
      </p:sp>
      <p:sp>
        <p:nvSpPr>
          <p:cNvPr id="28" name="Text 26"/>
          <p:cNvSpPr txBox="1"/>
          <p:nvPr/>
        </p:nvSpPr>
        <p:spPr>
          <a:xfrm>
            <a:off x="1508760" y="5733288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D68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Governança fiscal e contratual: o que precisa estar pronto antes de 2027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23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822960"/>
            <a:ext cx="3840480" cy="3840480"/>
          </a:xfrm>
          <a:prstGeom prst="ellipse">
            <a:avLst/>
          </a:prstGeom>
          <a:solidFill>
            <a:srgbClr val="1D3C63"/>
          </a:solidFill>
          <a:ln w="12700">
            <a:solidFill>
              <a:srgbClr val="1D3C63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10607040" y="4206240"/>
            <a:ext cx="2377440" cy="2377440"/>
          </a:xfrm>
          <a:prstGeom prst="ellipse">
            <a:avLst/>
          </a:prstGeom>
          <a:solidFill>
            <a:srgbClr val="1D3C63"/>
          </a:solidFill>
          <a:ln w="12700">
            <a:solidFill>
              <a:srgbClr val="1D3C63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 txBox="1"/>
          <p:nvPr/>
        </p:nvSpPr>
        <p:spPr>
          <a:xfrm>
            <a:off x="640080" y="1965960"/>
            <a:ext cx="2011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0" b="1" dirty="0">
                <a:solidFill>
                  <a:srgbClr val="C996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7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127248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regime de compras governamentais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041648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B9C6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Redistribuição das alíquotas, a promessa de neutralidade da carga e o redutor de compras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47472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BLOCO 1 · CONCEITO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03504"/>
            <a:ext cx="1091153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023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que é o Regime de Compras Governamentais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481328"/>
            <a:ext cx="6035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40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</a:t>
            </a:r>
            <a:r>
              <a:rPr lang="en-US" sz="1400" b="1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produto da arrecadação </a:t>
            </a:r>
            <a:r>
              <a:rPr lang="en-US" sz="140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IBS e CBS sobre as aquisições da administração pública direta, das autarquias e das fundações públicas é </a:t>
            </a:r>
            <a:r>
              <a:rPr lang="en-US" sz="1400" b="1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integralmente destinado </a:t>
            </a:r>
            <a:r>
              <a:rPr lang="en-US" sz="140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ente contratante. No caso do Município, além da parcela municipal do IBS, também a parcela estadual do IBS e a CBS — que em condições normais pertenceriam ao Estado e à União — passam a lhe ser destinadas.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2999232"/>
            <a:ext cx="6035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40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objetivo declarado é a neutralidade da carga tributária interfederativa: evitar que um ente, na condição de consumidor final, seja onerado por tributo cuja arrecadação beneficie outra esfera da federação.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40080" y="4041648"/>
            <a:ext cx="6035040" cy="1234440"/>
          </a:xfrm>
          <a:prstGeom prst="roundRect">
            <a:avLst>
              <a:gd name="adj" fmla="val 4444"/>
            </a:avLst>
          </a:prstGeom>
          <a:solidFill>
            <a:srgbClr val="FBF1DC"/>
          </a:solidFill>
          <a:ln w="12700">
            <a:solidFill>
              <a:srgbClr val="C9962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 txBox="1"/>
          <p:nvPr/>
        </p:nvSpPr>
        <p:spPr>
          <a:xfrm>
            <a:off x="868680" y="4187952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80" dirty="0">
                <a:solidFill>
                  <a:srgbClr val="9A70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Exceção do regime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4462272"/>
            <a:ext cx="557784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se aplica às aquisições que, cumulativamente, sejam presenciais e dispensadas de licitação (art. 473, § 2º).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903720" y="1481328"/>
            <a:ext cx="4645152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Shape 8"/>
          <p:cNvSpPr/>
          <p:nvPr/>
        </p:nvSpPr>
        <p:spPr>
          <a:xfrm>
            <a:off x="7132320" y="1728216"/>
            <a:ext cx="128016" cy="128016"/>
          </a:xfrm>
          <a:prstGeom prst="ellipse">
            <a:avLst/>
          </a:prstGeom>
          <a:solidFill>
            <a:srgbClr val="C9962C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Text 9"/>
          <p:cNvSpPr txBox="1"/>
          <p:nvPr/>
        </p:nvSpPr>
        <p:spPr>
          <a:xfrm>
            <a:off x="7370064" y="1627632"/>
            <a:ext cx="4023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Fundamento constitucional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7370064" y="1892808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5D68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Art. 149-C da Constituição Federal, incluído pela EC nº 132/2023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903720" y="2468880"/>
            <a:ext cx="4645152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" name="Shape 12"/>
          <p:cNvSpPr/>
          <p:nvPr/>
        </p:nvSpPr>
        <p:spPr>
          <a:xfrm>
            <a:off x="7132320" y="2715768"/>
            <a:ext cx="128016" cy="128016"/>
          </a:xfrm>
          <a:prstGeom prst="ellipse">
            <a:avLst/>
          </a:prstGeom>
          <a:solidFill>
            <a:srgbClr val="C9962C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" name="Text 13"/>
          <p:cNvSpPr txBox="1"/>
          <p:nvPr/>
        </p:nvSpPr>
        <p:spPr>
          <a:xfrm>
            <a:off x="7370064" y="2615184"/>
            <a:ext cx="4023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Regulamentação</a:t>
            </a:r>
            <a:endParaRPr lang="en-US" sz="1250" dirty="0"/>
          </a:p>
        </p:txBody>
      </p:sp>
      <p:sp>
        <p:nvSpPr>
          <p:cNvPr id="16" name="Text 14"/>
          <p:cNvSpPr txBox="1"/>
          <p:nvPr/>
        </p:nvSpPr>
        <p:spPr>
          <a:xfrm>
            <a:off x="7370064" y="2880360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5D68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Art. 473 da LC nº 214/2025 — destinação integral ao ente contratante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6903720" y="3456432"/>
            <a:ext cx="4645152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" name="Shape 16"/>
          <p:cNvSpPr/>
          <p:nvPr/>
        </p:nvSpPr>
        <p:spPr>
          <a:xfrm>
            <a:off x="7132320" y="3703320"/>
            <a:ext cx="128016" cy="128016"/>
          </a:xfrm>
          <a:prstGeom prst="ellipse">
            <a:avLst/>
          </a:prstGeom>
          <a:solidFill>
            <a:srgbClr val="C9962C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" name="Text 17"/>
          <p:cNvSpPr txBox="1"/>
          <p:nvPr/>
        </p:nvSpPr>
        <p:spPr>
          <a:xfrm>
            <a:off x="7370064" y="3602736"/>
            <a:ext cx="4023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Redutor de alíquota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7370064" y="3867912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5D68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Art. 472 da LC nº 214/2025, com a redação da LC nº 227/2026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6903720" y="4443984"/>
            <a:ext cx="4645152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2" name="Shape 20"/>
          <p:cNvSpPr/>
          <p:nvPr/>
        </p:nvSpPr>
        <p:spPr>
          <a:xfrm>
            <a:off x="7132320" y="4690872"/>
            <a:ext cx="128016" cy="128016"/>
          </a:xfrm>
          <a:prstGeom prst="ellipse">
            <a:avLst/>
          </a:prstGeom>
          <a:solidFill>
            <a:srgbClr val="C9962C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3" name="Text 21"/>
          <p:cNvSpPr txBox="1"/>
          <p:nvPr/>
        </p:nvSpPr>
        <p:spPr>
          <a:xfrm>
            <a:off x="7370064" y="4590288"/>
            <a:ext cx="4023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Implementação plena</a:t>
            </a:r>
            <a:endParaRPr lang="en-US" sz="1250" dirty="0"/>
          </a:p>
        </p:txBody>
      </p:sp>
      <p:sp>
        <p:nvSpPr>
          <p:cNvPr id="24" name="Text 22"/>
          <p:cNvSpPr txBox="1"/>
          <p:nvPr/>
        </p:nvSpPr>
        <p:spPr>
          <a:xfrm>
            <a:off x="7370064" y="4855464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5D68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partir de 2033, ao fim da transição dos tributos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47472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BLOCO 1 · MECÂNICA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03504"/>
            <a:ext cx="1091153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023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redistribuição das alíquotas (art. 473)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444752"/>
            <a:ext cx="1091153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40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parcelas devidas aos demais entes são reduzidas a zero e a alíquota do ente contratante é elevada em montante equivalente. A carga total permanece a mesma; muda apenas o destinatário da arrecadação.</a:t>
            </a:r>
            <a:endParaRPr lang="en-US" sz="1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2103120"/>
          <a:ext cx="10908792" cy="2103120"/>
        </p:xfrm>
        <a:graphic>
          <a:graphicData uri="http://schemas.openxmlformats.org/drawingml/2006/table">
            <a:tbl>
              <a:tblPr/>
              <a:tblGrid>
                <a:gridCol w="3776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3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3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3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30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06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Modalidade de aquisição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23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CBS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23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IBS Estadual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23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IBS Municipal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23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23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1F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Incidência geral (referência)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8,8%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13,0%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4,7%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10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26,5%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10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Aquisição pelo Município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1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5D687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1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5D687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1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10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26,5%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1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10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26,5%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1F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Aquisição pelo Estado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5D687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26,5%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5D687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10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26,5%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1F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Aquisição pela União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26,5%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5D687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5D687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10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26,5%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 3"/>
          <p:cNvSpPr txBox="1"/>
          <p:nvPr/>
        </p:nvSpPr>
        <p:spPr>
          <a:xfrm>
            <a:off x="640080" y="4315968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D68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Tabela — Distribuição das alíquotas de CBS e IBS nas compras governamentais (</a:t>
            </a:r>
            <a:r>
              <a:rPr lang="en-US" sz="1100" i="1" dirty="0" err="1">
                <a:solidFill>
                  <a:srgbClr val="5D68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alíquotas</a:t>
            </a:r>
            <a:r>
              <a:rPr lang="en-US" sz="1100" i="1" dirty="0">
                <a:solidFill>
                  <a:srgbClr val="5D68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i="1" dirty="0" err="1">
                <a:solidFill>
                  <a:srgbClr val="5D68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hipotéticas</a:t>
            </a:r>
            <a:r>
              <a:rPr lang="en-US" sz="1100" i="1" dirty="0">
                <a:solidFill>
                  <a:srgbClr val="5D68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100" dirty="0"/>
          </a:p>
        </p:txBody>
      </p:sp>
      <p:sp>
        <p:nvSpPr>
          <p:cNvPr id="5" name="Shape 4"/>
          <p:cNvSpPr/>
          <p:nvPr/>
        </p:nvSpPr>
        <p:spPr>
          <a:xfrm>
            <a:off x="640080" y="4773168"/>
            <a:ext cx="10911535" cy="1005840"/>
          </a:xfrm>
          <a:prstGeom prst="roundRect">
            <a:avLst>
              <a:gd name="adj" fmla="val 5455"/>
            </a:avLst>
          </a:prstGeom>
          <a:solidFill>
            <a:srgbClr val="FBF1DC"/>
          </a:solidFill>
          <a:ln w="12700">
            <a:solidFill>
              <a:srgbClr val="C9962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5"/>
          <p:cNvSpPr txBox="1"/>
          <p:nvPr/>
        </p:nvSpPr>
        <p:spPr>
          <a:xfrm>
            <a:off x="868680" y="4919472"/>
            <a:ext cx="104543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80" dirty="0">
                <a:solidFill>
                  <a:srgbClr val="9A70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Leitura para o gestor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868680" y="5193792"/>
            <a:ext cx="10454335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o Município contrata, os 26,5% inteiros passam a ser IBS municipal. A arrecadação é concentrada no contratante — mas, como veremos no bloco 3, concentrar a titularidade não é o mesmo que receber o recurso no caixa.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47472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BLOCO 1 · REDUTOR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03504"/>
            <a:ext cx="1091153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023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redutor governamental (art. 472)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444752"/>
            <a:ext cx="1091153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400" dirty="0" err="1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Funciona</a:t>
            </a:r>
            <a:r>
              <a:rPr lang="en-US" sz="140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como desconto </a:t>
            </a:r>
            <a:r>
              <a:rPr lang="en-US" sz="1400" dirty="0" err="1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sobre</a:t>
            </a:r>
            <a:r>
              <a:rPr lang="en-US" sz="140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</a:t>
            </a:r>
            <a:r>
              <a:rPr lang="en-US" sz="1400" dirty="0" err="1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alíquota</a:t>
            </a:r>
            <a:r>
              <a:rPr lang="en-US" sz="140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antes da apuração dos débitos do </a:t>
            </a:r>
            <a:r>
              <a:rPr lang="en-US" sz="1400" dirty="0" err="1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fornecedor</a:t>
            </a:r>
            <a:r>
              <a:rPr lang="en-US" sz="140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2286000"/>
            <a:ext cx="6675120" cy="1481328"/>
          </a:xfrm>
          <a:prstGeom prst="roundRect">
            <a:avLst>
              <a:gd name="adj" fmla="val 3704"/>
            </a:avLst>
          </a:prstGeom>
          <a:solidFill>
            <a:srgbClr val="F1F4F8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96112" y="2432304"/>
            <a:ext cx="2743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20" dirty="0">
                <a:solidFill>
                  <a:srgbClr val="9A70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ILUSTRATIVO</a:t>
            </a:r>
            <a:endParaRPr lang="en-US" sz="1050" dirty="0"/>
          </a:p>
        </p:txBody>
      </p:sp>
      <p:sp>
        <p:nvSpPr>
          <p:cNvPr id="7" name="Text 5"/>
          <p:cNvSpPr txBox="1"/>
          <p:nvPr/>
        </p:nvSpPr>
        <p:spPr>
          <a:xfrm>
            <a:off x="896112" y="2724912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023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8,8%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3163824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00" dirty="0">
                <a:solidFill>
                  <a:srgbClr val="5D68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Alíquota de</a:t>
            </a:r>
            <a:endParaRPr lang="en-US" sz="1100" dirty="0"/>
          </a:p>
          <a:p>
            <a:pPr marL="0" indent="0" algn="ctr">
              <a:lnSpc>
                <a:spcPts val="1400"/>
              </a:lnSpc>
              <a:buNone/>
            </a:pPr>
            <a:r>
              <a:rPr lang="en-US" sz="1100" dirty="0">
                <a:solidFill>
                  <a:srgbClr val="5D68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referência da CBS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2679192" y="2724912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3136392" y="2724912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023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25%</a:t>
            </a:r>
            <a:endParaRPr lang="en-US" sz="2600" dirty="0"/>
          </a:p>
        </p:txBody>
      </p:sp>
      <p:sp>
        <p:nvSpPr>
          <p:cNvPr id="11" name="Text 9"/>
          <p:cNvSpPr txBox="1"/>
          <p:nvPr/>
        </p:nvSpPr>
        <p:spPr>
          <a:xfrm>
            <a:off x="3136392" y="3163824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00" dirty="0">
                <a:solidFill>
                  <a:srgbClr val="5D68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Redutor</a:t>
            </a:r>
            <a:endParaRPr lang="en-US" sz="1100" dirty="0"/>
          </a:p>
          <a:p>
            <a:pPr marL="0" indent="0" algn="ctr">
              <a:lnSpc>
                <a:spcPts val="1400"/>
              </a:lnSpc>
              <a:buNone/>
            </a:pPr>
            <a:r>
              <a:rPr lang="en-US" sz="1100" dirty="0">
                <a:solidFill>
                  <a:srgbClr val="5D68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governamental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4919472" y="2724912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5376672" y="2724912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9A70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6,6%</a:t>
            </a:r>
            <a:endParaRPr lang="en-US" sz="2600" dirty="0"/>
          </a:p>
        </p:txBody>
      </p:sp>
      <p:sp>
        <p:nvSpPr>
          <p:cNvPr id="14" name="Text 12"/>
          <p:cNvSpPr txBox="1"/>
          <p:nvPr/>
        </p:nvSpPr>
        <p:spPr>
          <a:xfrm>
            <a:off x="5376672" y="3163824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00" dirty="0">
                <a:solidFill>
                  <a:srgbClr val="5D68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Alíquota efetiva na</a:t>
            </a:r>
            <a:endParaRPr lang="en-US" sz="1100" dirty="0"/>
          </a:p>
          <a:p>
            <a:pPr marL="0" indent="0" algn="ctr">
              <a:lnSpc>
                <a:spcPts val="1400"/>
              </a:lnSpc>
              <a:buNone/>
            </a:pPr>
            <a:r>
              <a:rPr lang="en-US" sz="1100" dirty="0">
                <a:solidFill>
                  <a:srgbClr val="5D68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aquisição pública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7635240" y="2286000"/>
            <a:ext cx="3913632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" name="Text 14"/>
          <p:cNvSpPr txBox="1"/>
          <p:nvPr/>
        </p:nvSpPr>
        <p:spPr>
          <a:xfrm>
            <a:off x="7863840" y="2414016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9A70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Vigência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7863840" y="2670048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2027 a 2033, nos termos do art. 370; a partir de 2034, mantido no nível fixado para 2033.</a:t>
            </a:r>
            <a:endParaRPr lang="en-US" sz="1150" dirty="0"/>
          </a:p>
        </p:txBody>
      </p:sp>
      <p:sp>
        <p:nvSpPr>
          <p:cNvPr id="25" name="Text 23"/>
          <p:cNvSpPr txBox="1"/>
          <p:nvPr/>
        </p:nvSpPr>
        <p:spPr>
          <a:xfrm>
            <a:off x="640080" y="6327648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D68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Fonte: LC nº 214/2025, arts. 370 e 472, com a redação da LC nº 227/2026.</a:t>
            </a:r>
            <a:endParaRPr lang="en-US" sz="1000" dirty="0"/>
          </a:p>
        </p:txBody>
      </p:sp>
      <p:sp>
        <p:nvSpPr>
          <p:cNvPr id="26" name="Objetivo Card">
            <a:extLst>
              <a:ext uri="{FF2B5EF4-FFF2-40B4-BE49-F238E27FC236}">
                <a16:creationId xmlns:a16="http://schemas.microsoft.com/office/drawing/2014/main" id="{1427517B-ABB6-49AF-B664-3D8611CADC3C}"/>
              </a:ext>
            </a:extLst>
          </p:cNvPr>
          <p:cNvSpPr/>
          <p:nvPr/>
        </p:nvSpPr>
        <p:spPr>
          <a:xfrm>
            <a:off x="635000" y="5308600"/>
            <a:ext cx="10909300" cy="914400"/>
          </a:xfrm>
          <a:prstGeom prst="roundRect">
            <a:avLst/>
          </a:prstGeom>
          <a:solidFill>
            <a:srgbClr val="F1F4F8"/>
          </a:solidFill>
          <a:ln w="12700" cap="flat" cmpd="sng" algn="ctr">
            <a:solidFill>
              <a:srgbClr val="D9DFE8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27" name="Objetivo Header">
            <a:extLst>
              <a:ext uri="{FF2B5EF4-FFF2-40B4-BE49-F238E27FC236}">
                <a16:creationId xmlns:a16="http://schemas.microsoft.com/office/drawing/2014/main" id="{457B2FE0-16EF-4D4C-8A6B-7EC3CAD2641E}"/>
              </a:ext>
            </a:extLst>
          </p:cNvPr>
          <p:cNvSpPr txBox="1"/>
          <p:nvPr/>
        </p:nvSpPr>
        <p:spPr>
          <a:xfrm>
            <a:off x="901700" y="5448300"/>
            <a:ext cx="3810000" cy="284693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marL="0" indent="0">
              <a:buNone/>
            </a:pPr>
            <a:r>
              <a:rPr lang="pt-BR" sz="1250" b="1" dirty="0">
                <a:solidFill>
                  <a:srgbClr val="9A70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Objetivo do redutor</a:t>
            </a:r>
          </a:p>
        </p:txBody>
      </p:sp>
      <p:sp>
        <p:nvSpPr>
          <p:cNvPr id="28" name="Objetivo Body">
            <a:extLst>
              <a:ext uri="{FF2B5EF4-FFF2-40B4-BE49-F238E27FC236}">
                <a16:creationId xmlns:a16="http://schemas.microsoft.com/office/drawing/2014/main" id="{9523CBCD-28D7-4795-9FDB-3028CA51D291}"/>
              </a:ext>
            </a:extLst>
          </p:cNvPr>
          <p:cNvSpPr txBox="1"/>
          <p:nvPr/>
        </p:nvSpPr>
        <p:spPr>
          <a:xfrm>
            <a:off x="901700" y="5702300"/>
            <a:ext cx="10160000" cy="445443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marL="0" indent="0">
              <a:lnSpc>
                <a:spcPts val="1400"/>
              </a:lnSpc>
              <a:buNone/>
            </a:pPr>
            <a:r>
              <a:rPr lang="pt-BR" sz="115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Manter a mesma carga tributária hoje incidente sobre as compras governamentais (anos-base 2024-2026) — é um mecanismo de calibragem para preservar o nível de tributação global atual.</a:t>
            </a:r>
          </a:p>
        </p:txBody>
      </p:sp>
      <p:sp>
        <p:nvSpPr>
          <p:cNvPr id="19" name="Text 22">
            <a:extLst>
              <a:ext uri="{FF2B5EF4-FFF2-40B4-BE49-F238E27FC236}">
                <a16:creationId xmlns:a16="http://schemas.microsoft.com/office/drawing/2014/main" id="{0670A4DC-A44F-4CC8-9038-E542D8E810E1}"/>
              </a:ext>
            </a:extLst>
          </p:cNvPr>
          <p:cNvSpPr txBox="1"/>
          <p:nvPr/>
        </p:nvSpPr>
        <p:spPr>
          <a:xfrm>
            <a:off x="635000" y="4025900"/>
            <a:ext cx="6680200" cy="56445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marL="0" indent="0">
              <a:lnSpc>
                <a:spcPts val="1900"/>
              </a:lnSpc>
              <a:buNone/>
            </a:pPr>
            <a:r>
              <a:rPr lang="en-US" sz="13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 maior o redutor, menor a carga sobre as compras públicas — e menor também a receita dela decorrente. </a:t>
            </a:r>
          </a:p>
        </p:txBody>
      </p:sp>
      <p:sp>
        <p:nvSpPr>
          <p:cNvPr id="40" name="Aliquota Uniforme Card"/>
          <p:cNvSpPr/>
          <p:nvPr/>
        </p:nvSpPr>
        <p:spPr>
          <a:xfrm>
            <a:off x="7635240" y="3327400"/>
            <a:ext cx="3913632" cy="863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1" name="Aliquota Uniforme Header"/>
          <p:cNvSpPr txBox="1"/>
          <p:nvPr/>
        </p:nvSpPr>
        <p:spPr>
          <a:xfrm>
            <a:off x="7863840" y="3455416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250" b="1" dirty="0">
                <a:solidFill>
                  <a:srgbClr val="9A70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Alíquota uniforme</a:t>
            </a:r>
            <a:endParaRPr lang="pt-BR" sz="1250" dirty="0"/>
          </a:p>
        </p:txBody>
      </p:sp>
      <p:sp>
        <p:nvSpPr>
          <p:cNvPr id="42" name="Aliquota Uniforme Body"/>
          <p:cNvSpPr txBox="1"/>
          <p:nvPr/>
        </p:nvSpPr>
        <p:spPr>
          <a:xfrm>
            <a:off x="7863840" y="3711448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pt-BR" sz="115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redutor é uniforme para todos os entes federativos (União, Estados, DF e Municípios).</a:t>
            </a:r>
            <a:endParaRPr lang="pt-BR" sz="1150" dirty="0"/>
          </a:p>
        </p:txBody>
      </p:sp>
    </p:spTree>
    <p:extLst>
      <p:ext uri="{BB962C8B-B14F-4D97-AF65-F5344CB8AC3E}">
        <p14:creationId xmlns:p14="http://schemas.microsoft.com/office/powerpoint/2010/main" val="3317879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47472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BLOCO 1 · LIMITES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03504"/>
            <a:ext cx="1091153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023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Onde o redutor não se aplica — e o que ainda não sabemos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46304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Hipóteses de não aplicação (art. 472, parágrafo único)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1847088"/>
            <a:ext cx="5943600" cy="786384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22960" y="2066544"/>
            <a:ext cx="457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996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353312" y="1993392"/>
            <a:ext cx="5029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Aquisições que sejam, cumulativamente, presenciais e dispensadas de licitação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706624"/>
            <a:ext cx="5943600" cy="786384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 txBox="1"/>
          <p:nvPr/>
        </p:nvSpPr>
        <p:spPr>
          <a:xfrm>
            <a:off x="822960" y="2926080"/>
            <a:ext cx="457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996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II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53312" y="2852928"/>
            <a:ext cx="5029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Aquisições sujeitas às alíquotas nacionalmente uniformes — combustíveis, serviços financeiros, planos de saúde, entre outras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40080" y="3566160"/>
            <a:ext cx="5943600" cy="786384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 txBox="1"/>
          <p:nvPr/>
        </p:nvSpPr>
        <p:spPr>
          <a:xfrm>
            <a:off x="822960" y="3785616"/>
            <a:ext cx="457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996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III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1353312" y="3712464"/>
            <a:ext cx="5029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Aquisições sujeitas aos regimes do Simples Nacional ou do MEI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903720" y="1463040"/>
            <a:ext cx="4645152" cy="2798064"/>
          </a:xfrm>
          <a:prstGeom prst="roundRect">
            <a:avLst>
              <a:gd name="adj" fmla="val 1961"/>
            </a:avLst>
          </a:prstGeom>
          <a:solidFill>
            <a:srgbClr val="FBF1DC"/>
          </a:solidFill>
          <a:ln w="12700">
            <a:solidFill>
              <a:srgbClr val="C9962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" name="Text 14"/>
          <p:cNvSpPr txBox="1"/>
          <p:nvPr/>
        </p:nvSpPr>
        <p:spPr>
          <a:xfrm>
            <a:off x="7132320" y="1609344"/>
            <a:ext cx="41879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80" dirty="0" err="1">
                <a:solidFill>
                  <a:srgbClr val="9A70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Observação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7132320" y="1883664"/>
            <a:ext cx="4187952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valor do redutor governamental ainda não foi calculado nem publicado pela Receita Federal ou </a:t>
            </a:r>
            <a:r>
              <a:rPr lang="en-US" sz="1250" dirty="0" err="1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pelo</a:t>
            </a:r>
            <a:r>
              <a:rPr lang="en-US" sz="125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CGIBS (</a:t>
            </a:r>
            <a:r>
              <a:rPr lang="en-US" sz="1250" dirty="0" err="1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previsão</a:t>
            </a:r>
            <a:r>
              <a:rPr lang="en-US" sz="125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31/10).</a:t>
            </a:r>
            <a:endParaRPr lang="en-US" sz="1250" dirty="0"/>
          </a:p>
          <a:p>
            <a:pPr marL="0" indent="0">
              <a:lnSpc>
                <a:spcPts val="1600"/>
              </a:lnSpc>
              <a:buNone/>
            </a:pPr>
            <a:endParaRPr lang="en-US" sz="1250" dirty="0"/>
          </a:p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 lacuna tem consequência imediata: não é possível, hoje, fixar com precisão a metodologia definitiva de cálculo do reequilíbrio.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7132320" y="4828032"/>
            <a:ext cx="4206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planilhas-padrão do Município devem incorporar o redutor de forma paramétrica, para atualização imediata quando divulgado.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023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822960"/>
            <a:ext cx="3840480" cy="3840480"/>
          </a:xfrm>
          <a:prstGeom prst="ellipse">
            <a:avLst/>
          </a:prstGeom>
          <a:solidFill>
            <a:srgbClr val="1D3C63"/>
          </a:solidFill>
          <a:ln w="12700">
            <a:solidFill>
              <a:srgbClr val="1D3C63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10607040" y="4206240"/>
            <a:ext cx="2377440" cy="2377440"/>
          </a:xfrm>
          <a:prstGeom prst="ellipse">
            <a:avLst/>
          </a:prstGeom>
          <a:solidFill>
            <a:srgbClr val="1D3C63"/>
          </a:solidFill>
          <a:ln w="12700">
            <a:solidFill>
              <a:srgbClr val="1D3C63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 txBox="1"/>
          <p:nvPr/>
        </p:nvSpPr>
        <p:spPr>
          <a:xfrm>
            <a:off x="640080" y="1965960"/>
            <a:ext cx="2011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0" b="1" dirty="0">
                <a:solidFill>
                  <a:srgbClr val="C996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7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127248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novo fluxo financeiro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041648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B9C6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desconto na fonte ao desembolso integral: o que muda no caixa do Município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47472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BLOCO 2 · COMPARATIVO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03504"/>
            <a:ext cx="1091153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023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que muda no pagamento das compras públicas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463040"/>
            <a:ext cx="5349240" cy="3703320"/>
          </a:xfrm>
          <a:prstGeom prst="roundRect">
            <a:avLst>
              <a:gd name="adj" fmla="val 1481"/>
            </a:avLst>
          </a:prstGeom>
          <a:solidFill>
            <a:srgbClr val="F1F4F8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 txBox="1"/>
          <p:nvPr/>
        </p:nvSpPr>
        <p:spPr>
          <a:xfrm>
            <a:off x="914400" y="1645920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140" dirty="0">
                <a:solidFill>
                  <a:srgbClr val="5D68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MODELO ATUAL</a:t>
            </a:r>
            <a:endParaRPr lang="en-US" sz="11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1920240"/>
            <a:ext cx="4754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1023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Retenção do ISS na fonte</a:t>
            </a:r>
            <a:endParaRPr lang="en-US" sz="21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450592"/>
            <a:ext cx="480060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ts val="2000"/>
              </a:lnSpc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Administração paga ao fornecedor o valor líquido da nota fiscal.</a:t>
            </a:r>
            <a:endParaRPr lang="en-US" sz="1350" dirty="0"/>
          </a:p>
          <a:p>
            <a:pPr marL="177800" indent="-177800">
              <a:lnSpc>
                <a:spcPts val="2000"/>
              </a:lnSpc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tributo é descontado previamente do pagamento.</a:t>
            </a:r>
            <a:endParaRPr lang="en-US" sz="1350" dirty="0"/>
          </a:p>
          <a:p>
            <a:pPr marL="177800" indent="-177800">
              <a:lnSpc>
                <a:spcPts val="2000"/>
              </a:lnSpc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receita entra no caixa municipal no mesmo momento da despesa.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309360" y="1463040"/>
            <a:ext cx="5239512" cy="3703320"/>
          </a:xfrm>
          <a:prstGeom prst="roundRect">
            <a:avLst>
              <a:gd name="adj" fmla="val 1481"/>
            </a:avLst>
          </a:prstGeom>
          <a:solidFill>
            <a:srgbClr val="10233F"/>
          </a:solidFill>
          <a:ln w="9525">
            <a:solidFill>
              <a:srgbClr val="10233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 txBox="1"/>
          <p:nvPr/>
        </p:nvSpPr>
        <p:spPr>
          <a:xfrm>
            <a:off x="6583680" y="1645920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140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PARTIR DE 2027</a:t>
            </a:r>
            <a:endParaRPr lang="en-US" sz="1150" dirty="0"/>
          </a:p>
        </p:txBody>
      </p:sp>
      <p:sp>
        <p:nvSpPr>
          <p:cNvPr id="10" name="Text 8"/>
          <p:cNvSpPr txBox="1"/>
          <p:nvPr/>
        </p:nvSpPr>
        <p:spPr>
          <a:xfrm>
            <a:off x="6583680" y="19202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Pagamento integral ao fornecedor</a:t>
            </a:r>
            <a:endParaRPr lang="en-US" sz="2100" dirty="0"/>
          </a:p>
        </p:txBody>
      </p:sp>
      <p:sp>
        <p:nvSpPr>
          <p:cNvPr id="11" name="Text 9"/>
          <p:cNvSpPr txBox="1"/>
          <p:nvPr/>
        </p:nvSpPr>
        <p:spPr>
          <a:xfrm>
            <a:off x="6583680" y="2450592"/>
            <a:ext cx="470916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ts val="2000"/>
              </a:lnSpc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E3EA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Administração paga o valor integral da operação, tributos incluídos.</a:t>
            </a:r>
            <a:endParaRPr lang="en-US" sz="1350" dirty="0"/>
          </a:p>
          <a:p>
            <a:pPr marL="177800" indent="-177800">
              <a:lnSpc>
                <a:spcPts val="2000"/>
              </a:lnSpc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E3EA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retorno depende do recolhimento pelo fornecedor e dos mecanismos de distribuição.</a:t>
            </a:r>
            <a:endParaRPr lang="en-US" sz="1350" dirty="0"/>
          </a:p>
          <a:p>
            <a:pPr marL="177800" indent="-177800">
              <a:lnSpc>
                <a:spcPts val="2000"/>
              </a:lnSpc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E3EA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há compensação imediata no caixa do ente contratante.</a:t>
            </a:r>
            <a:endParaRPr lang="en-US" sz="1350" dirty="0"/>
          </a:p>
          <a:p>
            <a:pPr marL="177800" indent="-177800">
              <a:lnSpc>
                <a:spcPts val="2000"/>
              </a:lnSpc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E3EA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Há antecipação financeira de IBS e CBS, sem garantia de retorno imediato.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640080" y="5440680"/>
            <a:ext cx="10911535" cy="777240"/>
          </a:xfrm>
          <a:prstGeom prst="roundRect">
            <a:avLst>
              <a:gd name="adj" fmla="val 7059"/>
            </a:avLst>
          </a:prstGeom>
          <a:solidFill>
            <a:srgbClr val="FBF1DC"/>
          </a:solidFill>
          <a:ln w="12700">
            <a:solidFill>
              <a:srgbClr val="C9962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Text 11"/>
          <p:cNvSpPr txBox="1"/>
          <p:nvPr/>
        </p:nvSpPr>
        <p:spPr>
          <a:xfrm>
            <a:off x="960120" y="5440680"/>
            <a:ext cx="1027145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Efeito: pressão adicional sobre a disponibilidade financeira do Município, especialmente em contratos de grande vulto.</a:t>
            </a:r>
            <a:endParaRPr lang="en-US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47472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BLOCO 2 · MITIGAÇÃO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03504"/>
            <a:ext cx="1091153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023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Split payment: a única proteção disponível ao Município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481328"/>
            <a:ext cx="5806440" cy="2194560"/>
          </a:xfrm>
          <a:prstGeom prst="roundRect">
            <a:avLst>
              <a:gd name="adj" fmla="val 2500"/>
            </a:avLst>
          </a:prstGeom>
          <a:solidFill>
            <a:srgbClr val="FBF1DC"/>
          </a:solidFill>
          <a:ln w="9525">
            <a:solidFill>
              <a:srgbClr val="C9962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 txBox="1"/>
          <p:nvPr/>
        </p:nvSpPr>
        <p:spPr>
          <a:xfrm>
            <a:off x="914400" y="1645920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30" dirty="0">
                <a:solidFill>
                  <a:srgbClr val="9A70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RECOMENDAÇÃO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1920240"/>
            <a:ext cx="5212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1023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Utilizar sempre o split payment nas compras governamentais</a:t>
            </a:r>
            <a:endParaRPr lang="en-US" sz="19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615184"/>
            <a:ext cx="5212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mecanismo segrega o tributo no momento da liquidação financeira e extingue o débito daquela operação específica, afastando o risco de inadimplência do fornecedor. Exige adequação expressa nas minutas contratuais.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766560" y="1481328"/>
            <a:ext cx="4782312" cy="219456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 txBox="1"/>
          <p:nvPr/>
        </p:nvSpPr>
        <p:spPr>
          <a:xfrm>
            <a:off x="7040880" y="1645920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30" dirty="0">
                <a:solidFill>
                  <a:srgbClr val="9E3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NÃO ESTÁ DISPONÍVEL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7040880" y="1920240"/>
            <a:ext cx="4206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1023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Recolhimento pelo adquirente (RAD)</a:t>
            </a:r>
            <a:endParaRPr lang="en-US" sz="1900" dirty="0"/>
          </a:p>
        </p:txBody>
      </p:sp>
      <p:sp>
        <p:nvSpPr>
          <p:cNvPr id="11" name="Text 9"/>
          <p:cNvSpPr txBox="1"/>
          <p:nvPr/>
        </p:nvSpPr>
        <p:spPr>
          <a:xfrm>
            <a:off x="7040880" y="2615184"/>
            <a:ext cx="4206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art. 36 da LC nº 214/2025 restringe o RAD aos adquirentes que sejam contribuintes de IBS e CBS no regime regular de apuração. Órgãos e entidades públicas não se enquadram nessa condição e ficam impossibilitados de recolher diretamente o tributo de suas aquisições.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3931920"/>
            <a:ext cx="109115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Consequência para a governança contratual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40080" y="4315968"/>
            <a:ext cx="3456432" cy="1024128"/>
          </a:xfrm>
          <a:prstGeom prst="roundRect">
            <a:avLst>
              <a:gd name="adj" fmla="val 5357"/>
            </a:avLst>
          </a:prstGeom>
          <a:solidFill>
            <a:srgbClr val="F1F4F8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" name="Text 12"/>
          <p:cNvSpPr txBox="1"/>
          <p:nvPr/>
        </p:nvSpPr>
        <p:spPr>
          <a:xfrm>
            <a:off x="868680" y="4462272"/>
            <a:ext cx="3017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9A70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Minutas contratuais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868680" y="4718304"/>
            <a:ext cx="3017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Cláusula expressa prevendo o pagamento por split payment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370832" y="4315968"/>
            <a:ext cx="3456432" cy="1024128"/>
          </a:xfrm>
          <a:prstGeom prst="roundRect">
            <a:avLst>
              <a:gd name="adj" fmla="val 5357"/>
            </a:avLst>
          </a:prstGeom>
          <a:solidFill>
            <a:srgbClr val="F1F4F8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" name="Text 15"/>
          <p:cNvSpPr txBox="1"/>
          <p:nvPr/>
        </p:nvSpPr>
        <p:spPr>
          <a:xfrm>
            <a:off x="4599432" y="4462272"/>
            <a:ext cx="3017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9A70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Fluxo de liquidação</a:t>
            </a:r>
            <a:endParaRPr lang="en-US" sz="1250" dirty="0"/>
          </a:p>
        </p:txBody>
      </p:sp>
      <p:sp>
        <p:nvSpPr>
          <p:cNvPr id="18" name="Text 16"/>
          <p:cNvSpPr txBox="1"/>
          <p:nvPr/>
        </p:nvSpPr>
        <p:spPr>
          <a:xfrm>
            <a:off x="4599432" y="4718304"/>
            <a:ext cx="3017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Adequação dos sistemas de execução financeira do Município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8101584" y="4315968"/>
            <a:ext cx="3456432" cy="1024128"/>
          </a:xfrm>
          <a:prstGeom prst="roundRect">
            <a:avLst>
              <a:gd name="adj" fmla="val 5357"/>
            </a:avLst>
          </a:prstGeom>
          <a:solidFill>
            <a:srgbClr val="F1F4F8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" name="Text 18"/>
          <p:cNvSpPr txBox="1"/>
          <p:nvPr/>
        </p:nvSpPr>
        <p:spPr>
          <a:xfrm>
            <a:off x="8330184" y="4462272"/>
            <a:ext cx="3017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9A70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Fato gerador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8330184" y="4718304"/>
            <a:ext cx="3017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 compras públicas ocorre no pagamento — sincronizado com o split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023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822960"/>
            <a:ext cx="3840480" cy="3840480"/>
          </a:xfrm>
          <a:prstGeom prst="ellipse">
            <a:avLst/>
          </a:prstGeom>
          <a:solidFill>
            <a:srgbClr val="1D3C63"/>
          </a:solidFill>
          <a:ln w="12700">
            <a:solidFill>
              <a:srgbClr val="1D3C63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10607040" y="4206240"/>
            <a:ext cx="2377440" cy="2377440"/>
          </a:xfrm>
          <a:prstGeom prst="ellipse">
            <a:avLst/>
          </a:prstGeom>
          <a:solidFill>
            <a:srgbClr val="1D3C63"/>
          </a:solidFill>
          <a:ln w="12700">
            <a:solidFill>
              <a:srgbClr val="1D3C63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 txBox="1"/>
          <p:nvPr/>
        </p:nvSpPr>
        <p:spPr>
          <a:xfrm>
            <a:off x="640080" y="1965960"/>
            <a:ext cx="2011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0" b="1" dirty="0">
                <a:solidFill>
                  <a:srgbClr val="C996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7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127248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arrecadação efetiva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041648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B9C6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retenção da transição federativa e a incerteza sobre o retorno dos recursos ao Município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47472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BLOCO 3 · CRONOGRAMA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03504"/>
            <a:ext cx="1091153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023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 regras de retenção ao longo da transição</a:t>
            </a:r>
            <a:endParaRPr lang="en-US" sz="30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1782343"/>
              </p:ext>
            </p:extLst>
          </p:nvPr>
        </p:nvGraphicFramePr>
        <p:xfrm>
          <a:off x="640080" y="1554480"/>
          <a:ext cx="10911535" cy="3142488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998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Período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0584" marR="100584" marT="100584" marB="100584" anchor="ctr">
                    <a:lnL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23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Regime aplicável às compras governamentais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0584" marR="100584" marT="100584" marB="100584" anchor="ctr">
                    <a:lnL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23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0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0584" marR="100584" marT="100584" marB="100584" anchor="ctr">
                    <a:lnL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Sistema antigo — ICMS, ISS, PIS e COFINS.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0584" marR="100584" marT="100584" marB="100584" anchor="ctr">
                    <a:lnL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0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2027 e 2028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0584" marR="100584" marT="100584" marB="100584" anchor="ctr">
                    <a:lnL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IBS destinado ao Município à alíquota de 0,1% (0,05% estadual + 0,05% municipal). A CBS é custo efetivo — ainda não se aplica a regra de redistribuição das alíquotas.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0584" marR="100584" marT="100584" marB="100584" anchor="ctr">
                    <a:lnL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63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0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2029 a 2032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0584" marR="100584" marT="100584" marB="100584" anchor="ctr">
                    <a:lnL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 err="1">
                          <a:solidFill>
                            <a:srgbClr val="1F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Aumento</a:t>
                      </a:r>
                      <a:r>
                        <a:rPr lang="en-US" sz="1300" dirty="0">
                          <a:solidFill>
                            <a:srgbClr val="1F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en-US" sz="1300" dirty="0" err="1">
                          <a:solidFill>
                            <a:srgbClr val="1F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gradativo</a:t>
                      </a:r>
                      <a:r>
                        <a:rPr lang="en-US" sz="1300" dirty="0">
                          <a:solidFill>
                            <a:srgbClr val="1F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do IBS com redução proporcional do ISS e do ICMS. Retenção de 80% do IBS para a transição federativa, distribuído conforme o coeficiente de participação.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0584" marR="100584" marT="100584" marB="100584" anchor="ctr">
                    <a:lnL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63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0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2033 a 2077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0584" marR="100584" marT="100584" marB="100584" anchor="ctr">
                    <a:lnL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1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Aplicação plena do IBS e extinção do ISS e do ICMS. Retenção inicial de 90% do IBS, reduzida em 1/45 a cada ano, com distribuição conforme o coeficiente de participação.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0584" marR="100584" marT="100584" marB="100584" anchor="ctr">
                    <a:lnL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640080" y="4864608"/>
            <a:ext cx="10911535" cy="1170432"/>
          </a:xfrm>
          <a:prstGeom prst="roundRect">
            <a:avLst>
              <a:gd name="adj" fmla="val 4688"/>
            </a:avLst>
          </a:prstGeom>
          <a:solidFill>
            <a:srgbClr val="FBF1DC"/>
          </a:solidFill>
          <a:ln w="12700">
            <a:solidFill>
              <a:srgbClr val="C9962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3"/>
          <p:cNvSpPr txBox="1"/>
          <p:nvPr/>
        </p:nvSpPr>
        <p:spPr>
          <a:xfrm>
            <a:off x="868680" y="5010912"/>
            <a:ext cx="104543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80" dirty="0">
                <a:solidFill>
                  <a:srgbClr val="9A70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a </a:t>
            </a:r>
            <a:r>
              <a:rPr lang="en-US" sz="1200" b="1" kern="0" spc="80" dirty="0" err="1">
                <a:solidFill>
                  <a:srgbClr val="9A70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retenção</a:t>
            </a:r>
            <a:r>
              <a:rPr lang="en-US" sz="1200" b="1" kern="0" spc="80" dirty="0">
                <a:solidFill>
                  <a:srgbClr val="9A70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da </a:t>
            </a:r>
            <a:r>
              <a:rPr lang="en-US" sz="1200" b="1" kern="0" spc="80" dirty="0" err="1">
                <a:solidFill>
                  <a:srgbClr val="9A70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transição</a:t>
            </a:r>
            <a:r>
              <a:rPr lang="en-US" sz="1200" b="1" kern="0" spc="80" dirty="0">
                <a:solidFill>
                  <a:srgbClr val="9A70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b="1" kern="0" spc="80" dirty="0" err="1">
                <a:solidFill>
                  <a:srgbClr val="9A70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federativa</a:t>
            </a:r>
            <a:r>
              <a:rPr lang="en-US" sz="1200" b="1" kern="0" spc="80" dirty="0">
                <a:solidFill>
                  <a:srgbClr val="9A70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b="1" kern="0" spc="80" dirty="0" err="1">
                <a:solidFill>
                  <a:srgbClr val="9A70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sigsnifica</a:t>
            </a:r>
            <a:r>
              <a:rPr lang="en-US" sz="1200" b="1" kern="0" spc="80" dirty="0">
                <a:solidFill>
                  <a:srgbClr val="9A70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para a </a:t>
            </a:r>
            <a:r>
              <a:rPr lang="en-US" sz="1200" b="1" kern="0" spc="80" dirty="0" err="1">
                <a:solidFill>
                  <a:srgbClr val="9A70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arrecadação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68680" y="5285232"/>
            <a:ext cx="10454335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2027 e 2028, a CBS é despesa sem contrapartida de receita para o Município. De 2029 em diante, o IBS pertence ao contratante — mas a maior parte é retida e redistribuída segundo o coeficiente de participação, não segundo quem efetuou a compra.</a:t>
            </a:r>
            <a:endParaRPr lang="en-US" sz="12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47472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BLOCO 3 · O NÓ DA TRANSIÇÃO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03504"/>
            <a:ext cx="1091153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023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Titularidade do tributo não é recurso em caixa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408176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D68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Percentual do IBS retido pelo Comitê Gestor para redistribuição federativa</a:t>
            </a:r>
            <a:endParaRPr lang="en-US" sz="1300" dirty="0"/>
          </a:p>
        </p:txBody>
      </p:sp>
      <p:graphicFrame>
        <p:nvGraphicFramePr>
          <p:cNvPr id="5" name="Chart 0"/>
          <p:cNvGraphicFramePr/>
          <p:nvPr/>
        </p:nvGraphicFramePr>
        <p:xfrm>
          <a:off x="640080" y="1755648"/>
          <a:ext cx="676656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3"/>
          <p:cNvSpPr txBox="1"/>
          <p:nvPr/>
        </p:nvSpPr>
        <p:spPr>
          <a:xfrm>
            <a:off x="640080" y="5029200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5D68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partir de 2034 a retenção cai 1/45 ao ano, zerando apenas ao fim da transição federativa.</a:t>
            </a:r>
            <a:endParaRPr lang="en-US" sz="1150" dirty="0"/>
          </a:p>
        </p:txBody>
      </p:sp>
      <p:sp>
        <p:nvSpPr>
          <p:cNvPr id="7" name="Shape 4"/>
          <p:cNvSpPr/>
          <p:nvPr/>
        </p:nvSpPr>
        <p:spPr>
          <a:xfrm>
            <a:off x="7635240" y="1755648"/>
            <a:ext cx="3913632" cy="1600200"/>
          </a:xfrm>
          <a:prstGeom prst="roundRect">
            <a:avLst>
              <a:gd name="adj" fmla="val 3429"/>
            </a:avLst>
          </a:prstGeom>
          <a:solidFill>
            <a:srgbClr val="10233F"/>
          </a:solidFill>
          <a:ln w="9525">
            <a:solidFill>
              <a:srgbClr val="10233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5"/>
          <p:cNvSpPr txBox="1"/>
          <p:nvPr/>
        </p:nvSpPr>
        <p:spPr>
          <a:xfrm>
            <a:off x="7863840" y="1883664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C996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2033</a:t>
            </a:r>
            <a:endParaRPr lang="en-US" sz="3400" dirty="0"/>
          </a:p>
        </p:txBody>
      </p:sp>
      <p:sp>
        <p:nvSpPr>
          <p:cNvPr id="9" name="Text 6"/>
          <p:cNvSpPr txBox="1"/>
          <p:nvPr/>
        </p:nvSpPr>
        <p:spPr>
          <a:xfrm>
            <a:off x="7863840" y="2414016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90% do IBS da compra é retido e misturado ao montante nacional, justamente quando a carga atinge o patamar pleno.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7635240" y="3493008"/>
            <a:ext cx="3913632" cy="1508760"/>
          </a:xfrm>
          <a:prstGeom prst="roundRect">
            <a:avLst>
              <a:gd name="adj" fmla="val 3636"/>
            </a:avLst>
          </a:prstGeom>
          <a:solidFill>
            <a:srgbClr val="F1F4F8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Text 8"/>
          <p:cNvSpPr txBox="1"/>
          <p:nvPr/>
        </p:nvSpPr>
        <p:spPr>
          <a:xfrm>
            <a:off x="7863840" y="3621024"/>
            <a:ext cx="3474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Critério de redistribuição</a:t>
            </a:r>
            <a:endParaRPr lang="en-US" sz="1250" dirty="0"/>
          </a:p>
        </p:txBody>
      </p:sp>
      <p:sp>
        <p:nvSpPr>
          <p:cNvPr id="12" name="Text 9"/>
          <p:cNvSpPr txBox="1"/>
          <p:nvPr/>
        </p:nvSpPr>
        <p:spPr>
          <a:xfrm>
            <a:off x="7863840" y="3895344"/>
            <a:ext cx="3474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recursos retidos são redistribuídos pela receita média apurada entre 2019 e 2026 — critério histórico que vigora durante toda a transição federativa, até 2078 (art. 106, III, da LC nº 227/2026).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640080" y="5413248"/>
            <a:ext cx="109115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Conclusão: o Município desembolsa o tributo integral no pagamento da despesa, mas o retorno depende do seu coeficiente de participação — não do que efetivamente comprou.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023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822960"/>
            <a:ext cx="3840480" cy="3840480"/>
          </a:xfrm>
          <a:prstGeom prst="ellipse">
            <a:avLst/>
          </a:prstGeom>
          <a:solidFill>
            <a:srgbClr val="1D3C63"/>
          </a:solidFill>
          <a:ln w="12700">
            <a:solidFill>
              <a:srgbClr val="1D3C63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10607040" y="4206240"/>
            <a:ext cx="2377440" cy="2377440"/>
          </a:xfrm>
          <a:prstGeom prst="ellipse">
            <a:avLst/>
          </a:prstGeom>
          <a:solidFill>
            <a:srgbClr val="1D3C63"/>
          </a:solidFill>
          <a:ln w="12700">
            <a:solidFill>
              <a:srgbClr val="1D3C63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 txBox="1"/>
          <p:nvPr/>
        </p:nvSpPr>
        <p:spPr>
          <a:xfrm>
            <a:off x="640080" y="1965960"/>
            <a:ext cx="2011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0" b="1" dirty="0">
                <a:solidFill>
                  <a:srgbClr val="C996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7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127248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impacto nos contratos administrativos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041648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B9C6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Carga tributária efetiva, revisão a pedido da contratada e revisão de ofício pela Administração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47472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BLOCO 4 · PRESSUPOSTO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03504"/>
            <a:ext cx="1091153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023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gatilho do reequilíbrio é a carga tributária efetiva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444752"/>
            <a:ext cx="109115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 err="1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</a:t>
            </a:r>
            <a:r>
              <a:rPr lang="en-US" sz="140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basta comparar alíquotas nominais. O cálculo deve considerar obrigatoriamente quatro fatores (art. 374, § 1º).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1920240"/>
            <a:ext cx="5349240" cy="1097280"/>
          </a:xfrm>
          <a:prstGeom prst="roundRect">
            <a:avLst>
              <a:gd name="adj" fmla="val 5000"/>
            </a:avLst>
          </a:prstGeom>
          <a:solidFill>
            <a:srgbClr val="F1F4F8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Shape 4"/>
          <p:cNvSpPr/>
          <p:nvPr/>
        </p:nvSpPr>
        <p:spPr>
          <a:xfrm>
            <a:off x="877824" y="2121408"/>
            <a:ext cx="365760" cy="365760"/>
          </a:xfrm>
          <a:prstGeom prst="ellipse">
            <a:avLst/>
          </a:prstGeom>
          <a:solidFill>
            <a:srgbClr val="C9962C"/>
          </a:solidFill>
          <a:ln w="12700">
            <a:solidFill>
              <a:srgbClr val="C9962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 txBox="1"/>
          <p:nvPr/>
        </p:nvSpPr>
        <p:spPr>
          <a:xfrm>
            <a:off x="877824" y="212140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pt-BR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371600" y="2066544"/>
            <a:ext cx="4434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3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Diferença de alíquotas nominais</a:t>
            </a:r>
            <a:endParaRPr lang="pt-BR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2340864"/>
            <a:ext cx="4434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pt-BR" sz="120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Considera o regime tributário do fornecedor, inclusive eventuais benefícios fiscais extintos.</a:t>
            </a:r>
            <a:endParaRPr lang="pt-BR" sz="1200" dirty="0"/>
          </a:p>
        </p:txBody>
      </p:sp>
      <p:sp>
        <p:nvSpPr>
          <p:cNvPr id="10" name="Shape 8"/>
          <p:cNvSpPr/>
          <p:nvPr/>
        </p:nvSpPr>
        <p:spPr>
          <a:xfrm>
            <a:off x="6199632" y="1920240"/>
            <a:ext cx="5349240" cy="10972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Shape 9"/>
          <p:cNvSpPr/>
          <p:nvPr/>
        </p:nvSpPr>
        <p:spPr>
          <a:xfrm>
            <a:off x="6437376" y="2121408"/>
            <a:ext cx="365760" cy="365760"/>
          </a:xfrm>
          <a:prstGeom prst="ellipse">
            <a:avLst/>
          </a:prstGeom>
          <a:solidFill>
            <a:srgbClr val="C9962C"/>
          </a:solidFill>
          <a:ln w="12700">
            <a:solidFill>
              <a:srgbClr val="C9962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 txBox="1"/>
          <p:nvPr/>
        </p:nvSpPr>
        <p:spPr>
          <a:xfrm>
            <a:off x="6437376" y="212140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pt-BR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931152" y="2066544"/>
            <a:ext cx="4434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3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cumulatividade ampla</a:t>
            </a:r>
            <a:endParaRPr lang="pt-BR" sz="1350" dirty="0"/>
          </a:p>
        </p:txBody>
      </p:sp>
      <p:sp>
        <p:nvSpPr>
          <p:cNvPr id="14" name="Text 12"/>
          <p:cNvSpPr txBox="1"/>
          <p:nvPr/>
        </p:nvSpPr>
        <p:spPr>
          <a:xfrm>
            <a:off x="6931152" y="2340864"/>
            <a:ext cx="4434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pt-BR" sz="120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tributos pagos nas aquisições do fornecedor geram créditos que reduzem seu custo efetivo de CBS e IBS.</a:t>
            </a:r>
            <a:endParaRPr lang="pt-BR" sz="1200" dirty="0"/>
          </a:p>
        </p:txBody>
      </p:sp>
      <p:sp>
        <p:nvSpPr>
          <p:cNvPr id="15" name="Shape 13"/>
          <p:cNvSpPr/>
          <p:nvPr/>
        </p:nvSpPr>
        <p:spPr>
          <a:xfrm>
            <a:off x="640080" y="3127248"/>
            <a:ext cx="5349240" cy="1097280"/>
          </a:xfrm>
          <a:prstGeom prst="roundRect">
            <a:avLst>
              <a:gd name="adj" fmla="val 5000"/>
            </a:avLst>
          </a:prstGeom>
          <a:solidFill>
            <a:srgbClr val="F1F4F8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" name="Shape 14"/>
          <p:cNvSpPr/>
          <p:nvPr/>
        </p:nvSpPr>
        <p:spPr>
          <a:xfrm>
            <a:off x="877824" y="3328416"/>
            <a:ext cx="365760" cy="365760"/>
          </a:xfrm>
          <a:prstGeom prst="ellipse">
            <a:avLst/>
          </a:prstGeom>
          <a:solidFill>
            <a:srgbClr val="C9962C"/>
          </a:solidFill>
          <a:ln w="12700">
            <a:solidFill>
              <a:srgbClr val="C9962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" name="Text 15"/>
          <p:cNvSpPr txBox="1"/>
          <p:nvPr/>
        </p:nvSpPr>
        <p:spPr>
          <a:xfrm>
            <a:off x="877824" y="332841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pt-BR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3273552"/>
            <a:ext cx="4434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3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Cálculo por dentro e por fora</a:t>
            </a:r>
            <a:endParaRPr lang="pt-BR" sz="1350" dirty="0"/>
          </a:p>
        </p:txBody>
      </p:sp>
      <p:sp>
        <p:nvSpPr>
          <p:cNvPr id="19" name="Text 17"/>
          <p:cNvSpPr txBox="1"/>
          <p:nvPr/>
        </p:nvSpPr>
        <p:spPr>
          <a:xfrm>
            <a:off x="1371600" y="3547872"/>
            <a:ext cx="4434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pt-BR" sz="120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CBS e IBS incidem por fora, já com o redutor aplicado; PIS/</a:t>
            </a:r>
            <a:r>
              <a:rPr lang="pt-BR" sz="1200" dirty="0" err="1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Cofins</a:t>
            </a:r>
            <a:r>
              <a:rPr lang="pt-BR" sz="120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ICMS e ISS incidem por dentro, embutidos na própria base.</a:t>
            </a:r>
          </a:p>
        </p:txBody>
      </p:sp>
      <p:sp>
        <p:nvSpPr>
          <p:cNvPr id="20" name="Shape 18"/>
          <p:cNvSpPr/>
          <p:nvPr/>
        </p:nvSpPr>
        <p:spPr>
          <a:xfrm>
            <a:off x="6199632" y="3127248"/>
            <a:ext cx="5349240" cy="10972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" name="Shape 19"/>
          <p:cNvSpPr/>
          <p:nvPr/>
        </p:nvSpPr>
        <p:spPr>
          <a:xfrm>
            <a:off x="6437376" y="3328416"/>
            <a:ext cx="365760" cy="365760"/>
          </a:xfrm>
          <a:prstGeom prst="ellipse">
            <a:avLst/>
          </a:prstGeom>
          <a:solidFill>
            <a:srgbClr val="C9962C"/>
          </a:solidFill>
          <a:ln w="12700">
            <a:solidFill>
              <a:srgbClr val="C9962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2" name="Text 20"/>
          <p:cNvSpPr txBox="1"/>
          <p:nvPr/>
        </p:nvSpPr>
        <p:spPr>
          <a:xfrm>
            <a:off x="6437376" y="332841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pt-BR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6931152" y="3273552"/>
            <a:ext cx="4434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3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Efeitos da transição</a:t>
            </a:r>
            <a:endParaRPr lang="pt-BR" sz="1350" dirty="0"/>
          </a:p>
        </p:txBody>
      </p:sp>
      <p:sp>
        <p:nvSpPr>
          <p:cNvPr id="24" name="Text 22"/>
          <p:cNvSpPr txBox="1"/>
          <p:nvPr/>
        </p:nvSpPr>
        <p:spPr>
          <a:xfrm>
            <a:off x="6931152" y="3547872"/>
            <a:ext cx="4434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pt-BR" sz="120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impactos específicos que se materializem ao longo do período de 2027 a 2033.</a:t>
            </a:r>
            <a:endParaRPr lang="pt-BR" sz="1200" dirty="0"/>
          </a:p>
        </p:txBody>
      </p:sp>
      <p:sp>
        <p:nvSpPr>
          <p:cNvPr id="25" name="Shape 23"/>
          <p:cNvSpPr/>
          <p:nvPr/>
        </p:nvSpPr>
        <p:spPr>
          <a:xfrm>
            <a:off x="640080" y="4407408"/>
            <a:ext cx="10911535" cy="1298448"/>
          </a:xfrm>
          <a:prstGeom prst="roundRect">
            <a:avLst>
              <a:gd name="adj" fmla="val 4225"/>
            </a:avLst>
          </a:prstGeom>
          <a:solidFill>
            <a:srgbClr val="FBF1DC"/>
          </a:solidFill>
          <a:ln w="12700">
            <a:solidFill>
              <a:srgbClr val="C9962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6" name="Text 24"/>
          <p:cNvSpPr txBox="1"/>
          <p:nvPr/>
        </p:nvSpPr>
        <p:spPr>
          <a:xfrm>
            <a:off x="868680" y="4553712"/>
            <a:ext cx="104543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80" dirty="0">
                <a:solidFill>
                  <a:srgbClr val="9A70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Alcance das regras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868680" y="4828032"/>
            <a:ext cx="1045433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regras específicas da LC nº 214/2025 aplicam-se aos contratos firmados antes de 16/1/2025 e àqueles cuja proposta tenha sido apresentada antes dessa data (art. 373, § 1º). Há entendimento consolidado entre administrativistas de que a lógica do reequilíbrio se estende a contratos posteriores, por força da Lei nº 14.133/2021. Contratos estritamente privados não são alcançados (art. 373, § 2º).</a:t>
            </a:r>
            <a:endParaRPr lang="en-US" sz="1250" dirty="0"/>
          </a:p>
        </p:txBody>
      </p:sp>
    </p:spTree>
    <p:extLst>
      <p:ext uri="{BB962C8B-B14F-4D97-AF65-F5344CB8AC3E}">
        <p14:creationId xmlns:p14="http://schemas.microsoft.com/office/powerpoint/2010/main" val="2094236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47472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BLOCO 4 · PROBLEMA PRÁTICO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03504"/>
            <a:ext cx="1091153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023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Como apurar os créditos do fornecedor?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426464"/>
            <a:ext cx="10911535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Apurar os efeitos da não cumulatividade exige conhecer os créditos apropriados pelo fornecedor naquele fornecimento — informação que não está sob controle da Administração. Quatro caminhos possíveis: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40080" y="2011680"/>
            <a:ext cx="5349240" cy="18288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96112" y="2157984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Declaração da fornecedora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896112" y="2523744"/>
            <a:ext cx="4846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195C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</a:t>
            </a:r>
            <a:r>
              <a:rPr lang="en-US" sz="120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Simples de operacionalizar, preferencialmente com assinatura de contador.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3072384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9E3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  </a:t>
            </a:r>
            <a:r>
              <a:rPr lang="en-US" sz="120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Risco de omissão ou de informação incorreta, mesmo com penalidades.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199632" y="2011680"/>
            <a:ext cx="5349240" cy="18288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 txBox="1"/>
          <p:nvPr/>
        </p:nvSpPr>
        <p:spPr>
          <a:xfrm>
            <a:off x="6455664" y="2157984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Notas fiscais de aquisição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6455664" y="2523744"/>
            <a:ext cx="4846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195C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</a:t>
            </a:r>
            <a:r>
              <a:rPr lang="en-US" sz="120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Precisão no levantamento dos créditos efetivamente apropriados.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6455664" y="3072384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9E3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  </a:t>
            </a:r>
            <a:r>
              <a:rPr lang="en-US" sz="120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Alto impacto operacional para o fornecedor e para o gestor do contrato.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40080" y="3950208"/>
            <a:ext cx="5349240" cy="18288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" name="Text 12"/>
          <p:cNvSpPr txBox="1"/>
          <p:nvPr/>
        </p:nvSpPr>
        <p:spPr>
          <a:xfrm>
            <a:off x="896112" y="4096512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Estimativa por item da planilha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896112" y="4462272"/>
            <a:ext cx="4846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195C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</a:t>
            </a:r>
            <a:r>
              <a:rPr lang="en-US" sz="120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depende de informação prestada pelo fornecedor.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896112" y="5010912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9E3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  </a:t>
            </a:r>
            <a:r>
              <a:rPr lang="en-US" sz="120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Nenhum ente elaborou estimativa desse tipo; construí-la internamente é complexo.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199632" y="3950208"/>
            <a:ext cx="5349240" cy="18288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" name="Text 16"/>
          <p:cNvSpPr txBox="1"/>
          <p:nvPr/>
        </p:nvSpPr>
        <p:spPr>
          <a:xfrm>
            <a:off x="6455664" y="4096512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Relatório do Comitê Gestor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6455664" y="4462272"/>
            <a:ext cx="4846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195C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</a:t>
            </a:r>
            <a:r>
              <a:rPr lang="en-US" sz="120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Simples e fidedigno — documento oficial baseado na apuração do próprio Comitê.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455664" y="5010912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9E3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  </a:t>
            </a:r>
            <a:r>
              <a:rPr lang="en-US" sz="120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Depende de priorização no desenvolvimento de sistemas; traz o perfil do fornecedor, não do contrato.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47472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BLOCO 4 · PROPOSTA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03504"/>
            <a:ext cx="1091153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023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Solução razoável: escalonamento por porte do contrato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536192"/>
            <a:ext cx="10909300" cy="786384"/>
          </a:xfrm>
          <a:prstGeom prst="roundRect">
            <a:avLst>
              <a:gd name="adj" fmla="val 6977"/>
            </a:avLst>
          </a:prstGeom>
          <a:solidFill>
            <a:srgbClr val="F1F4F8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877824" y="1737360"/>
            <a:ext cx="384048" cy="384048"/>
          </a:xfrm>
          <a:prstGeom prst="ellipse">
            <a:avLst/>
          </a:prstGeom>
          <a:solidFill>
            <a:srgbClr val="C9962C"/>
          </a:solidFill>
          <a:ln w="12700">
            <a:solidFill>
              <a:srgbClr val="C9962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77824" y="17373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426464" y="1655064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Contratos menores e médios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426464" y="1938528"/>
            <a:ext cx="990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Declaração do fornecedor, preferencialmente assinada por contador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40080" y="2395728"/>
            <a:ext cx="10909300" cy="786384"/>
          </a:xfrm>
          <a:prstGeom prst="roundRect">
            <a:avLst>
              <a:gd name="adj" fmla="val 6977"/>
            </a:avLst>
          </a:prstGeom>
          <a:solidFill>
            <a:srgbClr val="F1F4F8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Shape 8"/>
          <p:cNvSpPr/>
          <p:nvPr/>
        </p:nvSpPr>
        <p:spPr>
          <a:xfrm>
            <a:off x="877824" y="2596896"/>
            <a:ext cx="384048" cy="384048"/>
          </a:xfrm>
          <a:prstGeom prst="ellipse">
            <a:avLst/>
          </a:prstGeom>
          <a:solidFill>
            <a:srgbClr val="C9962C"/>
          </a:solidFill>
          <a:ln w="12700">
            <a:solidFill>
              <a:srgbClr val="C9962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Text 9"/>
          <p:cNvSpPr txBox="1"/>
          <p:nvPr/>
        </p:nvSpPr>
        <p:spPr>
          <a:xfrm>
            <a:off x="877824" y="259689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426464" y="251460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Contratos de maior vulto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1426464" y="2798064"/>
            <a:ext cx="990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Obrigação de apresentação das notas fiscais de aquisição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40080" y="3255264"/>
            <a:ext cx="10909300" cy="786384"/>
          </a:xfrm>
          <a:prstGeom prst="roundRect">
            <a:avLst>
              <a:gd name="adj" fmla="val 6977"/>
            </a:avLst>
          </a:prstGeom>
          <a:solidFill>
            <a:srgbClr val="F1F4F8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" name="Shape 13"/>
          <p:cNvSpPr/>
          <p:nvPr/>
        </p:nvSpPr>
        <p:spPr>
          <a:xfrm>
            <a:off x="877824" y="3456432"/>
            <a:ext cx="384048" cy="384048"/>
          </a:xfrm>
          <a:prstGeom prst="ellipse">
            <a:avLst/>
          </a:prstGeom>
          <a:solidFill>
            <a:srgbClr val="C9962C"/>
          </a:solidFill>
          <a:ln w="12700">
            <a:solidFill>
              <a:srgbClr val="C9962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" name="Text 14"/>
          <p:cNvSpPr txBox="1"/>
          <p:nvPr/>
        </p:nvSpPr>
        <p:spPr>
          <a:xfrm>
            <a:off x="877824" y="345643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1426464" y="3374136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Ausência de informação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426464" y="3657600"/>
            <a:ext cx="990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Critério de estimativa do custo efetivo por tipo de fornecimento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640080" y="4114800"/>
            <a:ext cx="10909300" cy="786384"/>
          </a:xfrm>
          <a:prstGeom prst="roundRect">
            <a:avLst>
              <a:gd name="adj" fmla="val 6977"/>
            </a:avLst>
          </a:prstGeom>
          <a:solidFill>
            <a:srgbClr val="10233F"/>
          </a:solidFill>
          <a:ln w="9525">
            <a:solidFill>
              <a:srgbClr val="10233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" name="Shape 18"/>
          <p:cNvSpPr/>
          <p:nvPr/>
        </p:nvSpPr>
        <p:spPr>
          <a:xfrm>
            <a:off x="877824" y="4315968"/>
            <a:ext cx="384048" cy="384048"/>
          </a:xfrm>
          <a:prstGeom prst="ellipse">
            <a:avLst/>
          </a:prstGeom>
          <a:solidFill>
            <a:srgbClr val="C9962C"/>
          </a:solidFill>
          <a:ln w="12700">
            <a:solidFill>
              <a:srgbClr val="C9962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" name="Text 19"/>
          <p:cNvSpPr txBox="1"/>
          <p:nvPr/>
        </p:nvSpPr>
        <p:spPr>
          <a:xfrm>
            <a:off x="877824" y="43159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1426464" y="4233672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Solução ideal (futura)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1426464" y="4517136"/>
            <a:ext cx="990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Relatório específico disponibilizado pelo Comitê Gestor do IBS</a:t>
            </a:r>
            <a:endParaRPr lang="en-US" sz="1250" dirty="0"/>
          </a:p>
        </p:txBody>
      </p:sp>
      <p:sp>
        <p:nvSpPr>
          <p:cNvPr id="24" name="Text 22"/>
          <p:cNvSpPr txBox="1"/>
          <p:nvPr/>
        </p:nvSpPr>
        <p:spPr>
          <a:xfrm>
            <a:off x="640080" y="5029200"/>
            <a:ext cx="109093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i="1" dirty="0">
                <a:solidFill>
                  <a:srgbClr val="5D68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ideal é </a:t>
            </a:r>
            <a:r>
              <a:rPr lang="en-US" sz="1250" i="1" dirty="0" err="1">
                <a:solidFill>
                  <a:srgbClr val="5D68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</a:t>
            </a:r>
            <a:r>
              <a:rPr lang="en-US" sz="1250" i="1" dirty="0">
                <a:solidFill>
                  <a:srgbClr val="5D68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 </a:t>
            </a:r>
            <a:r>
              <a:rPr lang="en-US" sz="1250" i="1" dirty="0" err="1">
                <a:solidFill>
                  <a:srgbClr val="5D68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escalonamento</a:t>
            </a:r>
            <a:r>
              <a:rPr lang="en-US" sz="1250" i="1" dirty="0">
                <a:solidFill>
                  <a:srgbClr val="5D68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i="1" dirty="0" err="1">
                <a:solidFill>
                  <a:srgbClr val="5D68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conste</a:t>
            </a:r>
            <a:r>
              <a:rPr lang="en-US" sz="1250" i="1" dirty="0">
                <a:solidFill>
                  <a:srgbClr val="5D68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norma interna do </a:t>
            </a:r>
            <a:r>
              <a:rPr lang="en-US" sz="1250" i="1" dirty="0" err="1">
                <a:solidFill>
                  <a:srgbClr val="5D68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Município</a:t>
            </a:r>
            <a:r>
              <a:rPr lang="en-US" sz="1250" i="1" dirty="0">
                <a:solidFill>
                  <a:srgbClr val="5D68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..</a:t>
            </a:r>
            <a:endParaRPr lang="en-US" sz="12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47472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BLOCO 4 · REVISÃO A PEDIDO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03504"/>
            <a:ext cx="1091153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023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Solicitação pela contratada: procedimento e prazos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444752"/>
            <a:ext cx="109115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40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Procedimento administrativo específico e exclusivo, com tramitação prioritária (art. 376). O pedido pode ser feito a cada nova alteração tributária ou de forma consolidada, abrangendo as alterações do período de transição.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2029968"/>
            <a:ext cx="2578608" cy="1874520"/>
          </a:xfrm>
          <a:prstGeom prst="roundRect">
            <a:avLst>
              <a:gd name="adj" fmla="val 2927"/>
            </a:avLst>
          </a:prstGeom>
          <a:solidFill>
            <a:srgbClr val="FFFFFF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Shape 4"/>
          <p:cNvSpPr/>
          <p:nvPr/>
        </p:nvSpPr>
        <p:spPr>
          <a:xfrm>
            <a:off x="859536" y="2231136"/>
            <a:ext cx="384048" cy="384048"/>
          </a:xfrm>
          <a:prstGeom prst="ellipse">
            <a:avLst/>
          </a:prstGeom>
          <a:solidFill>
            <a:srgbClr val="C9962C"/>
          </a:solidFill>
          <a:ln w="12700">
            <a:solidFill>
              <a:srgbClr val="C9962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 txBox="1"/>
          <p:nvPr/>
        </p:nvSpPr>
        <p:spPr>
          <a:xfrm>
            <a:off x="859536" y="22311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59536" y="2743200"/>
            <a:ext cx="2148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Requisitos do pedido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859536" y="3072384"/>
            <a:ext cx="2148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Formulado durante a vigência do contrato e antes de eventual prorrogação, instruído com cálculos e provas do desequilíbrio.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3337560" y="2029968"/>
            <a:ext cx="2578608" cy="1874520"/>
          </a:xfrm>
          <a:prstGeom prst="roundRect">
            <a:avLst>
              <a:gd name="adj" fmla="val 2927"/>
            </a:avLst>
          </a:prstGeom>
          <a:solidFill>
            <a:srgbClr val="FBF1DC"/>
          </a:solidFill>
          <a:ln w="9525">
            <a:solidFill>
              <a:srgbClr val="C9962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Shape 9"/>
          <p:cNvSpPr/>
          <p:nvPr/>
        </p:nvSpPr>
        <p:spPr>
          <a:xfrm>
            <a:off x="3557016" y="2231136"/>
            <a:ext cx="384048" cy="384048"/>
          </a:xfrm>
          <a:prstGeom prst="ellipse">
            <a:avLst/>
          </a:prstGeom>
          <a:solidFill>
            <a:srgbClr val="C9962C"/>
          </a:solidFill>
          <a:ln w="12700">
            <a:solidFill>
              <a:srgbClr val="C9962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 txBox="1"/>
          <p:nvPr/>
        </p:nvSpPr>
        <p:spPr>
          <a:xfrm>
            <a:off x="3557016" y="22311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3557016" y="2743200"/>
            <a:ext cx="2148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Prazo de decisão</a:t>
            </a:r>
            <a:endParaRPr lang="en-US" sz="1350" dirty="0"/>
          </a:p>
        </p:txBody>
      </p:sp>
      <p:sp>
        <p:nvSpPr>
          <p:cNvPr id="14" name="Text 12"/>
          <p:cNvSpPr txBox="1"/>
          <p:nvPr/>
        </p:nvSpPr>
        <p:spPr>
          <a:xfrm>
            <a:off x="3557016" y="3072384"/>
            <a:ext cx="2148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 dias contados do protocolo para a decisão definitiva da Administração.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035040" y="2029968"/>
            <a:ext cx="2578608" cy="1874520"/>
          </a:xfrm>
          <a:prstGeom prst="roundRect">
            <a:avLst>
              <a:gd name="adj" fmla="val 2927"/>
            </a:avLst>
          </a:prstGeom>
          <a:solidFill>
            <a:srgbClr val="FFFFFF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" name="Shape 14"/>
          <p:cNvSpPr/>
          <p:nvPr/>
        </p:nvSpPr>
        <p:spPr>
          <a:xfrm>
            <a:off x="6254496" y="2231136"/>
            <a:ext cx="384048" cy="384048"/>
          </a:xfrm>
          <a:prstGeom prst="ellipse">
            <a:avLst/>
          </a:prstGeom>
          <a:solidFill>
            <a:srgbClr val="C9962C"/>
          </a:solidFill>
          <a:ln w="12700">
            <a:solidFill>
              <a:srgbClr val="C9962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" name="Text 15"/>
          <p:cNvSpPr txBox="1"/>
          <p:nvPr/>
        </p:nvSpPr>
        <p:spPr>
          <a:xfrm>
            <a:off x="6254496" y="22311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254496" y="2743200"/>
            <a:ext cx="2148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Prorrogação</a:t>
            </a:r>
            <a:endParaRPr lang="en-US" sz="1350" dirty="0"/>
          </a:p>
        </p:txBody>
      </p:sp>
      <p:sp>
        <p:nvSpPr>
          <p:cNvPr id="19" name="Text 17"/>
          <p:cNvSpPr txBox="1"/>
          <p:nvPr/>
        </p:nvSpPr>
        <p:spPr>
          <a:xfrm>
            <a:off x="6254496" y="3072384"/>
            <a:ext cx="2148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única vez, por igual período, se necessária a produção de provas suplementares.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8732520" y="2029968"/>
            <a:ext cx="2578608" cy="1874520"/>
          </a:xfrm>
          <a:prstGeom prst="roundRect">
            <a:avLst>
              <a:gd name="adj" fmla="val 2927"/>
            </a:avLst>
          </a:prstGeom>
          <a:solidFill>
            <a:srgbClr val="FFFFFF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" name="Shape 19"/>
          <p:cNvSpPr/>
          <p:nvPr/>
        </p:nvSpPr>
        <p:spPr>
          <a:xfrm>
            <a:off x="8951976" y="2231136"/>
            <a:ext cx="384048" cy="384048"/>
          </a:xfrm>
          <a:prstGeom prst="ellipse">
            <a:avLst/>
          </a:prstGeom>
          <a:solidFill>
            <a:srgbClr val="C9962C"/>
          </a:solidFill>
          <a:ln w="12700">
            <a:solidFill>
              <a:srgbClr val="C9962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2" name="Text 20"/>
          <p:cNvSpPr txBox="1"/>
          <p:nvPr/>
        </p:nvSpPr>
        <p:spPr>
          <a:xfrm>
            <a:off x="8951976" y="22311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8951976" y="2743200"/>
            <a:ext cx="2148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Suspensão</a:t>
            </a:r>
            <a:endParaRPr lang="en-US" sz="1350" dirty="0"/>
          </a:p>
        </p:txBody>
      </p:sp>
      <p:sp>
        <p:nvSpPr>
          <p:cNvPr id="24" name="Text 22"/>
          <p:cNvSpPr txBox="1"/>
          <p:nvPr/>
        </p:nvSpPr>
        <p:spPr>
          <a:xfrm>
            <a:off x="8951976" y="3072384"/>
            <a:ext cx="2148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prazo fica suspenso enquanto a contratada não atender à requisição de informações.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640080" y="4133088"/>
            <a:ext cx="10911535" cy="1298448"/>
          </a:xfrm>
          <a:prstGeom prst="roundRect">
            <a:avLst>
              <a:gd name="adj" fmla="val 4225"/>
            </a:avLst>
          </a:prstGeom>
          <a:solidFill>
            <a:srgbClr val="FBF1DC"/>
          </a:solidFill>
          <a:ln w="12700">
            <a:solidFill>
              <a:srgbClr val="C9962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6" name="Text 24"/>
          <p:cNvSpPr txBox="1"/>
          <p:nvPr/>
        </p:nvSpPr>
        <p:spPr>
          <a:xfrm>
            <a:off x="868680" y="4279392"/>
            <a:ext cx="104543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80" dirty="0">
                <a:solidFill>
                  <a:srgbClr val="9A70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Dever de regulamentar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868680" y="4553712"/>
            <a:ext cx="1045433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Cabe ao Município regulamentar a forma de apresentação do pedido e a metodologia de cálculo recomendada para demonstração do desequilíbrio — sem prejuízo do direito de a contratada apresentá-lo mesmo na ausência de regulamentação. </a:t>
            </a:r>
            <a:endParaRPr lang="en-US" sz="12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47472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BLOCO 4 · REVISÃO DE OFÍCIO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03504"/>
            <a:ext cx="1091153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023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Quando a carga cai, revisar é dever — não faculdade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481328"/>
            <a:ext cx="5806440" cy="2212848"/>
          </a:xfrm>
          <a:prstGeom prst="roundRect">
            <a:avLst>
              <a:gd name="adj" fmla="val 2479"/>
            </a:avLst>
          </a:prstGeom>
          <a:solidFill>
            <a:srgbClr val="10233F"/>
          </a:solidFill>
          <a:ln w="9525">
            <a:solidFill>
              <a:srgbClr val="10233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 txBox="1"/>
          <p:nvPr/>
        </p:nvSpPr>
        <p:spPr>
          <a:xfrm>
            <a:off x="914400" y="1664208"/>
            <a:ext cx="5212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30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ART. 375 DA LC Nº 214/2025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1956816"/>
            <a:ext cx="52578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Administração deverá rever o contrato por iniciativa própria sempre que constatar a redução da carga tributária efetiva suportada pela contratada.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3035808"/>
            <a:ext cx="5257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3CF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contratada é garantido o direito de manifestação prévia.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766560" y="1481328"/>
            <a:ext cx="4782312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 txBox="1"/>
          <p:nvPr/>
        </p:nvSpPr>
        <p:spPr>
          <a:xfrm>
            <a:off x="6995160" y="1591056"/>
            <a:ext cx="4343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9E3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Enriquecimento sem causa</a:t>
            </a:r>
            <a:endParaRPr lang="en-US" sz="1250" dirty="0"/>
          </a:p>
        </p:txBody>
      </p:sp>
      <p:sp>
        <p:nvSpPr>
          <p:cNvPr id="10" name="Text 8"/>
          <p:cNvSpPr txBox="1"/>
          <p:nvPr/>
        </p:nvSpPr>
        <p:spPr>
          <a:xfrm>
            <a:off x="6995160" y="1847088"/>
            <a:ext cx="4343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redução não repassada permanece com o particular.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6766560" y="2267712"/>
            <a:ext cx="4782312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 txBox="1"/>
          <p:nvPr/>
        </p:nvSpPr>
        <p:spPr>
          <a:xfrm>
            <a:off x="6995160" y="2377440"/>
            <a:ext cx="4343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9E3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Perda orçamentária</a:t>
            </a:r>
            <a:endParaRPr lang="en-US" sz="1250" dirty="0"/>
          </a:p>
        </p:txBody>
      </p:sp>
      <p:sp>
        <p:nvSpPr>
          <p:cNvPr id="13" name="Text 11"/>
          <p:cNvSpPr txBox="1"/>
          <p:nvPr/>
        </p:nvSpPr>
        <p:spPr>
          <a:xfrm>
            <a:off x="6995160" y="2633472"/>
            <a:ext cx="4343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Dotação que poderia ser liberada segue comprometida, sem receita.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6766560" y="3054096"/>
            <a:ext cx="4782312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" name="Text 13"/>
          <p:cNvSpPr txBox="1"/>
          <p:nvPr/>
        </p:nvSpPr>
        <p:spPr>
          <a:xfrm>
            <a:off x="6995160" y="3163824"/>
            <a:ext cx="4343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9E3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Responsabilização</a:t>
            </a:r>
            <a:endParaRPr lang="en-US" sz="1250" dirty="0"/>
          </a:p>
        </p:txBody>
      </p:sp>
      <p:sp>
        <p:nvSpPr>
          <p:cNvPr id="16" name="Text 14"/>
          <p:cNvSpPr txBox="1"/>
          <p:nvPr/>
        </p:nvSpPr>
        <p:spPr>
          <a:xfrm>
            <a:off x="6995160" y="3419856"/>
            <a:ext cx="4343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omissão do gestor na revisão de ofício é passível de sanção.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640080" y="3986784"/>
            <a:ext cx="109115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assimetria de </a:t>
            </a:r>
            <a:r>
              <a:rPr lang="en-US" sz="1500" b="1" dirty="0" err="1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informação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640080" y="4352544"/>
            <a:ext cx="5349240" cy="1280160"/>
          </a:xfrm>
          <a:prstGeom prst="roundRect">
            <a:avLst>
              <a:gd name="adj" fmla="val 4286"/>
            </a:avLst>
          </a:prstGeom>
          <a:solidFill>
            <a:srgbClr val="F1F4F8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" name="Text 17"/>
          <p:cNvSpPr txBox="1"/>
          <p:nvPr/>
        </p:nvSpPr>
        <p:spPr>
          <a:xfrm>
            <a:off x="896112" y="4498848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Aumento de carga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896112" y="4773168"/>
            <a:ext cx="4846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do interesse do </a:t>
            </a:r>
            <a:r>
              <a:rPr lang="en-US" sz="1250" dirty="0" err="1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fornecedor</a:t>
            </a:r>
            <a:r>
              <a:rPr lang="en-US" sz="125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acionar</a:t>
            </a:r>
            <a:r>
              <a:rPr lang="en-US" sz="125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</a:t>
            </a:r>
            <a:r>
              <a:rPr lang="en-US" sz="1250" dirty="0" err="1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Administração</a:t>
            </a:r>
            <a:r>
              <a:rPr lang="en-US" sz="125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199632" y="4352544"/>
            <a:ext cx="5349240" cy="1280160"/>
          </a:xfrm>
          <a:prstGeom prst="roundRect">
            <a:avLst>
              <a:gd name="adj" fmla="val 4286"/>
            </a:avLst>
          </a:prstGeom>
          <a:solidFill>
            <a:srgbClr val="FBF1DC"/>
          </a:solidFill>
          <a:ln w="9525">
            <a:solidFill>
              <a:srgbClr val="C9962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2" name="Text 20"/>
          <p:cNvSpPr txBox="1"/>
          <p:nvPr/>
        </p:nvSpPr>
        <p:spPr>
          <a:xfrm>
            <a:off x="6455664" y="4498848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9A70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Redução de carga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6455664" y="4773168"/>
            <a:ext cx="4846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Ninguém aciona a Administração. Só é capturada se houver rotina interna de monitoramento contínuo dos contratos.</a:t>
            </a:r>
            <a:endParaRPr lang="en-US" sz="12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47472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BLOCO 4 · INSTRUMENTOS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03504"/>
            <a:ext cx="1091153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023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Como o contrato pode ser ajustado (art. 376, V)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444752"/>
            <a:ext cx="1091153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Preferencialmente por alteração na remuneração do contrato ou por ajuste tarifário. As demais formas dependem da concordância da contratada.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1920240"/>
            <a:ext cx="6858000" cy="530352"/>
          </a:xfrm>
          <a:prstGeom prst="roundRect">
            <a:avLst>
              <a:gd name="adj" fmla="val 10345"/>
            </a:avLst>
          </a:prstGeom>
          <a:solidFill>
            <a:srgbClr val="F1F4F8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Shape 4"/>
          <p:cNvSpPr/>
          <p:nvPr/>
        </p:nvSpPr>
        <p:spPr>
          <a:xfrm>
            <a:off x="877824" y="2130552"/>
            <a:ext cx="118872" cy="118872"/>
          </a:xfrm>
          <a:prstGeom prst="ellipse">
            <a:avLst/>
          </a:prstGeom>
          <a:solidFill>
            <a:srgbClr val="C9962C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 txBox="1"/>
          <p:nvPr/>
        </p:nvSpPr>
        <p:spPr>
          <a:xfrm>
            <a:off x="1170432" y="2039112"/>
            <a:ext cx="6172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Revisão direta dos valores contratados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523744"/>
            <a:ext cx="6858000" cy="530352"/>
          </a:xfrm>
          <a:prstGeom prst="roundRect">
            <a:avLst>
              <a:gd name="adj" fmla="val 10345"/>
            </a:avLst>
          </a:prstGeom>
          <a:solidFill>
            <a:srgbClr val="FFFFFF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Shape 7"/>
          <p:cNvSpPr/>
          <p:nvPr/>
        </p:nvSpPr>
        <p:spPr>
          <a:xfrm>
            <a:off x="877824" y="2734056"/>
            <a:ext cx="118872" cy="118872"/>
          </a:xfrm>
          <a:prstGeom prst="ellipse">
            <a:avLst/>
          </a:prstGeom>
          <a:solidFill>
            <a:srgbClr val="C9962C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 txBox="1"/>
          <p:nvPr/>
        </p:nvSpPr>
        <p:spPr>
          <a:xfrm>
            <a:off x="1170432" y="2642616"/>
            <a:ext cx="6172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Compensações financeiras, aportes de recursos ou contraprestações pecuniárias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40080" y="3127248"/>
            <a:ext cx="6858000" cy="530352"/>
          </a:xfrm>
          <a:prstGeom prst="roundRect">
            <a:avLst>
              <a:gd name="adj" fmla="val 10345"/>
            </a:avLst>
          </a:prstGeom>
          <a:solidFill>
            <a:srgbClr val="F1F4F8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Shape 10"/>
          <p:cNvSpPr/>
          <p:nvPr/>
        </p:nvSpPr>
        <p:spPr>
          <a:xfrm>
            <a:off x="877824" y="3337560"/>
            <a:ext cx="118872" cy="118872"/>
          </a:xfrm>
          <a:prstGeom prst="ellipse">
            <a:avLst/>
          </a:prstGeom>
          <a:solidFill>
            <a:srgbClr val="C9962C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Text 11"/>
          <p:cNvSpPr txBox="1"/>
          <p:nvPr/>
        </p:nvSpPr>
        <p:spPr>
          <a:xfrm>
            <a:off x="1170432" y="3246120"/>
            <a:ext cx="6172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Renegociação de prazos e condições de entrega ou fornecimento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40080" y="3730752"/>
            <a:ext cx="6858000" cy="530352"/>
          </a:xfrm>
          <a:prstGeom prst="roundRect">
            <a:avLst>
              <a:gd name="adj" fmla="val 10345"/>
            </a:avLst>
          </a:prstGeom>
          <a:solidFill>
            <a:srgbClr val="FFFFFF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" name="Shape 13"/>
          <p:cNvSpPr/>
          <p:nvPr/>
        </p:nvSpPr>
        <p:spPr>
          <a:xfrm>
            <a:off x="877824" y="3941064"/>
            <a:ext cx="118872" cy="118872"/>
          </a:xfrm>
          <a:prstGeom prst="ellipse">
            <a:avLst/>
          </a:prstGeom>
          <a:solidFill>
            <a:srgbClr val="C9962C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" name="Text 14"/>
          <p:cNvSpPr txBox="1"/>
          <p:nvPr/>
        </p:nvSpPr>
        <p:spPr>
          <a:xfrm>
            <a:off x="1170432" y="3849624"/>
            <a:ext cx="6172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Elevação ou redução de valores devidos à Administração, como direitos de outorga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40080" y="4334256"/>
            <a:ext cx="6858000" cy="530352"/>
          </a:xfrm>
          <a:prstGeom prst="roundRect">
            <a:avLst>
              <a:gd name="adj" fmla="val 10345"/>
            </a:avLst>
          </a:prstGeom>
          <a:solidFill>
            <a:srgbClr val="F1F4F8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" name="Shape 16"/>
          <p:cNvSpPr/>
          <p:nvPr/>
        </p:nvSpPr>
        <p:spPr>
          <a:xfrm>
            <a:off x="877824" y="4544568"/>
            <a:ext cx="118872" cy="118872"/>
          </a:xfrm>
          <a:prstGeom prst="ellipse">
            <a:avLst/>
          </a:prstGeom>
          <a:solidFill>
            <a:srgbClr val="C9962C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" name="Text 17"/>
          <p:cNvSpPr txBox="1"/>
          <p:nvPr/>
        </p:nvSpPr>
        <p:spPr>
          <a:xfrm>
            <a:off x="1170432" y="4453128"/>
            <a:ext cx="6172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Transferência de custos ou encargos de uma parte para a outra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640080" y="4937760"/>
            <a:ext cx="6858000" cy="530352"/>
          </a:xfrm>
          <a:prstGeom prst="roundRect">
            <a:avLst>
              <a:gd name="adj" fmla="val 10345"/>
            </a:avLst>
          </a:prstGeom>
          <a:solidFill>
            <a:srgbClr val="FFFFFF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" name="Shape 19"/>
          <p:cNvSpPr/>
          <p:nvPr/>
        </p:nvSpPr>
        <p:spPr>
          <a:xfrm>
            <a:off x="877824" y="5148072"/>
            <a:ext cx="118872" cy="118872"/>
          </a:xfrm>
          <a:prstGeom prst="ellipse">
            <a:avLst/>
          </a:prstGeom>
          <a:solidFill>
            <a:srgbClr val="C9962C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2" name="Text 20"/>
          <p:cNvSpPr txBox="1"/>
          <p:nvPr/>
        </p:nvSpPr>
        <p:spPr>
          <a:xfrm>
            <a:off x="1170432" y="5056632"/>
            <a:ext cx="6172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Outros métodos aceitáveis pelas partes, conforme a legislação do setor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7772400" y="1920240"/>
            <a:ext cx="3776472" cy="3310128"/>
          </a:xfrm>
          <a:prstGeom prst="roundRect">
            <a:avLst>
              <a:gd name="adj" fmla="val 1657"/>
            </a:avLst>
          </a:prstGeom>
          <a:solidFill>
            <a:srgbClr val="10233F"/>
          </a:solidFill>
          <a:ln w="9525">
            <a:solidFill>
              <a:srgbClr val="10233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4" name="Text 22"/>
          <p:cNvSpPr txBox="1"/>
          <p:nvPr/>
        </p:nvSpPr>
        <p:spPr>
          <a:xfrm>
            <a:off x="8001000" y="2084832"/>
            <a:ext cx="3337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20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REEQUILÍBRIO PROVISÓRIO</a:t>
            </a:r>
            <a:endParaRPr lang="en-US" sz="1100" dirty="0"/>
          </a:p>
        </p:txBody>
      </p:sp>
      <p:sp>
        <p:nvSpPr>
          <p:cNvPr id="25" name="Text 23"/>
          <p:cNvSpPr txBox="1"/>
          <p:nvPr/>
        </p:nvSpPr>
        <p:spPr>
          <a:xfrm>
            <a:off x="8001000" y="2340864"/>
            <a:ext cx="3337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Art. 376, § 4º</a:t>
            </a:r>
            <a:endParaRPr lang="en-US" sz="2000" dirty="0"/>
          </a:p>
        </p:txBody>
      </p:sp>
      <p:sp>
        <p:nvSpPr>
          <p:cNvPr id="26" name="Text 24"/>
          <p:cNvSpPr txBox="1"/>
          <p:nvPr/>
        </p:nvSpPr>
        <p:spPr>
          <a:xfrm>
            <a:off x="8001000" y="2761488"/>
            <a:ext cx="333756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DCE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Demonstrado impacto financeiro relevante e imediato na execução do contrato, a Administração pode implementar o reequilíbrio de forma provisória.</a:t>
            </a:r>
            <a:endParaRPr lang="en-US" sz="1200" dirty="0"/>
          </a:p>
          <a:p>
            <a:pPr marL="0" indent="0">
              <a:lnSpc>
                <a:spcPts val="1600"/>
              </a:lnSpc>
              <a:buNone/>
            </a:pPr>
            <a:endParaRPr lang="en-US" sz="1200" dirty="0"/>
          </a:p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DCE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decisão definitiva, a compensação é revista e ajustada.</a:t>
            </a:r>
            <a:endParaRPr lang="en-US" sz="1200" dirty="0"/>
          </a:p>
          <a:p>
            <a:pPr marL="0" indent="0">
              <a:lnSpc>
                <a:spcPts val="1600"/>
              </a:lnSpc>
              <a:buNone/>
            </a:pPr>
            <a:endParaRPr lang="en-US" sz="1200" dirty="0"/>
          </a:p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DCE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decisão final deve prever a forma e os instrumentos para cobrar ou devolver valores pagos a maior ou a menor durante a vigência da medida provisória.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47472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BLOCO 1 · DIAGNÓSTICO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03504"/>
            <a:ext cx="1091153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023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Impacto estimado por tipo de fornecimento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426464"/>
            <a:ext cx="1091153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Variação da carga tributária considerando apenas a diferença de alíquotas nominais entre o regime anterior e o novo, em três cenários de redutor governamental.</a:t>
            </a:r>
            <a:endParaRPr lang="en-US" sz="13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38528"/>
          <a:ext cx="10911807" cy="2633472"/>
        </p:xfrm>
        <a:graphic>
          <a:graphicData uri="http://schemas.openxmlformats.org/drawingml/2006/table">
            <a:tbl>
              <a:tblPr/>
              <a:tblGrid>
                <a:gridCol w="32278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3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3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3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3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3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37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37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37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537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38912">
                <a:tc rowSpan="2"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Tipo de fornecimento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233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233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2032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233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2033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233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891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3C6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3C6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3C6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3C6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3C6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3C6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3C6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3C6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3C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1F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Prestador de serviço — lucro real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195C3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-14,10%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6F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195C3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-25,03%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E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195C3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-39,41%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E3D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9E33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+21,99%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D2C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195C3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-3,73%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6F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195C3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-29,45%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E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9E33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+68,49%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AFA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9E33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+26,37%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D2C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195C3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-15,75%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E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1F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Prestador de serviço — lucro presumido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9E33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+56,60%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AFA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9E33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+31,37%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D2C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9E33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+6,15%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9E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9E33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+113,98%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AFA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9E33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+68,84%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AFA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9E33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+23,70%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D2C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9E33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+195,70%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AFA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9E33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+121,77%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AFA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9E33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+47,85%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AF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1F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Fornecedor de mercadorias — lucro real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195C3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-3,61%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6F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195C3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-11,12%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6F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195C3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-18,63%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E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195C3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-8,88%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6F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195C3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-21,71%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E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195C3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-34,54%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E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195C3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-22,31%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E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195C3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-41,73%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E3D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195C3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-61,15%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E3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1F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Fornecedor de mercadorias — lucro presumido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9E33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+22,47%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D2C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9E33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+12,84%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D2C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9E33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+3,22%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9E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9E33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+16,12%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D2C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195C3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-0,32%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6F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195C3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-16,75%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E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195C3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-0,48%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6F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195C3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-25,36%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E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195C3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-50,24%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E3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 3"/>
          <p:cNvSpPr txBox="1"/>
          <p:nvPr/>
        </p:nvSpPr>
        <p:spPr>
          <a:xfrm>
            <a:off x="640080" y="4828032"/>
            <a:ext cx="1091153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D68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Redutor governamental aplicado em cada cenário  ·  verde = redução de carga  ·  vermelho = aumento de carga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640080" y="5175504"/>
            <a:ext cx="10911535" cy="896112"/>
          </a:xfrm>
          <a:prstGeom prst="roundRect">
            <a:avLst>
              <a:gd name="adj" fmla="val 6122"/>
            </a:avLst>
          </a:prstGeom>
          <a:solidFill>
            <a:srgbClr val="FBF1DC"/>
          </a:solidFill>
          <a:ln w="12700">
            <a:solidFill>
              <a:srgbClr val="C9962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5"/>
          <p:cNvSpPr txBox="1"/>
          <p:nvPr/>
        </p:nvSpPr>
        <p:spPr>
          <a:xfrm>
            <a:off x="868680" y="5321808"/>
            <a:ext cx="104543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80" dirty="0">
                <a:solidFill>
                  <a:srgbClr val="9A70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Ressalva metodológica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868680" y="5596128"/>
            <a:ext cx="1045433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tabela considera apenas alíquotas nominais. A avaliação no caso concreto exige verificar a carga real do fornecedor antes da reforma, eventuais benefícios fiscais, o regime de tributação no IBS e os créditos de suas aquisições.</a:t>
            </a:r>
            <a:endParaRPr lang="en-US" sz="12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023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822960"/>
            <a:ext cx="3840480" cy="3840480"/>
          </a:xfrm>
          <a:prstGeom prst="ellipse">
            <a:avLst/>
          </a:prstGeom>
          <a:solidFill>
            <a:srgbClr val="1D3C63"/>
          </a:solidFill>
          <a:ln w="12700">
            <a:solidFill>
              <a:srgbClr val="1D3C63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10607040" y="4206240"/>
            <a:ext cx="2377440" cy="2377440"/>
          </a:xfrm>
          <a:prstGeom prst="ellipse">
            <a:avLst/>
          </a:prstGeom>
          <a:solidFill>
            <a:srgbClr val="1D3C63"/>
          </a:solidFill>
          <a:ln w="12700">
            <a:solidFill>
              <a:srgbClr val="1D3C63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 txBox="1"/>
          <p:nvPr/>
        </p:nvSpPr>
        <p:spPr>
          <a:xfrm>
            <a:off x="640080" y="1965960"/>
            <a:ext cx="2011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0" b="1" dirty="0">
                <a:solidFill>
                  <a:srgbClr val="C996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7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127248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Recomendações e plano de ação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041648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B9C6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precisa estar decidido e implantado antes de 1º de janeiro de 2027</a:t>
            </a:r>
            <a:endParaRPr lang="en-US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47472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BLOCO 5 · GOVERNANÇA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03504"/>
            <a:ext cx="1091153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023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Cinco eixos de adaptação à LC nº 214/2025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481328"/>
            <a:ext cx="10911535" cy="1078992"/>
          </a:xfrm>
          <a:prstGeom prst="roundRect">
            <a:avLst>
              <a:gd name="adj" fmla="val 5085"/>
            </a:avLst>
          </a:prstGeom>
          <a:solidFill>
            <a:srgbClr val="F1F4F8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896112" y="1819656"/>
            <a:ext cx="402336" cy="402336"/>
          </a:xfrm>
          <a:prstGeom prst="ellipse">
            <a:avLst/>
          </a:prstGeom>
          <a:solidFill>
            <a:srgbClr val="C9962C"/>
          </a:solidFill>
          <a:ln w="12700">
            <a:solidFill>
              <a:srgbClr val="C9962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96112" y="181965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1600200"/>
            <a:ext cx="9784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Regulamentação interna do reequilíbrio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481328" y="1883664"/>
            <a:ext cx="978408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50"/>
              </a:lnSpc>
              <a:buNone/>
            </a:pPr>
            <a:r>
              <a:rPr lang="en-US" sz="120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Definição de fluxos, critérios e responsabilidades. Por ser tema sistêmico, que alcança todos os contratos públicos, recomenda-se norma </a:t>
            </a:r>
            <a:r>
              <a:rPr lang="en-US" sz="1200" dirty="0" err="1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única</a:t>
            </a:r>
            <a:r>
              <a:rPr lang="en-US" sz="120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destinada</a:t>
            </a:r>
            <a:r>
              <a:rPr lang="en-US" sz="120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todas as secretarias.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40080" y="2633472"/>
            <a:ext cx="10911535" cy="896112"/>
          </a:xfrm>
          <a:prstGeom prst="roundRect">
            <a:avLst>
              <a:gd name="adj" fmla="val 6122"/>
            </a:avLst>
          </a:prstGeom>
          <a:solidFill>
            <a:srgbClr val="FFFFFF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Shape 8"/>
          <p:cNvSpPr/>
          <p:nvPr/>
        </p:nvSpPr>
        <p:spPr>
          <a:xfrm>
            <a:off x="896112" y="2880360"/>
            <a:ext cx="402336" cy="402336"/>
          </a:xfrm>
          <a:prstGeom prst="ellipse">
            <a:avLst/>
          </a:prstGeom>
          <a:solidFill>
            <a:srgbClr val="C9962C"/>
          </a:solidFill>
          <a:ln w="12700">
            <a:solidFill>
              <a:srgbClr val="C9962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Text 9"/>
          <p:cNvSpPr txBox="1"/>
          <p:nvPr/>
        </p:nvSpPr>
        <p:spPr>
          <a:xfrm>
            <a:off x="896112" y="288036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481328" y="2752344"/>
            <a:ext cx="9784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Adequação de editais e contratos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481328" y="3035808"/>
            <a:ext cx="97840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50"/>
              </a:lnSpc>
              <a:buNone/>
            </a:pPr>
            <a:r>
              <a:rPr lang="en-US" sz="120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Previsão clara dos mecanismos de reequilíbrio econômico-financeiro e da obrigação de o fornecedor prestar as informações necessárias ao cálculo.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40080" y="3602736"/>
            <a:ext cx="10911535" cy="896112"/>
          </a:xfrm>
          <a:prstGeom prst="roundRect">
            <a:avLst>
              <a:gd name="adj" fmla="val 6122"/>
            </a:avLst>
          </a:prstGeom>
          <a:solidFill>
            <a:srgbClr val="F1F4F8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" name="Shape 13"/>
          <p:cNvSpPr/>
          <p:nvPr/>
        </p:nvSpPr>
        <p:spPr>
          <a:xfrm>
            <a:off x="896112" y="3849624"/>
            <a:ext cx="402336" cy="402336"/>
          </a:xfrm>
          <a:prstGeom prst="ellipse">
            <a:avLst/>
          </a:prstGeom>
          <a:solidFill>
            <a:srgbClr val="C9962C"/>
          </a:solidFill>
          <a:ln w="12700">
            <a:solidFill>
              <a:srgbClr val="C9962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" name="Text 14"/>
          <p:cNvSpPr txBox="1"/>
          <p:nvPr/>
        </p:nvSpPr>
        <p:spPr>
          <a:xfrm>
            <a:off x="896112" y="384962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1481328" y="3721608"/>
            <a:ext cx="9784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Revisão da pesquisa de preços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481328" y="4005072"/>
            <a:ext cx="97840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50"/>
              </a:lnSpc>
              <a:buNone/>
            </a:pPr>
            <a:r>
              <a:rPr lang="en-US" sz="120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Adequação dos procedimentos de apuração do valor estimado das contratações, considerando o impacto da reforma tributária.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4572000"/>
            <a:ext cx="10911535" cy="896112"/>
          </a:xfrm>
          <a:prstGeom prst="roundRect">
            <a:avLst>
              <a:gd name="adj" fmla="val 6122"/>
            </a:avLst>
          </a:prstGeom>
          <a:solidFill>
            <a:srgbClr val="FFFFFF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" name="Shape 18"/>
          <p:cNvSpPr/>
          <p:nvPr/>
        </p:nvSpPr>
        <p:spPr>
          <a:xfrm>
            <a:off x="896112" y="4818888"/>
            <a:ext cx="402336" cy="402336"/>
          </a:xfrm>
          <a:prstGeom prst="ellipse">
            <a:avLst/>
          </a:prstGeom>
          <a:solidFill>
            <a:srgbClr val="C9962C"/>
          </a:solidFill>
          <a:ln w="12700">
            <a:solidFill>
              <a:srgbClr val="C9962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" name="Text 19"/>
          <p:cNvSpPr txBox="1"/>
          <p:nvPr/>
        </p:nvSpPr>
        <p:spPr>
          <a:xfrm>
            <a:off x="896112" y="481888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1481328" y="4690872"/>
            <a:ext cx="9784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Monitoramento contínuo da carga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1481328" y="4974336"/>
            <a:ext cx="97840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50"/>
              </a:lnSpc>
              <a:buNone/>
            </a:pPr>
            <a:r>
              <a:rPr lang="en-US" sz="120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Rotina permanente de acompanhamento dos contratos, capaz de identificar reduções de carga e propor de ofício a alteração contratual.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40080" y="5541264"/>
            <a:ext cx="10911535" cy="896112"/>
          </a:xfrm>
          <a:prstGeom prst="roundRect">
            <a:avLst>
              <a:gd name="adj" fmla="val 6122"/>
            </a:avLst>
          </a:prstGeom>
          <a:solidFill>
            <a:srgbClr val="F1F4F8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5" name="Shape 23"/>
          <p:cNvSpPr/>
          <p:nvPr/>
        </p:nvSpPr>
        <p:spPr>
          <a:xfrm>
            <a:off x="896112" y="5788152"/>
            <a:ext cx="402336" cy="402336"/>
          </a:xfrm>
          <a:prstGeom prst="ellipse">
            <a:avLst/>
          </a:prstGeom>
          <a:solidFill>
            <a:srgbClr val="C9962C"/>
          </a:solidFill>
          <a:ln w="12700">
            <a:solidFill>
              <a:srgbClr val="C9962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6" name="Text 24"/>
          <p:cNvSpPr txBox="1"/>
          <p:nvPr/>
        </p:nvSpPr>
        <p:spPr>
          <a:xfrm>
            <a:off x="896112" y="578815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1481328" y="5660136"/>
            <a:ext cx="9784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Uso do split payment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1481328" y="5943600"/>
            <a:ext cx="97840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50"/>
              </a:lnSpc>
              <a:buNone/>
            </a:pPr>
            <a:r>
              <a:rPr lang="en-US" sz="120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Adoção do mecanismo no pagamento das compras governamentais, com previsão expressa nos contratos.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47472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BLOCO 5 · NORMA INTERNA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03504"/>
            <a:ext cx="1091153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023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conteúdo mínimo da regulamentação municipal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463040"/>
            <a:ext cx="109115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norma única de reequilíbrio deve disciplinar, no mínimo: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1920240"/>
            <a:ext cx="3456432" cy="1755648"/>
          </a:xfrm>
          <a:prstGeom prst="roundRect">
            <a:avLst>
              <a:gd name="adj" fmla="val 3125"/>
            </a:avLst>
          </a:prstGeom>
          <a:solidFill>
            <a:srgbClr val="FFFFFF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Shape 4"/>
          <p:cNvSpPr/>
          <p:nvPr/>
        </p:nvSpPr>
        <p:spPr>
          <a:xfrm>
            <a:off x="896112" y="2157984"/>
            <a:ext cx="402336" cy="402336"/>
          </a:xfrm>
          <a:prstGeom prst="ellipse">
            <a:avLst/>
          </a:prstGeom>
          <a:solidFill>
            <a:srgbClr val="C9962C"/>
          </a:solidFill>
          <a:ln w="12700">
            <a:solidFill>
              <a:srgbClr val="C9962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 txBox="1"/>
          <p:nvPr/>
        </p:nvSpPr>
        <p:spPr>
          <a:xfrm>
            <a:off x="896112" y="215798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2688336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Instrução do pedido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896112" y="2999232"/>
            <a:ext cx="29443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 de apresentação e documentos exigidos conforme o valor e a natureza do contrato.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370832" y="1920240"/>
            <a:ext cx="3456432" cy="1755648"/>
          </a:xfrm>
          <a:prstGeom prst="roundRect">
            <a:avLst>
              <a:gd name="adj" fmla="val 3125"/>
            </a:avLst>
          </a:prstGeom>
          <a:solidFill>
            <a:srgbClr val="FFFFFF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Shape 9"/>
          <p:cNvSpPr/>
          <p:nvPr/>
        </p:nvSpPr>
        <p:spPr>
          <a:xfrm>
            <a:off x="4626864" y="2157984"/>
            <a:ext cx="402336" cy="402336"/>
          </a:xfrm>
          <a:prstGeom prst="ellipse">
            <a:avLst/>
          </a:prstGeom>
          <a:solidFill>
            <a:srgbClr val="C9962C"/>
          </a:solidFill>
          <a:ln w="12700">
            <a:solidFill>
              <a:srgbClr val="C9962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 txBox="1"/>
          <p:nvPr/>
        </p:nvSpPr>
        <p:spPr>
          <a:xfrm>
            <a:off x="4626864" y="215798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4626864" y="2688336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Metodologia de cálculo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4626864" y="2999232"/>
            <a:ext cx="29443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Apuração da carga tributária efetiva atual e projetada, incluindo o tratamento dos créditos do fornecedor.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8101584" y="1920240"/>
            <a:ext cx="3456432" cy="1755648"/>
          </a:xfrm>
          <a:prstGeom prst="roundRect">
            <a:avLst>
              <a:gd name="adj" fmla="val 3125"/>
            </a:avLst>
          </a:prstGeom>
          <a:solidFill>
            <a:srgbClr val="FFFFFF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" name="Shape 14"/>
          <p:cNvSpPr/>
          <p:nvPr/>
        </p:nvSpPr>
        <p:spPr>
          <a:xfrm>
            <a:off x="8357616" y="2157984"/>
            <a:ext cx="402336" cy="402336"/>
          </a:xfrm>
          <a:prstGeom prst="ellipse">
            <a:avLst/>
          </a:prstGeom>
          <a:solidFill>
            <a:srgbClr val="C9962C"/>
          </a:solidFill>
          <a:ln w="12700">
            <a:solidFill>
              <a:srgbClr val="C9962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" name="Text 15"/>
          <p:cNvSpPr txBox="1"/>
          <p:nvPr/>
        </p:nvSpPr>
        <p:spPr>
          <a:xfrm>
            <a:off x="8357616" y="215798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8357616" y="2688336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Fluxo processual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8357616" y="2999232"/>
            <a:ext cx="29443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Instrução dentro do prazo de 90 dias, com identificação dos responsáveis por etapa.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40080" y="3913632"/>
            <a:ext cx="5349240" cy="1755648"/>
          </a:xfrm>
          <a:prstGeom prst="roundRect">
            <a:avLst>
              <a:gd name="adj" fmla="val 3125"/>
            </a:avLst>
          </a:prstGeom>
          <a:solidFill>
            <a:srgbClr val="FFFFFF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" name="Shape 19"/>
          <p:cNvSpPr/>
          <p:nvPr/>
        </p:nvSpPr>
        <p:spPr>
          <a:xfrm>
            <a:off x="896112" y="4151376"/>
            <a:ext cx="402336" cy="402336"/>
          </a:xfrm>
          <a:prstGeom prst="ellipse">
            <a:avLst/>
          </a:prstGeom>
          <a:solidFill>
            <a:srgbClr val="C9962C"/>
          </a:solidFill>
          <a:ln w="12700">
            <a:solidFill>
              <a:srgbClr val="C9962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2" name="Text 20"/>
          <p:cNvSpPr txBox="1"/>
          <p:nvPr/>
        </p:nvSpPr>
        <p:spPr>
          <a:xfrm>
            <a:off x="896112" y="415137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896112" y="4681728"/>
            <a:ext cx="48371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Reequilíbrio provisório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896112" y="4992624"/>
            <a:ext cx="48371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Critérios objetivos para a sua concessão e para a posterior revisão.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6199632" y="3913632"/>
            <a:ext cx="5349240" cy="1755648"/>
          </a:xfrm>
          <a:prstGeom prst="roundRect">
            <a:avLst>
              <a:gd name="adj" fmla="val 3125"/>
            </a:avLst>
          </a:prstGeom>
          <a:solidFill>
            <a:srgbClr val="FFFFFF"/>
          </a:solidFill>
          <a:ln w="9525">
            <a:solidFill>
              <a:srgbClr val="D9DF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6" name="Shape 24"/>
          <p:cNvSpPr/>
          <p:nvPr/>
        </p:nvSpPr>
        <p:spPr>
          <a:xfrm>
            <a:off x="6455664" y="4151376"/>
            <a:ext cx="402336" cy="402336"/>
          </a:xfrm>
          <a:prstGeom prst="ellipse">
            <a:avLst/>
          </a:prstGeom>
          <a:solidFill>
            <a:srgbClr val="C9962C"/>
          </a:solidFill>
          <a:ln w="12700">
            <a:solidFill>
              <a:srgbClr val="C9962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7" name="Text 25"/>
          <p:cNvSpPr txBox="1"/>
          <p:nvPr/>
        </p:nvSpPr>
        <p:spPr>
          <a:xfrm>
            <a:off x="6455664" y="415137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6455664" y="4681728"/>
            <a:ext cx="48371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Revisão de ofício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455664" y="4992624"/>
            <a:ext cx="48371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1F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Rotina de identificação e de revisão nos contratos em que houver redução de carga tributária.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1023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66960" y="-1097280"/>
            <a:ext cx="3657600" cy="3657600"/>
          </a:xfrm>
          <a:prstGeom prst="ellipse">
            <a:avLst/>
          </a:prstGeom>
          <a:solidFill>
            <a:srgbClr val="1D3C63"/>
          </a:solidFill>
          <a:ln w="12700">
            <a:solidFill>
              <a:srgbClr val="1D3C63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640080" y="5486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80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SÍNTESE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8686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Três mensagens para levar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640080" y="1719072"/>
            <a:ext cx="420624" cy="420624"/>
          </a:xfrm>
          <a:prstGeom prst="ellipse">
            <a:avLst/>
          </a:prstGeom>
          <a:solidFill>
            <a:srgbClr val="C9962C"/>
          </a:solidFill>
          <a:ln w="12700">
            <a:solidFill>
              <a:srgbClr val="C9962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640080" y="17190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261872" y="1664208"/>
            <a:ext cx="7863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neutralidade prometida não é </a:t>
            </a:r>
            <a:r>
              <a:rPr lang="en-US" sz="1550" b="1" dirty="0" err="1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garantida</a:t>
            </a:r>
            <a:endParaRPr lang="en-US" sz="1550" dirty="0"/>
          </a:p>
        </p:txBody>
      </p:sp>
      <p:sp>
        <p:nvSpPr>
          <p:cNvPr id="8" name="Text 6"/>
          <p:cNvSpPr txBox="1"/>
          <p:nvPr/>
        </p:nvSpPr>
        <p:spPr>
          <a:xfrm>
            <a:off x="1261872" y="1975104"/>
            <a:ext cx="8138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D2DB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titularidade do tributo é do ente contratante, mas o retorno ao caixa depende da transição federativa e do coeficiente de participação — até 2078.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40080" y="2889504"/>
            <a:ext cx="420624" cy="420624"/>
          </a:xfrm>
          <a:prstGeom prst="ellipse">
            <a:avLst/>
          </a:prstGeom>
          <a:solidFill>
            <a:srgbClr val="C9962C"/>
          </a:solidFill>
          <a:ln w="12700">
            <a:solidFill>
              <a:srgbClr val="C9962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 txBox="1"/>
          <p:nvPr/>
        </p:nvSpPr>
        <p:spPr>
          <a:xfrm>
            <a:off x="640080" y="28895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261872" y="2834640"/>
            <a:ext cx="7863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reequilíbrio será rotina, não exceção</a:t>
            </a:r>
            <a:endParaRPr lang="en-US" sz="155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145536"/>
            <a:ext cx="8138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D2DB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carga varia em ambos os sentidos ao longo da transição. O pedido de aumento chega sozinho; a redução só é capturada com monitoramento ativo.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40080" y="4059936"/>
            <a:ext cx="420624" cy="420624"/>
          </a:xfrm>
          <a:prstGeom prst="ellipse">
            <a:avLst/>
          </a:prstGeom>
          <a:solidFill>
            <a:srgbClr val="C9962C"/>
          </a:solidFill>
          <a:ln w="12700">
            <a:solidFill>
              <a:srgbClr val="C9962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" name="Text 12"/>
          <p:cNvSpPr txBox="1"/>
          <p:nvPr/>
        </p:nvSpPr>
        <p:spPr>
          <a:xfrm>
            <a:off x="640080" y="405993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005072"/>
            <a:ext cx="7863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prazo de preparação é 2026</a:t>
            </a:r>
            <a:endParaRPr lang="en-US" sz="1550" dirty="0"/>
          </a:p>
        </p:txBody>
      </p:sp>
      <p:sp>
        <p:nvSpPr>
          <p:cNvPr id="16" name="Text 14"/>
          <p:cNvSpPr txBox="1"/>
          <p:nvPr/>
        </p:nvSpPr>
        <p:spPr>
          <a:xfrm>
            <a:off x="1261872" y="4315968"/>
            <a:ext cx="8138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D2DB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 interna, metodologia de cálculo, adequação de editais e capacitação precisam estar prontos antes do primeiro pedido protocolado em 2027.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5E3C0694-9AAB-424B-8A12-A3D5EABEF131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82718f05-d9d8-48eb-9e3e-35e0a37483bb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3610</Words>
  <Application>Microsoft Office PowerPoint</Application>
  <PresentationFormat>Widescreen</PresentationFormat>
  <Paragraphs>423</Paragraphs>
  <Slides>25</Slides>
  <Notes>25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Cambria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Reforma Tributária e Compras Públicas</dc:title>
  <dc:subject>PptxGenJS Presentation</dc:subject>
  <dc:creator>SEFAZ Salvador</dc:creator>
  <cp:lastModifiedBy>Leonardo Lima Albuquerque</cp:lastModifiedBy>
  <cp:revision>13</cp:revision>
  <dcterms:created xsi:type="dcterms:W3CDTF">2026-09-02T20:30:14Z</dcterms:created>
  <dcterms:modified xsi:type="dcterms:W3CDTF">2026-09-09T17:23:38Z</dcterms:modified>
</cp:coreProperties>
</file>