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3" r:id="rId5"/>
    <p:sldId id="301" r:id="rId6"/>
    <p:sldId id="328" r:id="rId7"/>
    <p:sldId id="264" r:id="rId8"/>
    <p:sldId id="313" r:id="rId9"/>
    <p:sldId id="266" r:id="rId10"/>
    <p:sldId id="267" r:id="rId11"/>
    <p:sldId id="317" r:id="rId12"/>
    <p:sldId id="282" r:id="rId13"/>
    <p:sldId id="265" r:id="rId14"/>
    <p:sldId id="261" r:id="rId15"/>
    <p:sldId id="302" r:id="rId16"/>
    <p:sldId id="289" r:id="rId17"/>
    <p:sldId id="279" r:id="rId18"/>
    <p:sldId id="292" r:id="rId19"/>
    <p:sldId id="294" r:id="rId20"/>
    <p:sldId id="277" r:id="rId21"/>
    <p:sldId id="305" r:id="rId22"/>
    <p:sldId id="307" r:id="rId23"/>
    <p:sldId id="309" r:id="rId24"/>
    <p:sldId id="319" r:id="rId25"/>
    <p:sldId id="321" r:id="rId26"/>
    <p:sldId id="329" r:id="rId27"/>
    <p:sldId id="322" r:id="rId28"/>
    <p:sldId id="320" r:id="rId29"/>
    <p:sldId id="331" r:id="rId30"/>
    <p:sldId id="332" r:id="rId31"/>
    <p:sldId id="324" r:id="rId32"/>
    <p:sldId id="326" r:id="rId33"/>
    <p:sldId id="325" r:id="rId34"/>
    <p:sldId id="327" r:id="rId35"/>
    <p:sldId id="306" r:id="rId36"/>
    <p:sldId id="334" r:id="rId37"/>
    <p:sldId id="333" r:id="rId38"/>
    <p:sldId id="323" r:id="rId39"/>
    <p:sldId id="262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5E3"/>
    <a:srgbClr val="F2F2F2"/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B492D-A3A6-4495-994C-B6A2F0760174}" v="18" dt="2026-04-07T18:33:35.3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5AD4E-D5D9-E3AF-0D6E-FA5ADE2CC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C5059C-ED87-F2EE-CDFC-5D35B68DC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9B4A9B-0CC8-EED7-A2DC-22871B25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F3A9BF-FA31-7931-0213-CF38EF8DC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E72765-3037-B28C-A44A-CFF7D432F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066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E34C7-E951-319B-AD84-C87A34E3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7D3EA3-D8FA-033B-FEE2-1BF1F215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595591-6372-2DB5-855C-2181F57D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ACE3EB-AA22-DC8F-FBAB-2A2715387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A42813-D7A3-8678-25F8-BFA7FA7F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78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A7D028-46DF-C232-5448-5C7DCA7C76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C4156A-DCFF-6271-5791-D6FA8C808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EEFBD6-A340-701C-917F-A00825BF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BA5095-715E-DF59-5D08-1BD6E0A3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E8FFB0-E876-398F-C608-DCA5D7249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673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6CA85-51B7-9861-F4B1-C77B15BD8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040622-F901-F024-3640-E23387AEE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9030E8-BCB2-9FE8-220C-9D76CFCA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4C5920-8CDF-AAA1-47EB-564BCAC91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67ACD0-B71A-6DAB-9094-D94CDBE0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6405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6661B-FF00-60FB-B261-505B6AC5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DB9FF3-C66C-C5D3-03FA-B80A0EB61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59D55F-BF87-AAE7-C0C7-C59BCF0A2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CD32AB-1399-3D4F-2607-B15F95C2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8F729E-0EFA-E19F-E562-23E6FEBF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108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5C8B4-C1A8-7FDD-0356-DD124EE16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A0CAEB-4833-3980-731C-1FF128BA9E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3352AC-D6C7-B8FF-30DA-CC377F02E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56B734-3626-D786-12D8-F6380986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07FC03-12AC-FEF3-0E27-2803601E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90117F-1B09-61CA-FF76-CF9F4F11C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38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E2654-E7D9-8E92-C8F6-1AC87E15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E4168C-60CB-DA59-A865-A58186E7E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86CCBE-AC75-92AE-A0A8-B0ABF286C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C307B0A-9A82-8DC1-6C28-4B5943EF1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ED46710-5514-E64F-B655-9EE5C69A46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2D833CB-0FA7-56C5-D0FC-4A6A02C3E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2909216-79AE-68D6-C1AF-669468E54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A003984-0584-8027-22FB-F4D80D7F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40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8652F-2A66-4C89-2EF0-3F70C468F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4A007D-A925-AD8C-33E7-5470D6448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231323-CF90-7D07-C7B4-47D6AA46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C2E9FE-C98F-2E0B-FD99-87E59303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62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10CEB50-725C-EE86-F270-C34A9DDF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E191E17-1701-F54F-638A-5BE5E03CB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8D1B57-77FC-0F80-1246-5896B1C9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597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CDB6D-7E10-8AD7-3C19-FA9C2C97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22EB1-28A2-8EBD-7F7B-375056E9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C6C00B2-A078-60D6-870C-ABB85AD12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B09D48-D13F-9500-DC46-58698E3B3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2E10A2-8554-E1DF-04EE-07C72697F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2069DB-B12E-F8BA-A870-B5900CAD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84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602D5-75DA-1C06-8E1F-7FEF4486F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4CA7055-EED5-7D49-7CA9-6ACBDFC87A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4C1684-EE50-50CA-EAA4-0B1CE5E7B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DC3CCA-A330-729D-06E1-0098653A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05F639-E389-5A94-C3F3-18A7A0C2D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290813-F5FB-2C84-A572-C97FBE3ED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0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E6A175-95BD-874D-C830-AC77F0E54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34AC87-C0C1-2FDA-F8F2-FD1FA0B14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A188DE-2BCB-F7B0-5526-750E6F1EF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3F20B-D7DA-4D6F-B1A7-5B7D1F21C12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8042A2-2465-0193-1C3A-87BB1A235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AEF3DA-87BE-60BB-17DE-DBF774C11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CD483-202F-4EA0-B463-54B30B3FFD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409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élulas nervosas do cérebro humano">
            <a:extLst>
              <a:ext uri="{FF2B5EF4-FFF2-40B4-BE49-F238E27FC236}">
                <a16:creationId xmlns:a16="http://schemas.microsoft.com/office/drawing/2014/main" id="{2955C350-DFA3-6935-3959-31ED7723A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1381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29EEED-236A-D100-5DE2-BA8D718D8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6005946" cy="3204134"/>
          </a:xfrm>
        </p:spPr>
        <p:txBody>
          <a:bodyPr anchor="b">
            <a:normAutofit/>
          </a:bodyPr>
          <a:lstStyle/>
          <a:p>
            <a:pPr algn="l"/>
            <a:r>
              <a:rPr lang="pt-BR" sz="4000">
                <a:latin typeface="Rockwell Extra Bold" panose="02060903040505020403" pitchFamily="18" charset="0"/>
              </a:rPr>
              <a:t>O </a:t>
            </a:r>
            <a:r>
              <a:rPr lang="pt-BR" sz="4000" dirty="0">
                <a:latin typeface="Rockwell Extra Bold" panose="02060903040505020403" pitchFamily="18" charset="0"/>
              </a:rPr>
              <a:t>IVA na União Europeia</a:t>
            </a:r>
            <a:endParaRPr lang="es-ES" sz="4000" dirty="0">
              <a:latin typeface="Rockwell Extra Bold" panose="02060903040505020403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CD3F52-71F5-821A-7CD3-21B441BA2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421191" cy="1208141"/>
          </a:xfrm>
        </p:spPr>
        <p:txBody>
          <a:bodyPr>
            <a:normAutofit/>
          </a:bodyPr>
          <a:lstStyle/>
          <a:p>
            <a:pPr algn="l"/>
            <a:r>
              <a:rPr lang="es-ES" sz="1400" dirty="0"/>
              <a:t>Francisco Javier Sánchez Gallardo</a:t>
            </a:r>
          </a:p>
          <a:p>
            <a:pPr algn="l"/>
            <a:r>
              <a:rPr lang="es-ES" sz="1400" dirty="0" err="1"/>
              <a:t>Doutor</a:t>
            </a:r>
            <a:r>
              <a:rPr lang="es-ES" sz="1400" dirty="0"/>
              <a:t> en </a:t>
            </a:r>
            <a:r>
              <a:rPr lang="es-ES" sz="1400" dirty="0" err="1"/>
              <a:t>Direito</a:t>
            </a:r>
            <a:r>
              <a:rPr lang="es-ES" sz="1400" dirty="0"/>
              <a:t>, Economista, Auditor Fiscal</a:t>
            </a:r>
          </a:p>
          <a:p>
            <a:pPr algn="l"/>
            <a:r>
              <a:rPr lang="es-ES" sz="1400" dirty="0" err="1"/>
              <a:t>Conselheiro</a:t>
            </a:r>
            <a:r>
              <a:rPr lang="es-ES" sz="1400" dirty="0"/>
              <a:t> </a:t>
            </a:r>
            <a:r>
              <a:rPr lang="es-ES" sz="1400" dirty="0" err="1"/>
              <a:t>Financeiro</a:t>
            </a:r>
            <a:r>
              <a:rPr lang="es-ES" sz="1400" dirty="0"/>
              <a:t> da </a:t>
            </a:r>
            <a:r>
              <a:rPr lang="es-ES" sz="1400" dirty="0" err="1"/>
              <a:t>Embaixada</a:t>
            </a:r>
            <a:r>
              <a:rPr lang="es-ES" sz="1400" dirty="0"/>
              <a:t> da </a:t>
            </a:r>
            <a:r>
              <a:rPr lang="es-ES" sz="1400" dirty="0" err="1"/>
              <a:t>Espanha</a:t>
            </a:r>
            <a:r>
              <a:rPr lang="es-ES" sz="1400" dirty="0"/>
              <a:t> no Brasil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460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566729B-D2C1-AAAF-131B-F21CD9637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3" y="0"/>
            <a:ext cx="11716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10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547FBE2-6078-F1FA-E8D6-02A861A68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Rockwell Extra Bold" panose="02060903040505020403" pitchFamily="18" charset="0"/>
              </a:rPr>
              <a:t>O IVA no destino e seus problemas (III)</a:t>
            </a:r>
            <a:endParaRPr lang="es-ES" sz="3200" dirty="0">
              <a:latin typeface="Rockwell Extra Bold" panose="02060903040505020403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320FB8-2C7E-FE53-1862-0A057A947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Operações com pessoas físicas </a:t>
            </a:r>
            <a:r>
              <a:rPr lang="pt-BR" b="1" dirty="0">
                <a:solidFill>
                  <a:srgbClr val="C00000"/>
                </a:solidFill>
              </a:rPr>
              <a:t>(consumidores finais)</a:t>
            </a:r>
            <a:r>
              <a:rPr lang="pt-BR" dirty="0"/>
              <a:t>:</a:t>
            </a:r>
          </a:p>
          <a:p>
            <a:pPr lvl="1"/>
            <a:r>
              <a:rPr lang="pt-BR" dirty="0"/>
              <a:t>A tributação no destino aplica-se aos </a:t>
            </a:r>
            <a:r>
              <a:rPr lang="pt-BR" b="1" dirty="0"/>
              <a:t>bens vendidos e serviços prestados à distância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Não há possibilidade de o comprador a pagar o IVA às suas autoridades fiscais </a:t>
            </a:r>
            <a:r>
              <a:rPr lang="pt-BR" b="1" dirty="0"/>
              <a:t>(reverse charge)</a:t>
            </a:r>
            <a:r>
              <a:rPr lang="pt-BR" dirty="0"/>
              <a:t>, quem tem que pagar é o </a:t>
            </a:r>
            <a:r>
              <a:rPr lang="pt-BR" b="1" dirty="0"/>
              <a:t>vendedor.</a:t>
            </a:r>
          </a:p>
          <a:p>
            <a:pPr lvl="1"/>
            <a:r>
              <a:rPr lang="pt-BR" dirty="0"/>
              <a:t>Existe um sistema de </a:t>
            </a:r>
            <a:r>
              <a:rPr lang="pt-BR" b="1" dirty="0"/>
              <a:t>balcão único </a:t>
            </a:r>
            <a:r>
              <a:rPr lang="pt-BR" dirty="0"/>
              <a:t>que permite o pagamento do IVA desde o Estado de estabelecimento do vendedor.</a:t>
            </a:r>
          </a:p>
          <a:p>
            <a:pPr lvl="1"/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3018437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547FBE2-6078-F1FA-E8D6-02A861A68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Rockwell Extra Bold" panose="02060903040505020403" pitchFamily="18" charset="0"/>
              </a:rPr>
              <a:t>O IVA no destino e seus problemas (IV)</a:t>
            </a:r>
            <a:endParaRPr lang="es-ES" sz="3200" dirty="0">
              <a:latin typeface="Rockwell Extra Bold" panose="02060903040505020403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C0CA90C-056F-F7D6-8346-497A19C7F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b="1" dirty="0"/>
              <a:t>Exemplo: </a:t>
            </a:r>
            <a:r>
              <a:rPr lang="pt-BR" sz="1800" dirty="0"/>
              <a:t>Fabricante espanhol de </a:t>
            </a:r>
            <a:r>
              <a:rPr lang="pt-BR" sz="2000" b="1" dirty="0">
                <a:solidFill>
                  <a:srgbClr val="C00000"/>
                </a:solidFill>
              </a:rPr>
              <a:t>calçados/software</a:t>
            </a:r>
            <a:r>
              <a:rPr lang="pt-BR" sz="1800" dirty="0">
                <a:solidFill>
                  <a:srgbClr val="C00000"/>
                </a:solidFill>
              </a:rPr>
              <a:t> </a:t>
            </a:r>
            <a:r>
              <a:rPr lang="pt-BR" sz="1800" dirty="0"/>
              <a:t>que vende por meio de seu site. Dados de vendas:</a:t>
            </a:r>
          </a:p>
          <a:p>
            <a:pPr marL="0" indent="0">
              <a:buNone/>
            </a:pPr>
            <a:endParaRPr lang="pt-BR" sz="1800" dirty="0"/>
          </a:p>
          <a:p>
            <a:pPr marL="0" indent="0">
              <a:buNone/>
            </a:pPr>
            <a:endParaRPr lang="pt-BR" sz="1800" dirty="0"/>
          </a:p>
          <a:p>
            <a:pPr marL="0" indent="0">
              <a:buNone/>
            </a:pPr>
            <a:endParaRPr lang="pt-BR" sz="1800" dirty="0"/>
          </a:p>
          <a:p>
            <a:pPr marL="0" indent="0">
              <a:lnSpc>
                <a:spcPct val="110000"/>
              </a:lnSpc>
              <a:buNone/>
            </a:pPr>
            <a:r>
              <a:rPr lang="pt-BR" sz="1800" b="1" dirty="0">
                <a:solidFill>
                  <a:srgbClr val="C00000"/>
                </a:solidFill>
              </a:rPr>
              <a:t>Solução: </a:t>
            </a:r>
            <a:r>
              <a:rPr lang="pt-BR" sz="1800" dirty="0"/>
              <a:t>IVA correspondente a cada Estado :</a:t>
            </a:r>
          </a:p>
          <a:p>
            <a:pPr marL="0" indent="0">
              <a:lnSpc>
                <a:spcPct val="110000"/>
              </a:lnSpc>
              <a:buNone/>
            </a:pPr>
            <a:endParaRPr lang="pt-BR" sz="1800" dirty="0"/>
          </a:p>
          <a:p>
            <a:pPr marL="0" indent="0">
              <a:lnSpc>
                <a:spcPct val="110000"/>
              </a:lnSpc>
              <a:buNone/>
            </a:pPr>
            <a:endParaRPr lang="pt-BR" sz="1800" dirty="0"/>
          </a:p>
          <a:p>
            <a:pPr marL="0" indent="0">
              <a:lnSpc>
                <a:spcPct val="110000"/>
              </a:lnSpc>
              <a:buNone/>
            </a:pPr>
            <a:endParaRPr lang="pt-BR" sz="1800" dirty="0"/>
          </a:p>
          <a:p>
            <a:pPr marL="0" indent="0">
              <a:lnSpc>
                <a:spcPct val="110000"/>
              </a:lnSpc>
              <a:buNone/>
            </a:pPr>
            <a:r>
              <a:rPr lang="pt-BR" sz="1800" dirty="0"/>
              <a:t>Este IVA teria de ser pago pelo vendedor em cada um destes Estados. Através do regime de </a:t>
            </a:r>
            <a:r>
              <a:rPr lang="pt-BR" sz="1800" b="1" dirty="0"/>
              <a:t>balcão único</a:t>
            </a:r>
            <a:r>
              <a:rPr lang="pt-BR" sz="1800" dirty="0"/>
              <a:t>, este pagamento pode ser feito inteiramente na Espanha, que se encarregará de distribuí-lo com os outros Estados</a:t>
            </a:r>
            <a:endParaRPr lang="es-ES" sz="1800" dirty="0"/>
          </a:p>
        </p:txBody>
      </p:sp>
      <p:graphicFrame>
        <p:nvGraphicFramePr>
          <p:cNvPr id="7" name="Tabla 4">
            <a:extLst>
              <a:ext uri="{FF2B5EF4-FFF2-40B4-BE49-F238E27FC236}">
                <a16:creationId xmlns:a16="http://schemas.microsoft.com/office/drawing/2014/main" id="{AE6AB2BC-639D-DB1B-6932-E548723FB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207153"/>
              </p:ext>
            </p:extLst>
          </p:nvPr>
        </p:nvGraphicFramePr>
        <p:xfrm>
          <a:off x="2298584" y="2332967"/>
          <a:ext cx="7805676" cy="731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32728">
                  <a:extLst>
                    <a:ext uri="{9D8B030D-6E8A-4147-A177-3AD203B41FA5}">
                      <a16:colId xmlns:a16="http://schemas.microsoft.com/office/drawing/2014/main" val="2662225838"/>
                    </a:ext>
                  </a:extLst>
                </a:gridCol>
                <a:gridCol w="1593237">
                  <a:extLst>
                    <a:ext uri="{9D8B030D-6E8A-4147-A177-3AD203B41FA5}">
                      <a16:colId xmlns:a16="http://schemas.microsoft.com/office/drawing/2014/main" val="572756877"/>
                    </a:ext>
                  </a:extLst>
                </a:gridCol>
                <a:gridCol w="1593237">
                  <a:extLst>
                    <a:ext uri="{9D8B030D-6E8A-4147-A177-3AD203B41FA5}">
                      <a16:colId xmlns:a16="http://schemas.microsoft.com/office/drawing/2014/main" val="1497201706"/>
                    </a:ext>
                  </a:extLst>
                </a:gridCol>
                <a:gridCol w="1593237">
                  <a:extLst>
                    <a:ext uri="{9D8B030D-6E8A-4147-A177-3AD203B41FA5}">
                      <a16:colId xmlns:a16="http://schemas.microsoft.com/office/drawing/2014/main" val="2644199169"/>
                    </a:ext>
                  </a:extLst>
                </a:gridCol>
                <a:gridCol w="1593237">
                  <a:extLst>
                    <a:ext uri="{9D8B030D-6E8A-4147-A177-3AD203B41FA5}">
                      <a16:colId xmlns:a16="http://schemas.microsoft.com/office/drawing/2014/main" val="3326861934"/>
                    </a:ext>
                  </a:extLst>
                </a:gridCol>
              </a:tblGrid>
              <a:tr h="337471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Espanha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Alemanha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França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Itália</a:t>
                      </a:r>
                      <a:endParaRPr lang="es-E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99088"/>
                  </a:ext>
                </a:extLst>
              </a:tr>
              <a:tr h="337471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Vendas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600.000 €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60.000 €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80.000 €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50.000 €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038105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FC79461-76B4-FF6E-63F7-47616ACA86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6836"/>
              </p:ext>
            </p:extLst>
          </p:nvPr>
        </p:nvGraphicFramePr>
        <p:xfrm>
          <a:off x="1405031" y="3858661"/>
          <a:ext cx="9378890" cy="1097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75778">
                  <a:extLst>
                    <a:ext uri="{9D8B030D-6E8A-4147-A177-3AD203B41FA5}">
                      <a16:colId xmlns:a16="http://schemas.microsoft.com/office/drawing/2014/main" val="1381266908"/>
                    </a:ext>
                  </a:extLst>
                </a:gridCol>
                <a:gridCol w="1875778">
                  <a:extLst>
                    <a:ext uri="{9D8B030D-6E8A-4147-A177-3AD203B41FA5}">
                      <a16:colId xmlns:a16="http://schemas.microsoft.com/office/drawing/2014/main" val="572756877"/>
                    </a:ext>
                  </a:extLst>
                </a:gridCol>
                <a:gridCol w="1875778">
                  <a:extLst>
                    <a:ext uri="{9D8B030D-6E8A-4147-A177-3AD203B41FA5}">
                      <a16:colId xmlns:a16="http://schemas.microsoft.com/office/drawing/2014/main" val="1497201706"/>
                    </a:ext>
                  </a:extLst>
                </a:gridCol>
                <a:gridCol w="1875778">
                  <a:extLst>
                    <a:ext uri="{9D8B030D-6E8A-4147-A177-3AD203B41FA5}">
                      <a16:colId xmlns:a16="http://schemas.microsoft.com/office/drawing/2014/main" val="2644199169"/>
                    </a:ext>
                  </a:extLst>
                </a:gridCol>
                <a:gridCol w="1875778">
                  <a:extLst>
                    <a:ext uri="{9D8B030D-6E8A-4147-A177-3AD203B41FA5}">
                      <a16:colId xmlns:a16="http://schemas.microsoft.com/office/drawing/2014/main" val="3326861934"/>
                    </a:ext>
                  </a:extLst>
                </a:gridCol>
              </a:tblGrid>
              <a:tr h="283024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Espanha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Alemanha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França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err="1"/>
                        <a:t>Itália</a:t>
                      </a:r>
                      <a:endParaRPr lang="es-E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899088"/>
                  </a:ext>
                </a:extLst>
              </a:tr>
              <a:tr h="313041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Vendas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600.000 €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60.000 €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80.000 €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50.000 €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038105"/>
                  </a:ext>
                </a:extLst>
              </a:tr>
              <a:tr h="313041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126.000 € (21%)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11.400 € (19%)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16.000 € (20%)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11.000 € (22%)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814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501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E6DCA94-2F6F-401A-F442-5A32756F6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0"/>
            <a:ext cx="11430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7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835D82-99B5-FDBB-EEB0-9AB9BB5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Cooperação administrativa na União Europeia e controle das operações (I)</a:t>
            </a:r>
            <a:endParaRPr lang="es-ES" sz="3400" dirty="0">
              <a:latin typeface="Rockwell Extra Bold" panose="02060903040505020403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4305B-0FB3-091E-FFFE-95386AE82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400" dirty="0"/>
              <a:t>Na UE </a:t>
            </a:r>
            <a:r>
              <a:rPr lang="pt-BR" sz="2400" b="1" dirty="0"/>
              <a:t>não existe </a:t>
            </a:r>
            <a:r>
              <a:rPr lang="pt-BR" sz="2400" dirty="0"/>
              <a:t>uma </a:t>
            </a:r>
            <a:r>
              <a:rPr lang="pt-BR" sz="2400" b="1" dirty="0"/>
              <a:t>entidade centralizada de gestão </a:t>
            </a:r>
            <a:r>
              <a:rPr lang="pt-BR" sz="2400" dirty="0"/>
              <a:t>do IVA semelhante ao </a:t>
            </a:r>
            <a:r>
              <a:rPr lang="pt-BR" sz="2400" b="1" dirty="0">
                <a:solidFill>
                  <a:srgbClr val="C00000"/>
                </a:solidFill>
              </a:rPr>
              <a:t>Comité Gestor </a:t>
            </a:r>
            <a:r>
              <a:rPr lang="pt-BR" sz="2400" dirty="0"/>
              <a:t>previsto na reforma tributária para o Brasil.</a:t>
            </a:r>
          </a:p>
          <a:p>
            <a:r>
              <a:rPr lang="pt-BR" sz="2400" dirty="0"/>
              <a:t>A </a:t>
            </a:r>
            <a:r>
              <a:rPr lang="pt-BR" sz="2400" b="1" dirty="0">
                <a:solidFill>
                  <a:srgbClr val="C00000"/>
                </a:solidFill>
              </a:rPr>
              <a:t>cooperação administrativa </a:t>
            </a:r>
            <a:r>
              <a:rPr lang="pt-BR" sz="2400" dirty="0"/>
              <a:t>entre os Estados é muito elevada, o que inclui:</a:t>
            </a:r>
          </a:p>
          <a:p>
            <a:pPr lvl="1"/>
            <a:r>
              <a:rPr lang="pt-BR" sz="2000" dirty="0"/>
              <a:t>troca de informações sobre </a:t>
            </a:r>
            <a:r>
              <a:rPr lang="pt-BR" sz="2000" b="1" dirty="0"/>
              <a:t>números de IVA </a:t>
            </a:r>
            <a:r>
              <a:rPr lang="pt-BR" sz="2000" dirty="0"/>
              <a:t>(equivalentes a CPF e CNPJ),</a:t>
            </a:r>
          </a:p>
          <a:p>
            <a:pPr lvl="1"/>
            <a:r>
              <a:rPr lang="pt-BR" sz="2000" dirty="0"/>
              <a:t>troca de informações a partir de </a:t>
            </a:r>
            <a:r>
              <a:rPr lang="pt-BR" sz="2000" b="1" dirty="0"/>
              <a:t>mapas recapitulativos de vendas intracomunitárias </a:t>
            </a:r>
            <a:r>
              <a:rPr lang="pt-BR" sz="2000" dirty="0"/>
              <a:t>prestados pelos contribuintes,</a:t>
            </a:r>
          </a:p>
          <a:p>
            <a:pPr lvl="1"/>
            <a:r>
              <a:rPr lang="pt-BR" sz="2000" b="1" dirty="0"/>
              <a:t>controles</a:t>
            </a:r>
            <a:r>
              <a:rPr lang="pt-BR" sz="2000" dirty="0"/>
              <a:t> efetuados a partir de solicitações recebidas de outros Estados (existem escritórios de ligação em todos eles),</a:t>
            </a:r>
          </a:p>
          <a:p>
            <a:pPr lvl="1"/>
            <a:r>
              <a:rPr lang="pt-BR" sz="2000" b="1" dirty="0"/>
              <a:t>presença de funcionários </a:t>
            </a:r>
            <a:r>
              <a:rPr lang="pt-BR" sz="2000" dirty="0"/>
              <a:t>de outros Estados nos escritórios da Administração e participação em inquéritos administrativos e</a:t>
            </a:r>
          </a:p>
          <a:p>
            <a:pPr lvl="1"/>
            <a:r>
              <a:rPr lang="pt-BR" sz="2000" dirty="0"/>
              <a:t>realização de </a:t>
            </a:r>
            <a:r>
              <a:rPr lang="pt-BR" sz="2000" b="1" dirty="0"/>
              <a:t>controles simultâneos </a:t>
            </a:r>
            <a:r>
              <a:rPr lang="pt-BR" sz="2000" dirty="0"/>
              <a:t>em vários países.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283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835D82-99B5-FDBB-EEB0-9AB9BB5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Cooperação administrativa na União Europeia e controle das operações (II)</a:t>
            </a:r>
            <a:endParaRPr lang="es-ES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4305B-0FB3-091E-FFFE-95386AE82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000" dirty="0"/>
              <a:t>O </a:t>
            </a:r>
            <a:r>
              <a:rPr lang="pt-BR" sz="2000" b="1" dirty="0">
                <a:solidFill>
                  <a:srgbClr val="C00000"/>
                </a:solidFill>
              </a:rPr>
              <a:t>número de IVA</a:t>
            </a:r>
            <a:r>
              <a:rPr lang="pt-BR" sz="2000" dirty="0"/>
              <a:t>:</a:t>
            </a:r>
          </a:p>
          <a:p>
            <a:pPr lvl="1"/>
            <a:r>
              <a:rPr lang="pt-BR" sz="2000" dirty="0"/>
              <a:t>É um dos requisitos para a isenção (taxa zero) das </a:t>
            </a:r>
            <a:r>
              <a:rPr lang="pt-BR" sz="2000" b="1" dirty="0"/>
              <a:t>entregas intracomunitárias de bens</a:t>
            </a:r>
            <a:r>
              <a:rPr lang="pt-BR" sz="2000" dirty="0"/>
              <a:t>.</a:t>
            </a:r>
          </a:p>
          <a:p>
            <a:pPr lvl="1"/>
            <a:r>
              <a:rPr lang="pt-BR" sz="2000" dirty="0"/>
              <a:t>Tem uma função semelhante nas </a:t>
            </a:r>
            <a:r>
              <a:rPr lang="pt-BR" sz="2000" b="1" dirty="0"/>
              <a:t>prestações de serviços intracomunitárias </a:t>
            </a:r>
            <a:r>
              <a:rPr lang="pt-BR" sz="2000" dirty="0"/>
              <a:t>(permite verificar a situação fiscal do cliente e do Estado de estabelecimento).</a:t>
            </a:r>
          </a:p>
          <a:p>
            <a:pPr lvl="1"/>
            <a:r>
              <a:rPr lang="pt-BR" sz="2000" dirty="0"/>
              <a:t>Os cadastros de sujeitos passivos dos Estados da UE são consolidados num único registo, que é o </a:t>
            </a:r>
            <a:r>
              <a:rPr lang="pt-BR" sz="2000" b="1" dirty="0"/>
              <a:t>VIES</a:t>
            </a:r>
            <a:r>
              <a:rPr lang="pt-BR" sz="2000" dirty="0"/>
              <a:t> (VAT </a:t>
            </a:r>
            <a:r>
              <a:rPr lang="pt-BR" sz="2000" dirty="0" err="1"/>
              <a:t>Information</a:t>
            </a:r>
            <a:r>
              <a:rPr lang="pt-BR" sz="2000" dirty="0"/>
              <a:t> Exchange System):</a:t>
            </a:r>
          </a:p>
          <a:p>
            <a:pPr lvl="2"/>
            <a:r>
              <a:rPr lang="pt-BR" dirty="0"/>
              <a:t>Os sujeitos passivos podem verificar -eletronicamente- a situação o status dos seus clientes quando realizarem vendas intracomunitárias.</a:t>
            </a:r>
          </a:p>
          <a:p>
            <a:pPr lvl="2"/>
            <a:r>
              <a:rPr lang="pt-BR" dirty="0"/>
              <a:t>Os sujeitos passivos podem reportar as suas vendas nos mapas recapitulativos das operações intracomunitárias</a:t>
            </a:r>
          </a:p>
          <a:p>
            <a:pPr lvl="2"/>
            <a:r>
              <a:rPr lang="pt-BR" dirty="0"/>
              <a:t>As informações sobre operações intracomunitárias são trocadas entre as administrações dos Estados da UE por meio desse cadastro único.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2534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835D82-99B5-FDBB-EEB0-9AB9BB5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Cooperação administrativa na União Europeia e controle das operações (III)</a:t>
            </a:r>
            <a:endParaRPr lang="es-ES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4305B-0FB3-091E-FFFE-95386AE82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200" dirty="0"/>
              <a:t>Os sujeitos passivos registados para efeitos do IVA devem apresentar um </a:t>
            </a:r>
            <a:r>
              <a:rPr lang="pt-BR" sz="2200" b="1" dirty="0">
                <a:solidFill>
                  <a:srgbClr val="C00000"/>
                </a:solidFill>
              </a:rPr>
              <a:t>mapa recapitulativo</a:t>
            </a:r>
            <a:r>
              <a:rPr lang="pt-BR" sz="2200" b="1" dirty="0"/>
              <a:t> </a:t>
            </a:r>
            <a:r>
              <a:rPr lang="pt-BR" sz="2200" dirty="0"/>
              <a:t>de que constem:</a:t>
            </a:r>
          </a:p>
          <a:p>
            <a:pPr lvl="1"/>
            <a:r>
              <a:rPr lang="pt-BR" sz="2200" dirty="0"/>
              <a:t>Adquirentes registados para efeitos do IVA a quem tenham efetuado </a:t>
            </a:r>
            <a:r>
              <a:rPr lang="pt-BR" sz="2200" b="1" dirty="0"/>
              <a:t>entregas intracomunitárias e transferências de bens </a:t>
            </a:r>
            <a:r>
              <a:rPr lang="pt-BR" sz="2200" dirty="0"/>
              <a:t>isentas.</a:t>
            </a:r>
          </a:p>
          <a:p>
            <a:pPr lvl="1"/>
            <a:r>
              <a:rPr lang="pt-BR" sz="2200" dirty="0"/>
              <a:t>Sujeitos passivos a quem tenham prestado </a:t>
            </a:r>
            <a:r>
              <a:rPr lang="pt-BR" sz="2200" b="1" dirty="0"/>
              <a:t>serviços</a:t>
            </a:r>
            <a:r>
              <a:rPr lang="pt-BR" sz="2200" dirty="0"/>
              <a:t> que não estejam isentos no Estado-Membro em que as operações são tributáveis, e relativamente aos quais o imposto seja devido pelo destinatário.</a:t>
            </a:r>
          </a:p>
        </p:txBody>
      </p:sp>
    </p:spTree>
    <p:extLst>
      <p:ext uri="{BB962C8B-B14F-4D97-AF65-F5344CB8AC3E}">
        <p14:creationId xmlns:p14="http://schemas.microsoft.com/office/powerpoint/2010/main" val="2384716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9E6A4B-156B-D91D-7D8F-6163613A4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0"/>
            <a:ext cx="11338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93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835D82-99B5-FDBB-EEB0-9AB9BB5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Cooperação administrativa na União Europeia e controle das operações (IV)</a:t>
            </a:r>
            <a:endParaRPr lang="es-ES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4305B-0FB3-091E-FFFE-95386AE82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000"/>
              <a:t>Regulamento 904/2010, sobre </a:t>
            </a:r>
            <a:r>
              <a:rPr lang="pt-BR" sz="2000" b="1"/>
              <a:t>cooperação administrativa e luta contra a fraude </a:t>
            </a:r>
            <a:r>
              <a:rPr lang="pt-BR" sz="2000"/>
              <a:t>no IVA</a:t>
            </a:r>
          </a:p>
          <a:p>
            <a:r>
              <a:rPr lang="pt-BR" sz="2000"/>
              <a:t>Conceitos importantes:</a:t>
            </a:r>
          </a:p>
          <a:p>
            <a:pPr lvl="1"/>
            <a:r>
              <a:rPr lang="pt-BR" sz="2000" b="1"/>
              <a:t>Troca automática: comunicação sistemática </a:t>
            </a:r>
            <a:r>
              <a:rPr lang="pt-BR" sz="2000"/>
              <a:t>de informações previamente definidas a outro Estado-Membro, sem pedido prévio.</a:t>
            </a:r>
          </a:p>
          <a:p>
            <a:pPr lvl="1"/>
            <a:r>
              <a:rPr lang="pt-BR" sz="2000" b="1"/>
              <a:t>Troca espontânea: comunicação não sistemática</a:t>
            </a:r>
            <a:r>
              <a:rPr lang="pt-BR" sz="2000"/>
              <a:t>, a qualquer momento e sem pedido prévio, de informações a outro Estado-Membro.</a:t>
            </a:r>
          </a:p>
          <a:p>
            <a:pPr lvl="1"/>
            <a:r>
              <a:rPr lang="pt-BR" sz="2000" b="1"/>
              <a:t>Controle simultâneo</a:t>
            </a:r>
            <a:r>
              <a:rPr lang="pt-BR" sz="2000"/>
              <a:t>: o controle coordenado da situação fiscal de um ou mais sujeitos passivos ligados entre si, organizado por dois ou mais Estados-Membros participantes, com interesses comuns ou complementares.</a:t>
            </a:r>
          </a:p>
          <a:p>
            <a:pPr lvl="1"/>
            <a:r>
              <a:rPr lang="pt-BR" sz="2000"/>
              <a:t>Cada Estado-Membro designa um só </a:t>
            </a:r>
            <a:r>
              <a:rPr lang="pt-BR" sz="2000" b="1"/>
              <a:t>serviço central de ligação </a:t>
            </a:r>
            <a:r>
              <a:rPr lang="pt-BR" sz="2000"/>
              <a:t>em que delega a responsabilidade pelos contatos com outros Estados-Membros no domínio da cooperação administrativa. Também podem existir outros </a:t>
            </a:r>
            <a:r>
              <a:rPr lang="pt-BR" sz="2000" b="1"/>
              <a:t>serviços de ligação</a:t>
            </a:r>
            <a:r>
              <a:rPr lang="pt-BR" sz="2000"/>
              <a:t> ou </a:t>
            </a:r>
            <a:r>
              <a:rPr lang="pt-BR" sz="2000" b="1"/>
              <a:t>funcionários competentes </a:t>
            </a:r>
            <a:r>
              <a:rPr lang="pt-BR" sz="2000"/>
              <a:t>para proceder à troca direta de informações.</a:t>
            </a:r>
          </a:p>
        </p:txBody>
      </p:sp>
    </p:spTree>
    <p:extLst>
      <p:ext uri="{BB962C8B-B14F-4D97-AF65-F5344CB8AC3E}">
        <p14:creationId xmlns:p14="http://schemas.microsoft.com/office/powerpoint/2010/main" val="3207505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835D82-99B5-FDBB-EEB0-9AB9BB5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Cooperação administrativa na União Europeia e controle das operações (V)</a:t>
            </a:r>
            <a:endParaRPr lang="es-ES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4305B-0FB3-091E-FFFE-95386AE82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000" dirty="0"/>
              <a:t>A </a:t>
            </a:r>
            <a:r>
              <a:rPr lang="pt-BR" sz="2000" b="1"/>
              <a:t>pedido da autoridade requerente</a:t>
            </a:r>
            <a:r>
              <a:rPr lang="pt-BR" sz="2000" dirty="0"/>
              <a:t>, a autoridade requerida comunica as </a:t>
            </a:r>
            <a:r>
              <a:rPr lang="pt-BR" sz="2000" b="1"/>
              <a:t>informações solicitadas</a:t>
            </a:r>
            <a:r>
              <a:rPr lang="pt-BR" sz="2000" dirty="0"/>
              <a:t>, efetuando os inquéritos administrativos necessários para obter essas informações.</a:t>
            </a:r>
          </a:p>
          <a:p>
            <a:r>
              <a:rPr lang="pt-BR" sz="2000" dirty="0"/>
              <a:t>Se o Estado-Membro requerido o exigir, podem participar no inquérito administrativo </a:t>
            </a:r>
            <a:r>
              <a:rPr lang="pt-BR" sz="2000" b="1" dirty="0"/>
              <a:t>funcionários autorizados </a:t>
            </a:r>
            <a:r>
              <a:rPr lang="pt-BR" sz="2000" dirty="0"/>
              <a:t>pelas autoridades requerentes.</a:t>
            </a:r>
          </a:p>
          <a:p>
            <a:r>
              <a:rPr lang="pt-BR" sz="2000" dirty="0"/>
              <a:t>As informações são comunicadas o mais rapidamente possível e, o mais tardar, no prazo de </a:t>
            </a:r>
            <a:r>
              <a:rPr lang="pt-BR" sz="2000" b="1"/>
              <a:t>três meses</a:t>
            </a:r>
            <a:r>
              <a:rPr lang="pt-BR" sz="2000" dirty="0"/>
              <a:t> a contar da data de recepção do pedido. No entanto, caso a autoridade requerida já disponha das informações em questão, o prazo é reduzido para um mês, no máximo.</a:t>
            </a:r>
          </a:p>
          <a:p>
            <a:r>
              <a:rPr lang="pt-BR" sz="2000" dirty="0"/>
              <a:t>Se a autoridade requerida não está em condições de responder ao pedido dentro do prazo previsto, deve </a:t>
            </a:r>
            <a:r>
              <a:rPr lang="pt-BR" sz="2000" b="1" dirty="0"/>
              <a:t>informar</a:t>
            </a:r>
            <a:r>
              <a:rPr lang="pt-BR" sz="2000" dirty="0"/>
              <a:t> imediatamente por escrito a autoridade requerente dos motivos que impedem o respeito desse prazo e da data provável em que considera poder responder.</a:t>
            </a:r>
          </a:p>
        </p:txBody>
      </p:sp>
    </p:spTree>
    <p:extLst>
      <p:ext uri="{BB962C8B-B14F-4D97-AF65-F5344CB8AC3E}">
        <p14:creationId xmlns:p14="http://schemas.microsoft.com/office/powerpoint/2010/main" val="82783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F38960-00FE-F87C-9236-1375AB1D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s-ES" sz="3200" b="1" dirty="0">
                <a:latin typeface="Rockwell Extra Bold" panose="02060903040505020403" pitchFamily="18" charset="0"/>
              </a:rPr>
              <a:t>ÍNDICE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B9CC1F-6E38-8667-5FE0-F0562F5E8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457200" indent="-457200">
              <a:buAutoNum type="arabicPeriod"/>
            </a:pPr>
            <a:r>
              <a:rPr lang="pt-BR" sz="2400" dirty="0">
                <a:latin typeface="Rockwell" panose="02060603020205020403" pitchFamily="18" charset="0"/>
              </a:rPr>
              <a:t>O princípio de tributação no destino e seus problemas</a:t>
            </a:r>
          </a:p>
          <a:p>
            <a:pPr marL="457200" indent="-457200">
              <a:buAutoNum type="arabicPeriod"/>
            </a:pPr>
            <a:r>
              <a:rPr lang="pt-BR" sz="2400" dirty="0">
                <a:latin typeface="Rockwell" panose="02060603020205020403" pitchFamily="18" charset="0"/>
              </a:rPr>
              <a:t>A dedução do IVA e seus problemas</a:t>
            </a:r>
            <a:endParaRPr lang="es-ES" sz="2400" dirty="0">
              <a:latin typeface="Rockwell" panose="020606030202050204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2E7BD4-5870-1F95-C93C-8D6035D4C5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96" r="30648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52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0B65F8-05B8-ACDE-98C3-B1F0C9268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0"/>
            <a:ext cx="11430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13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BE9E56D-4681-AA10-1438-2E27546BC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0"/>
            <a:ext cx="11338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59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78404FB-5470-6A43-6084-398115A3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0"/>
            <a:ext cx="11338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96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ECF0018-6D13-5765-6C56-974F9C483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1" y="0"/>
            <a:ext cx="11923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61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5BF46-8447-FB73-AA4C-9F958989F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61F1667-5391-3667-29CF-AB8EE453A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658104-4215-039E-D488-290B489C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A dedução do IVA e seus problemas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AB9F7AF-73A4-D3C9-4D45-CB75DE795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3B5816-45FF-A716-AEA1-16DC2320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3200" dirty="0"/>
              <a:t>Segundo o princípio da </a:t>
            </a:r>
            <a:r>
              <a:rPr lang="pt-BR" sz="3200" b="1" dirty="0">
                <a:solidFill>
                  <a:srgbClr val="C00000"/>
                </a:solidFill>
              </a:rPr>
              <a:t>não cumulatividade</a:t>
            </a:r>
            <a:r>
              <a:rPr lang="pt-BR" sz="3200" dirty="0"/>
              <a:t>:</a:t>
            </a:r>
          </a:p>
          <a:p>
            <a:pPr lvl="1"/>
            <a:r>
              <a:rPr lang="pt-BR" dirty="0"/>
              <a:t>o IVA pago nas aquisições de bens e serviços é dedutível, não havendo distinção entre eles (contrapeso da </a:t>
            </a:r>
            <a:r>
              <a:rPr lang="pt-BR" b="1" dirty="0"/>
              <a:t>generalidade</a:t>
            </a:r>
            <a:r>
              <a:rPr lang="pt-BR" dirty="0"/>
              <a:t> na definição do fato gerador),</a:t>
            </a:r>
          </a:p>
          <a:p>
            <a:pPr lvl="1"/>
            <a:r>
              <a:rPr lang="pt-BR" dirty="0"/>
              <a:t>também não há diferença entre </a:t>
            </a:r>
            <a:r>
              <a:rPr lang="pt-BR" b="1" dirty="0"/>
              <a:t>despesas correntes e investimentos</a:t>
            </a:r>
            <a:r>
              <a:rPr lang="pt-BR" dirty="0"/>
              <a:t>.</a:t>
            </a:r>
          </a:p>
          <a:p>
            <a:r>
              <a:rPr lang="pt-BR" dirty="0"/>
              <a:t>Esta </a:t>
            </a:r>
            <a:r>
              <a:rPr lang="pt-BR" b="1" dirty="0">
                <a:solidFill>
                  <a:srgbClr val="C00000"/>
                </a:solidFill>
              </a:rPr>
              <a:t>não cumulatividade:</a:t>
            </a:r>
            <a:endParaRPr lang="pt-BR" dirty="0"/>
          </a:p>
          <a:p>
            <a:pPr lvl="1"/>
            <a:r>
              <a:rPr lang="pt-BR" dirty="0"/>
              <a:t>promove a </a:t>
            </a:r>
            <a:r>
              <a:rPr lang="pt-BR" b="1" dirty="0"/>
              <a:t>neutralidade fiscal</a:t>
            </a:r>
            <a:r>
              <a:rPr lang="pt-BR" dirty="0"/>
              <a:t> e implica uma grande </a:t>
            </a:r>
            <a:r>
              <a:rPr lang="pt-BR" b="1" dirty="0"/>
              <a:t>simplificação</a:t>
            </a:r>
            <a:r>
              <a:rPr lang="pt-BR" dirty="0"/>
              <a:t> para empresas e autoridades fiscais,</a:t>
            </a:r>
          </a:p>
          <a:p>
            <a:pPr lvl="1"/>
            <a:r>
              <a:rPr lang="pt-BR" dirty="0"/>
              <a:t>mas pode facilitar a </a:t>
            </a:r>
            <a:r>
              <a:rPr lang="pt-BR" b="1" dirty="0"/>
              <a:t>fraude fiscal.</a:t>
            </a:r>
          </a:p>
        </p:txBody>
      </p:sp>
    </p:spTree>
    <p:extLst>
      <p:ext uri="{BB962C8B-B14F-4D97-AF65-F5344CB8AC3E}">
        <p14:creationId xmlns:p14="http://schemas.microsoft.com/office/powerpoint/2010/main" val="2003237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FBE6B71-21F9-EB5B-6B03-0E1F96FAF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77" y="493521"/>
            <a:ext cx="11510246" cy="58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20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529A14-7DAF-50BB-63EF-D48A1144C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43D5FC1-660F-E075-C8D8-F727E3923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0A9E27-F95D-2CB2-D342-33B83D64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A tributação do consumo privado (I)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EA54DA0-4025-E39B-5296-0D795F8E1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0500B7-7F1D-C2ED-FAD3-B0A965026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À dedução é muito ampla, no entanto, o IVA do </a:t>
            </a:r>
            <a:r>
              <a:rPr lang="pt-BR" b="1" dirty="0">
                <a:solidFill>
                  <a:srgbClr val="C00000"/>
                </a:solidFill>
              </a:rPr>
              <a:t>consumo privado</a:t>
            </a:r>
            <a:r>
              <a:rPr lang="pt-BR" dirty="0"/>
              <a:t> não é dedutível. Duas soluções são possíveis para isso:</a:t>
            </a:r>
          </a:p>
          <a:p>
            <a:pPr lvl="1"/>
            <a:r>
              <a:rPr lang="pt-BR" dirty="0"/>
              <a:t>a </a:t>
            </a:r>
            <a:r>
              <a:rPr lang="pt-BR" b="1" dirty="0"/>
              <a:t>limitação</a:t>
            </a:r>
            <a:r>
              <a:rPr lang="pt-BR" dirty="0"/>
              <a:t> da dedução quando os bens ou serviços são adquiridos,</a:t>
            </a:r>
          </a:p>
          <a:p>
            <a:pPr lvl="1"/>
            <a:r>
              <a:rPr lang="pt-BR" dirty="0"/>
              <a:t>a </a:t>
            </a:r>
            <a:r>
              <a:rPr lang="pt-BR" b="1" dirty="0"/>
              <a:t>tributação das operações gratuitas</a:t>
            </a:r>
            <a:r>
              <a:rPr lang="pt-BR" dirty="0"/>
              <a:t>, aplicada quando acontece o consumo privado.</a:t>
            </a:r>
          </a:p>
          <a:p>
            <a:r>
              <a:rPr lang="pt-BR" dirty="0"/>
              <a:t>Despesas privadas são excluídas do direito à dedução nas regulamentações europeias do IVA, </a:t>
            </a:r>
            <a:r>
              <a:rPr lang="pt-BR" b="1" dirty="0"/>
              <a:t>exclusão </a:t>
            </a:r>
            <a:r>
              <a:rPr lang="pt-BR" dirty="0"/>
              <a:t>necessária, já que não se pode contestar, sem mais, a condição de destinatária da empresa quando é obrigada contratualmente com o fornecedor.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48648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AA02203-B035-4CF5-7240-C6264672B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52" y="499618"/>
            <a:ext cx="11248095" cy="58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33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5D20AE-50B9-550E-C064-D0621F96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CD6465-4B59-6310-5937-FE88E126E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4C1CD6-5609-24E1-200C-01EBF0990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 A tributação do consumo privado (II)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8DCE46B-2269-9873-EFC6-7BDFB5C56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7441C8-046A-913F-3597-1229B367D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b="1" dirty="0"/>
              <a:t>tributação das operações gratuitas</a:t>
            </a:r>
            <a:r>
              <a:rPr lang="pt-BR" dirty="0"/>
              <a:t> em determinadas situações é o complemento necessário da amplitude do direito à dedução, como tem sido declarado reiteradamente pelo Tribunal Europeu.</a:t>
            </a:r>
          </a:p>
          <a:p>
            <a:r>
              <a:rPr lang="pt-BR" dirty="0"/>
              <a:t>Precisa de regras especiais para quantificar a </a:t>
            </a:r>
            <a:r>
              <a:rPr lang="pt-BR" b="1" dirty="0"/>
              <a:t>base tributável</a:t>
            </a:r>
            <a:r>
              <a:rPr lang="pt-BR" dirty="0"/>
              <a:t> (normalmente, o valor de mercado dos bens ou serviços).</a:t>
            </a:r>
          </a:p>
          <a:p>
            <a:pPr marL="0" indent="0">
              <a:buNone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507930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40AC867-8347-B13F-5B8B-3F1C7946D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05" y="158212"/>
            <a:ext cx="11961389" cy="65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3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A24C47-C698-975F-7E77-C92B35D8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2600" dirty="0">
                <a:latin typeface="Rockwell Extra Bold" panose="02060903040505020403" pitchFamily="18" charset="0"/>
              </a:rPr>
              <a:t>A evolução ao longo do tempo do princípio da tributação no destino na União Europeia (I)</a:t>
            </a: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13BF76-DDE5-50AD-3F82-EF529A0A5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200" dirty="0"/>
              <a:t>A </a:t>
            </a:r>
            <a:r>
              <a:rPr lang="pt-BR" sz="2200" b="1" dirty="0"/>
              <a:t>harmonização</a:t>
            </a:r>
            <a:r>
              <a:rPr lang="pt-BR" sz="2200" dirty="0"/>
              <a:t> do IVA na União Europeia teve início em </a:t>
            </a:r>
            <a:r>
              <a:rPr lang="pt-BR" sz="2200" b="1" dirty="0"/>
              <a:t>1977</a:t>
            </a:r>
            <a:r>
              <a:rPr lang="pt-BR" sz="2200" dirty="0"/>
              <a:t>, quando foi aprovada a Directiva 77/388/CEE, de 17-5-1977, Sexta Directiva do IVA (existiam algumas diretivas anteriores, mas tinham um conteúdo técnico muito mais reduzido):</a:t>
            </a:r>
          </a:p>
          <a:p>
            <a:r>
              <a:rPr lang="pt-BR" sz="2200" dirty="0"/>
              <a:t>Durante os </a:t>
            </a:r>
            <a:r>
              <a:rPr lang="pt-BR" sz="2200" b="1"/>
              <a:t>anos 80</a:t>
            </a:r>
            <a:r>
              <a:rPr lang="pt-BR" sz="2200" dirty="0"/>
              <a:t>:</a:t>
            </a:r>
          </a:p>
          <a:p>
            <a:pPr lvl="1"/>
            <a:r>
              <a:rPr lang="pt-BR" sz="2200" dirty="0"/>
              <a:t>Existiam fronteiras entre os Estados da então Comunidade Econômica Europeia: as </a:t>
            </a:r>
            <a:r>
              <a:rPr lang="pt-BR" sz="2200" b="1" dirty="0"/>
              <a:t>mercadorias</a:t>
            </a:r>
            <a:r>
              <a:rPr lang="pt-BR" sz="2200" dirty="0"/>
              <a:t> eram tributadas no destino porque circulavam entre países menos integrados.</a:t>
            </a:r>
          </a:p>
          <a:p>
            <a:pPr lvl="1"/>
            <a:r>
              <a:rPr lang="pt-BR" sz="2200" dirty="0"/>
              <a:t>Os </a:t>
            </a:r>
            <a:r>
              <a:rPr lang="pt-BR" sz="2200" b="1" dirty="0"/>
              <a:t>serviços</a:t>
            </a:r>
            <a:r>
              <a:rPr lang="pt-BR" sz="2200" dirty="0"/>
              <a:t> eram maioritariamente tributados na origem, no Estado do prestador (o IVA incide sobre bens e serviços).</a:t>
            </a:r>
            <a:endParaRPr lang="es-ES" sz="2200" dirty="0"/>
          </a:p>
          <a:p>
            <a:pPr lvl="1"/>
            <a:r>
              <a:rPr lang="pt-BR" sz="2200" dirty="0"/>
              <a:t>O nível de </a:t>
            </a:r>
            <a:r>
              <a:rPr lang="pt-BR" sz="2200" b="1" dirty="0"/>
              <a:t>integração económica </a:t>
            </a:r>
            <a:r>
              <a:rPr lang="pt-BR" sz="2200" dirty="0"/>
              <a:t>entre os Estados da União Europeia era</a:t>
            </a:r>
            <a:r>
              <a:rPr lang="pt-BR" sz="2200" b="1" dirty="0"/>
              <a:t> muito</a:t>
            </a:r>
            <a:r>
              <a:rPr lang="pt-BR" sz="2200" dirty="0"/>
              <a:t> </a:t>
            </a:r>
            <a:r>
              <a:rPr lang="pt-BR" sz="2200" b="1" dirty="0"/>
              <a:t>inferior</a:t>
            </a:r>
            <a:r>
              <a:rPr lang="pt-BR" sz="2200" dirty="0"/>
              <a:t> ao atual e havia menos intercâmbios internacionais.</a:t>
            </a:r>
          </a:p>
        </p:txBody>
      </p:sp>
    </p:spTree>
    <p:extLst>
      <p:ext uri="{BB962C8B-B14F-4D97-AF65-F5344CB8AC3E}">
        <p14:creationId xmlns:p14="http://schemas.microsoft.com/office/powerpoint/2010/main" val="106486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E23497-E6D3-EEB2-AEB7-FAD47CE8C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54" y="161261"/>
            <a:ext cx="11955292" cy="65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92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F5A91-7714-79C0-3371-AA989BA5F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F13BA5D-8158-AFB2-0E90-241E3038E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67CCC4-56E0-6B5D-F8AA-8856B713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Não cumulatividade: a perspectiva dos procedimentos tributários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090A572-9FB7-91F0-ED93-175155F2F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79316C-B657-46F4-0CD6-9C3CE4CAF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O princípio da dedução financeira promove a neutralidade, mas facilita a </a:t>
            </a:r>
            <a:r>
              <a:rPr lang="pt-BR" b="1" dirty="0"/>
              <a:t>fraude fiscal</a:t>
            </a:r>
            <a:r>
              <a:rPr lang="pt-BR" dirty="0"/>
              <a:t>.</a:t>
            </a:r>
          </a:p>
          <a:p>
            <a:r>
              <a:rPr lang="pt-BR" dirty="0"/>
              <a:t>Uma das estratégias utilizadas na União Europeia é atribuir a obrigação de pagar o imposto ao comprador, desde que seja também sujeito passivo do imposto, conhecida como "reverse charge", que equivale a um </a:t>
            </a:r>
            <a:r>
              <a:rPr lang="pt-BR" b="1" dirty="0"/>
              <a:t>“split </a:t>
            </a:r>
            <a:r>
              <a:rPr lang="pt-BR" b="1" dirty="0" err="1"/>
              <a:t>payment</a:t>
            </a:r>
            <a:r>
              <a:rPr lang="pt-BR" b="1" dirty="0"/>
              <a:t>”</a:t>
            </a:r>
            <a:r>
              <a:rPr lang="pt-BR" dirty="0"/>
              <a:t>.</a:t>
            </a:r>
          </a:p>
          <a:p>
            <a:r>
              <a:rPr lang="pt-BR" dirty="0"/>
              <a:t>Essa estratégia é fortemente influenciada pelo princípio da neutralidade, que exige que o </a:t>
            </a:r>
            <a:r>
              <a:rPr lang="pt-BR" b="1" dirty="0"/>
              <a:t>crédito tributário</a:t>
            </a:r>
            <a:r>
              <a:rPr lang="pt-BR" dirty="0"/>
              <a:t> seja </a:t>
            </a:r>
            <a:r>
              <a:rPr lang="pt-BR" b="1" dirty="0"/>
              <a:t>imediato</a:t>
            </a:r>
            <a:r>
              <a:rPr lang="pt-BR" dirty="0"/>
              <a:t>.</a:t>
            </a:r>
          </a:p>
          <a:p>
            <a:endParaRPr lang="pt-BR" dirty="0"/>
          </a:p>
          <a:p>
            <a:pPr marL="0" indent="0">
              <a:buNone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50360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29766C-A0A8-E7DD-1A3C-DFA799136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64" y="338060"/>
            <a:ext cx="11815072" cy="61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741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78896-75F0-0236-99B0-86C97F550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329B1B7-2130-0E5E-4DFB-A5241FE5C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C7B70A-D039-2A3E-E489-8FA966CE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Como é controlado tudo isso?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2EF638F1-2F4F-171A-407E-51CFE7874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7EF583-4BFB-82BC-91EA-BBB7CFFB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Com muita </a:t>
            </a:r>
            <a:r>
              <a:rPr lang="pt-BR" b="1" dirty="0"/>
              <a:t>dificuldade</a:t>
            </a:r>
            <a:r>
              <a:rPr lang="pt-BR" dirty="0"/>
              <a:t>, claro.</a:t>
            </a:r>
          </a:p>
          <a:p>
            <a:r>
              <a:rPr lang="pt-BR" dirty="0"/>
              <a:t>Importante: </a:t>
            </a:r>
            <a:r>
              <a:rPr lang="pt-BR" b="1" dirty="0"/>
              <a:t>informação</a:t>
            </a:r>
            <a:r>
              <a:rPr lang="pt-BR" dirty="0"/>
              <a:t> e sua gestão. </a:t>
            </a:r>
          </a:p>
          <a:p>
            <a:r>
              <a:rPr lang="pt-BR" dirty="0"/>
              <a:t>Última tendência, </a:t>
            </a:r>
            <a:r>
              <a:rPr lang="pt-BR" b="1" dirty="0"/>
              <a:t>informação "on-line"</a:t>
            </a:r>
            <a:r>
              <a:rPr lang="pt-BR" dirty="0"/>
              <a:t>:</a:t>
            </a:r>
          </a:p>
          <a:p>
            <a:pPr lvl="1"/>
            <a:r>
              <a:rPr lang="pt-BR" dirty="0"/>
              <a:t>Baseadas em mensagens com dados estruturados.</a:t>
            </a:r>
          </a:p>
          <a:p>
            <a:pPr lvl="1"/>
            <a:r>
              <a:rPr lang="pt-BR" dirty="0"/>
              <a:t>Fornecidos ao tesouro em períodos muito curtos de tempo.</a:t>
            </a:r>
          </a:p>
          <a:p>
            <a:pPr lvl="1"/>
            <a:r>
              <a:rPr lang="pt-BR" b="1" dirty="0"/>
              <a:t>Futuro</a:t>
            </a:r>
            <a:r>
              <a:rPr lang="pt-BR" dirty="0"/>
              <a:t> do controle das operações interestaduais dentro da União Europeia (DRR-Digital </a:t>
            </a:r>
            <a:r>
              <a:rPr lang="pt-BR" dirty="0" err="1"/>
              <a:t>Reporting</a:t>
            </a:r>
            <a:r>
              <a:rPr lang="pt-BR" dirty="0"/>
              <a:t> </a:t>
            </a:r>
            <a:r>
              <a:rPr lang="pt-BR" dirty="0" err="1"/>
              <a:t>Requirements</a:t>
            </a:r>
            <a:r>
              <a:rPr lang="pt-BR" dirty="0"/>
              <a:t>).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39511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4016FACB-747E-F1E9-3D62-BE3828832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21" y="408170"/>
            <a:ext cx="11315157" cy="60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25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54C996-DBFC-0076-5B75-BFB1F893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687C54-271E-2AA8-4853-78C5B6CCD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Diretiva VIDA da UE, faturamento eletrônico</a:t>
            </a:r>
            <a:endParaRPr lang="es-ES_tradnl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017186-FCBE-1F91-41C3-B163BE99A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>
              <a:spcAft>
                <a:spcPts val="800"/>
              </a:spcAft>
            </a:pP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Uma nova definição de </a:t>
            </a:r>
            <a:r>
              <a:rPr lang="pt-BR" sz="2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fatura eletrônica</a:t>
            </a: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 é criada: fatura que é emitida, enviada e recebida em </a:t>
            </a:r>
            <a:r>
              <a:rPr lang="pt-BR" sz="2200" b="1" kern="100" dirty="0">
                <a:solidFill>
                  <a:srgbClr val="C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formato eletrônico estruturado</a:t>
            </a: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 e que contém os dados mínimos necessários para realizar os fornecimento digitais de informações à Administração, explicados depois.</a:t>
            </a:r>
            <a:endParaRPr lang="es-ES" sz="2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>
              <a:spcAft>
                <a:spcPts val="800"/>
              </a:spcAft>
            </a:pP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pt-BR" sz="2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dedução</a:t>
            </a: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 do IVA pode ser </a:t>
            </a:r>
            <a:r>
              <a:rPr lang="pt-BR" sz="2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condicionada</a:t>
            </a:r>
            <a:r>
              <a:rPr lang="pt-BR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 à posse de uma fatura corretamente emitida e será necessário um novo conteúdo: a identificação dos dados bancários do fornecedor para pagamento.</a:t>
            </a:r>
          </a:p>
          <a:p>
            <a:pPr marL="0">
              <a:spcAft>
                <a:spcPts val="800"/>
              </a:spcAft>
            </a:pPr>
            <a:r>
              <a:rPr lang="pt-BR" sz="2200" kern="100" dirty="0">
                <a:cs typeface="Times New Roman" panose="02020603050405020304" pitchFamily="18" charset="0"/>
              </a:rPr>
              <a:t>A faturação eletrônica será </a:t>
            </a:r>
            <a:r>
              <a:rPr lang="pt-BR" sz="2200" b="1" kern="100" dirty="0">
                <a:cs typeface="Times New Roman" panose="02020603050405020304" pitchFamily="18" charset="0"/>
              </a:rPr>
              <a:t>obrigatória</a:t>
            </a:r>
            <a:r>
              <a:rPr lang="pt-BR" sz="2200" kern="100" dirty="0">
                <a:cs typeface="Times New Roman" panose="02020603050405020304" pitchFamily="18" charset="0"/>
              </a:rPr>
              <a:t> em transações intracomunitárias, assim como em transações com reverse charge. Também será a regra geral para transações domésticas, mas exceções são permitidas.</a:t>
            </a:r>
            <a:endParaRPr lang="es-ES" sz="22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052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3EDC40-444F-2CD2-4C8F-F4D4EB553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77829F-B409-6FCB-8EEE-D787D2B58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400" dirty="0">
                <a:latin typeface="Rockwell Extra Bold" panose="02060903040505020403" pitchFamily="18" charset="0"/>
              </a:rPr>
              <a:t>Diretiva VIDA na UE, fornecimento digital de informações</a:t>
            </a:r>
            <a:endParaRPr lang="es-ES_tradnl" sz="3400" dirty="0">
              <a:latin typeface="Rockwell Extra Bold" panose="02060903040505020403" pitchFamily="18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73509-70E2-5FAF-1C79-3A33A0EBD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marR="0">
              <a:spcAft>
                <a:spcPts val="800"/>
              </a:spcAft>
            </a:pPr>
            <a:r>
              <a:rPr lang="pt-BR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Em 2017, a Espanha lançou o </a:t>
            </a:r>
            <a:r>
              <a:rPr lang="pt-BR" sz="2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Fornecimento Imediato de Informações</a:t>
            </a:r>
            <a:r>
              <a:rPr lang="pt-BR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, que exige que a AEAT seja fornecida, quase em tempo real (4 dias), com informações sobre as faturas emitidas e </a:t>
            </a:r>
            <a:r>
              <a:rPr lang="pt-BR" sz="2400" kern="100">
                <a:ea typeface="Aptos" panose="020B0004020202020204" pitchFamily="34" charset="0"/>
                <a:cs typeface="Times New Roman" panose="02020603050405020304" pitchFamily="18" charset="0"/>
              </a:rPr>
              <a:t>recebidas.</a:t>
            </a:r>
          </a:p>
          <a:p>
            <a:pPr marL="0" marR="0">
              <a:spcAft>
                <a:spcPts val="800"/>
              </a:spcAft>
            </a:pPr>
            <a:r>
              <a:rPr lang="pt-BR" sz="2400" kern="100"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pt-BR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UE decidiu lançar um novo sistema para a disponibilização digital de informações imediatas sobre transações intracomunitárias, com um funcionamento muito semelhante ao FII espanhol.</a:t>
            </a:r>
            <a:endParaRPr lang="es-ES" sz="2400" kern="100" dirty="0"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</a:pPr>
            <a:r>
              <a:rPr lang="pt-BR" sz="2400" kern="100" dirty="0">
                <a:cs typeface="Times New Roman" panose="02020603050405020304" pitchFamily="18" charset="0"/>
              </a:rPr>
              <a:t>Em </a:t>
            </a:r>
            <a:r>
              <a:rPr lang="pt-BR" sz="2400" b="1" kern="100" dirty="0">
                <a:cs typeface="Times New Roman" panose="02020603050405020304" pitchFamily="18" charset="0"/>
              </a:rPr>
              <a:t>transações intracomunitárias</a:t>
            </a:r>
            <a:r>
              <a:rPr lang="pt-BR" sz="2400" kern="100" dirty="0">
                <a:cs typeface="Times New Roman" panose="02020603050405020304" pitchFamily="18" charset="0"/>
              </a:rPr>
              <a:t>, as informações deverão ser fornecidas transação a transação, e o arquivo eletrônico da fatura eletrônica poderá ser utilizado, ao mesmo tempo em que a fatura é emitida. A isenção (taxa zero) do fornecimento intracomunitário de bens será condicionada à disponibilização das informações.</a:t>
            </a:r>
            <a:endParaRPr lang="es-ES" sz="2400" kern="100" dirty="0">
              <a:cs typeface="Times New Roman" panose="02020603050405020304" pitchFamily="18" charset="0"/>
            </a:endParaRPr>
          </a:p>
          <a:p>
            <a:pPr marL="0">
              <a:spcAft>
                <a:spcPts val="800"/>
              </a:spcAft>
            </a:pPr>
            <a:r>
              <a:rPr lang="pt-BR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Os Estados poderão adotar a implementação de sistemas digitais de entrega de informações para </a:t>
            </a:r>
            <a:r>
              <a:rPr lang="pt-BR" sz="2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operações domésticas</a:t>
            </a:r>
            <a:r>
              <a:rPr lang="pt-BR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 B2B e B2C.</a:t>
            </a:r>
            <a:endParaRPr lang="pt-BR" sz="2400" kern="100" dirty="0">
              <a:latin typeface="Neue Haas Grotesk Text Pro" panose="020B05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548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90205A-CCBB-84F4-4929-F3EDC621A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4800" b="1" dirty="0">
                <a:latin typeface="Rockwell Extra Bold" panose="02060903040505020403" pitchFamily="18" charset="0"/>
              </a:rPr>
              <a:t>Outras questões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85F899-A8AE-C259-B58B-4B5287030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b="1" dirty="0"/>
              <a:t>regularização completa </a:t>
            </a:r>
            <a:r>
              <a:rPr lang="pt-BR" dirty="0"/>
              <a:t>é parte integrante dos procedimentos de fiscalização,
</a:t>
            </a:r>
            <a:r>
              <a:rPr lang="pt-BR" b="1" dirty="0"/>
              <a:t>Planejamento tributário</a:t>
            </a:r>
            <a:r>
              <a:rPr lang="pt-BR" dirty="0"/>
              <a:t> “agressivo”.</a:t>
            </a:r>
          </a:p>
        </p:txBody>
      </p:sp>
    </p:spTree>
    <p:extLst>
      <p:ext uri="{BB962C8B-B14F-4D97-AF65-F5344CB8AC3E}">
        <p14:creationId xmlns:p14="http://schemas.microsoft.com/office/powerpoint/2010/main" val="2158266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384F53-5BC4-4189-D6A7-00FF805F2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73" y="353301"/>
            <a:ext cx="11498053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98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E203E92-96A4-747D-C4F6-A84BFC02EC0B}"/>
              </a:ext>
            </a:extLst>
          </p:cNvPr>
          <p:cNvSpPr txBox="1"/>
          <p:nvPr/>
        </p:nvSpPr>
        <p:spPr>
          <a:xfrm>
            <a:off x="838200" y="451381"/>
            <a:ext cx="10512552" cy="4066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dirty="0">
                <a:solidFill>
                  <a:schemeClr val="tx1"/>
                </a:solidFill>
                <a:latin typeface="Rockwell Nova Extra Bold" panose="02060903020205020403" pitchFamily="18" charset="0"/>
                <a:ea typeface="+mj-ea"/>
                <a:cs typeface="+mj-cs"/>
              </a:rPr>
              <a:t>MUITO OBRIGADO!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04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2ED49A-FC33-8340-2235-DB6669C7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2600">
                <a:latin typeface="Rockwell Extra Bold" panose="02060903040505020403" pitchFamily="18" charset="0"/>
              </a:rPr>
              <a:t>A evolução ao longo do tempo do princípio da tributação no destino na União Europeia (II)</a:t>
            </a:r>
            <a:endParaRPr lang="es-ES" sz="2600"/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0C4F4C-BB3B-AED5-5FF4-A6FB1614B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200" b="1"/>
              <a:t>Evolução posterior </a:t>
            </a:r>
            <a:r>
              <a:rPr lang="pt-BR" sz="2200"/>
              <a:t>(I):</a:t>
            </a:r>
          </a:p>
          <a:p>
            <a:pPr lvl="1"/>
            <a:r>
              <a:rPr lang="pt-BR" sz="2200" b="1"/>
              <a:t>1993</a:t>
            </a:r>
            <a:r>
              <a:rPr lang="pt-BR" sz="2200"/>
              <a:t>: o </a:t>
            </a:r>
            <a:r>
              <a:rPr lang="pt-BR" sz="2200" b="1"/>
              <a:t>mercado interno </a:t>
            </a:r>
            <a:r>
              <a:rPr lang="pt-BR" sz="2200"/>
              <a:t>é estabelecido (as fronteiras entre os Estados de União desaparecem):</a:t>
            </a:r>
          </a:p>
          <a:p>
            <a:pPr lvl="2"/>
            <a:r>
              <a:rPr lang="pt-BR" sz="2200"/>
              <a:t>as vendas de bens entre empresas têm taxa zero no país de origem e pagam IVA no país de destino,</a:t>
            </a:r>
          </a:p>
          <a:p>
            <a:pPr lvl="2"/>
            <a:r>
              <a:rPr lang="pt-BR" sz="2200"/>
              <a:t>as vendas à distância para pessoas físicas são tributadas principalmente no Estado de origem da mercadoria,</a:t>
            </a:r>
          </a:p>
          <a:p>
            <a:pPr lvl="2"/>
            <a:r>
              <a:rPr lang="pt-BR" sz="2200"/>
              <a:t>o status quo para a prestação de serviços é mantido.</a:t>
            </a:r>
          </a:p>
          <a:p>
            <a:pPr lvl="1"/>
            <a:r>
              <a:rPr lang="pt-BR" sz="2200"/>
              <a:t>Na </a:t>
            </a:r>
            <a:r>
              <a:rPr lang="pt-BR" sz="2200" b="1"/>
              <a:t>década de 2000</a:t>
            </a:r>
            <a:r>
              <a:rPr lang="pt-BR" sz="2200"/>
              <a:t>, os </a:t>
            </a:r>
            <a:r>
              <a:rPr lang="pt-BR" sz="2200" b="1"/>
              <a:t>serviços entre empresas </a:t>
            </a:r>
            <a:r>
              <a:rPr lang="pt-BR" sz="2200"/>
              <a:t>se movem progressivamente (são aprovadas várias modificações da Diretiva) para tributação Estado de destino (o Estado do cliente).</a:t>
            </a:r>
          </a:p>
        </p:txBody>
      </p:sp>
    </p:spTree>
    <p:extLst>
      <p:ext uri="{BB962C8B-B14F-4D97-AF65-F5344CB8AC3E}">
        <p14:creationId xmlns:p14="http://schemas.microsoft.com/office/powerpoint/2010/main" val="310998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2ED49A-FC33-8340-2235-DB6669C7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2600" dirty="0">
                <a:latin typeface="Rockwell Extra Bold" panose="02060903040505020403" pitchFamily="18" charset="0"/>
              </a:rPr>
              <a:t>A evolução ao longo do tempo do princípio da tributação no destino na União Europeia (III)</a:t>
            </a:r>
            <a:endParaRPr lang="es-ES" sz="2600" dirty="0"/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0C4F4C-BB3B-AED5-5FF4-A6FB1614B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sz="2200" b="1"/>
              <a:t>Evolução posterior</a:t>
            </a:r>
            <a:r>
              <a:rPr lang="pt-BR" sz="2200"/>
              <a:t> (II):</a:t>
            </a:r>
          </a:p>
          <a:p>
            <a:pPr lvl="1"/>
            <a:r>
              <a:rPr lang="pt-BR" sz="2200"/>
              <a:t>Em </a:t>
            </a:r>
            <a:r>
              <a:rPr lang="pt-BR" sz="2200" b="1"/>
              <a:t>2010</a:t>
            </a:r>
            <a:r>
              <a:rPr lang="pt-BR" sz="2200"/>
              <a:t>, o problema é simplificado e a maioria dos </a:t>
            </a:r>
            <a:r>
              <a:rPr lang="pt-BR" sz="2200" b="1"/>
              <a:t>serviços entre empresas </a:t>
            </a:r>
            <a:r>
              <a:rPr lang="pt-BR" sz="2200"/>
              <a:t>passam a ser tributados no Estado de destino (residência do cliente).</a:t>
            </a:r>
          </a:p>
          <a:p>
            <a:pPr lvl="1"/>
            <a:r>
              <a:rPr lang="pt-BR" sz="2200"/>
              <a:t>Em </a:t>
            </a:r>
            <a:r>
              <a:rPr lang="pt-BR" sz="2200" b="1"/>
              <a:t>2015</a:t>
            </a:r>
            <a:r>
              <a:rPr lang="pt-BR" sz="2200"/>
              <a:t>, os </a:t>
            </a:r>
            <a:r>
              <a:rPr lang="pt-BR" sz="2200" b="1"/>
              <a:t>serviços remotos </a:t>
            </a:r>
            <a:r>
              <a:rPr lang="pt-BR" sz="2200"/>
              <a:t>(economia digital) prestados a </a:t>
            </a:r>
            <a:r>
              <a:rPr lang="pt-BR" sz="2200" b="1"/>
              <a:t>particulares</a:t>
            </a:r>
            <a:r>
              <a:rPr lang="pt-BR" sz="2200"/>
              <a:t> passam a ser tributados no destino e é implementado o balcão único.</a:t>
            </a:r>
          </a:p>
          <a:p>
            <a:pPr lvl="1"/>
            <a:r>
              <a:rPr lang="pt-BR" sz="2200"/>
              <a:t>Em </a:t>
            </a:r>
            <a:r>
              <a:rPr lang="pt-BR" sz="2200" b="1"/>
              <a:t>2021</a:t>
            </a:r>
            <a:r>
              <a:rPr lang="pt-BR" sz="2200"/>
              <a:t>, </a:t>
            </a:r>
            <a:r>
              <a:rPr lang="pt-BR" sz="2200" b="1"/>
              <a:t>vendas de mercadorias à distância </a:t>
            </a:r>
            <a:r>
              <a:rPr lang="pt-BR" sz="2200"/>
              <a:t>passam a ser tributadas no destino e o balcão único é ampliado.</a:t>
            </a:r>
          </a:p>
          <a:p>
            <a:pPr lvl="1"/>
            <a:r>
              <a:rPr lang="pt-BR" sz="2200"/>
              <a:t>Em </a:t>
            </a:r>
            <a:r>
              <a:rPr lang="pt-BR" sz="2200" b="1"/>
              <a:t>2022</a:t>
            </a:r>
            <a:r>
              <a:rPr lang="pt-BR" sz="2200"/>
              <a:t> começa a se discutir um sistema comum </a:t>
            </a:r>
            <a:r>
              <a:rPr lang="pt-BR" sz="2200" b="1"/>
              <a:t>de informação quase em linha </a:t>
            </a:r>
            <a:r>
              <a:rPr lang="pt-BR" sz="2200"/>
              <a:t>das operações intracomunitárias e faturamento eletrônico (VAT in the Digital Age “VIDA”), aprovada em 2025.</a:t>
            </a:r>
          </a:p>
        </p:txBody>
      </p:sp>
    </p:spTree>
    <p:extLst>
      <p:ext uri="{BB962C8B-B14F-4D97-AF65-F5344CB8AC3E}">
        <p14:creationId xmlns:p14="http://schemas.microsoft.com/office/powerpoint/2010/main" val="22205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21629A-2BAA-5E98-3DCF-5127FF25F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6D189B-596E-0DAB-D428-8B4A47041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38BCFE-7FFF-34E2-D258-40213362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Rockwell Extra Bold" panose="02060903040505020403" pitchFamily="18" charset="0"/>
              </a:rPr>
              <a:t>O IVA no destino e seus problemas (I)</a:t>
            </a:r>
            <a:endParaRPr lang="es-ES" sz="3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D6A0EA6-DEE9-5050-1099-59A729408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57A5A4-736B-FAD0-DED5-74470FFA7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Vendas de bens físicos</a:t>
            </a:r>
            <a:r>
              <a:rPr lang="pt-BR" dirty="0"/>
              <a:t> entre empresas:</a:t>
            </a:r>
          </a:p>
          <a:p>
            <a:pPr lvl="1"/>
            <a:r>
              <a:rPr lang="pt-BR" b="1" dirty="0"/>
              <a:t>Isenção</a:t>
            </a:r>
            <a:r>
              <a:rPr lang="pt-BR" dirty="0"/>
              <a:t> (taxa zero, já que respeita os créditos tributários) no Estado de origem.</a:t>
            </a:r>
          </a:p>
          <a:p>
            <a:pPr lvl="1"/>
            <a:r>
              <a:rPr lang="pt-BR" dirty="0"/>
              <a:t>IVA aplicado no </a:t>
            </a:r>
            <a:r>
              <a:rPr lang="pt-BR" b="1" dirty="0"/>
              <a:t>Estado de destino</a:t>
            </a:r>
            <a:r>
              <a:rPr lang="pt-BR" dirty="0"/>
              <a:t>, apurado pelo comprador, gera </a:t>
            </a:r>
            <a:r>
              <a:rPr lang="pt-BR" b="1" dirty="0"/>
              <a:t>crédito tributário imediato </a:t>
            </a:r>
            <a:r>
              <a:rPr lang="pt-BR" dirty="0"/>
              <a:t>no</a:t>
            </a:r>
            <a:r>
              <a:rPr lang="pt-BR" b="1" dirty="0"/>
              <a:t> Estado de destino.</a:t>
            </a:r>
          </a:p>
          <a:p>
            <a:pPr lvl="1"/>
            <a:r>
              <a:rPr lang="pt-BR" dirty="0"/>
              <a:t>O mesmo acontece quando a mercadoria trafega entre diferentes Estados sem transmissão (chamadas de </a:t>
            </a:r>
            <a:r>
              <a:rPr lang="pt-BR" b="1" dirty="0"/>
              <a:t>transferências</a:t>
            </a:r>
            <a:r>
              <a:rPr lang="pt-BR" dirty="0"/>
              <a:t>).</a:t>
            </a:r>
          </a:p>
          <a:p>
            <a:pPr lvl="1"/>
            <a:r>
              <a:rPr lang="pt-BR" dirty="0"/>
              <a:t>Movimentos </a:t>
            </a:r>
            <a:r>
              <a:rPr lang="pt-BR" b="1" dirty="0"/>
              <a:t>informados</a:t>
            </a:r>
            <a:r>
              <a:rPr lang="pt-BR" dirty="0"/>
              <a:t> às autoridades por meio de </a:t>
            </a:r>
            <a:r>
              <a:rPr lang="pt-BR" b="1" dirty="0"/>
              <a:t>mapas recapitulativos de vendas intracomunitárias</a:t>
            </a:r>
            <a:r>
              <a:rPr lang="pt-BR" dirty="0"/>
              <a:t> (em revisão).</a:t>
            </a:r>
            <a:endParaRPr lang="es-ES" dirty="0"/>
          </a:p>
          <a:p>
            <a:pPr lvl="1"/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3906317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3DBECE1-9017-A29D-9161-FF3752E9E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0"/>
            <a:ext cx="11679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7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1C67731-FE52-5A83-EF24-AD255CFAD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83" y="0"/>
            <a:ext cx="10924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6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547FBE2-6078-F1FA-E8D6-02A861A68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Rockwell Extra Bold" panose="02060903040505020403" pitchFamily="18" charset="0"/>
              </a:rPr>
              <a:t>O IVA no destino e seus problemas (II)</a:t>
            </a:r>
            <a:endParaRPr lang="es-ES" sz="3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320FB8-2C7E-FE53-1862-0A057A947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Serviços fornecidos entre empresas </a:t>
            </a:r>
            <a:r>
              <a:rPr lang="pt-BR" dirty="0"/>
              <a:t>dentro da União Europeia:</a:t>
            </a:r>
          </a:p>
          <a:p>
            <a:pPr lvl="1"/>
            <a:r>
              <a:rPr lang="pt-BR" dirty="0"/>
              <a:t>Tributados diretamente no </a:t>
            </a:r>
            <a:r>
              <a:rPr lang="pt-BR" b="1" dirty="0"/>
              <a:t>Estado do cliente</a:t>
            </a:r>
            <a:r>
              <a:rPr lang="pt-BR" dirty="0"/>
              <a:t>, IVA apurado pelo comprador,</a:t>
            </a:r>
            <a:r>
              <a:rPr lang="pt-BR" b="1" dirty="0"/>
              <a:t> e </a:t>
            </a:r>
            <a:r>
              <a:rPr lang="pt-BR" dirty="0"/>
              <a:t> </a:t>
            </a:r>
            <a:r>
              <a:rPr lang="pt-BR" b="1" dirty="0"/>
              <a:t>crédito tributário no Estado de destino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Informados em </a:t>
            </a:r>
            <a:r>
              <a:rPr lang="pt-BR" b="1" dirty="0"/>
              <a:t>mapas recapitulativos de vendas intracomunitárias </a:t>
            </a:r>
            <a:r>
              <a:rPr lang="pt-BR" dirty="0"/>
              <a:t>(igual ao caso anterior).</a:t>
            </a:r>
          </a:p>
          <a:p>
            <a:pPr lvl="1"/>
            <a:r>
              <a:rPr lang="pt-BR" b="1" dirty="0"/>
              <a:t>Excetuam-se</a:t>
            </a:r>
            <a:r>
              <a:rPr lang="pt-BR" dirty="0"/>
              <a:t>: serviços relacionados com imóveis, transporte de passageiros, acesso a eventos, aluguer de curta duração de meios de transporte e serviços de restaurantes ou catering.</a:t>
            </a:r>
          </a:p>
          <a:p>
            <a:pPr lvl="1"/>
            <a:r>
              <a:rPr lang="pt-BR" dirty="0"/>
              <a:t>Não há </a:t>
            </a:r>
            <a:r>
              <a:rPr lang="pt-BR" b="1" dirty="0"/>
              <a:t>transferências de serviços</a:t>
            </a:r>
            <a:r>
              <a:rPr lang="pt-BR" dirty="0"/>
              <a:t> (supostamente, impossíveis de armazenar).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7731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2088</Words>
  <Application>Microsoft Office PowerPoint</Application>
  <PresentationFormat>Panorámica</PresentationFormat>
  <Paragraphs>148</Paragraphs>
  <Slides>39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9" baseType="lpstr">
      <vt:lpstr>Aptos</vt:lpstr>
      <vt:lpstr>Arial</vt:lpstr>
      <vt:lpstr>Calibri</vt:lpstr>
      <vt:lpstr>Calibri Light</vt:lpstr>
      <vt:lpstr>Neue Haas Grotesk Text Pro</vt:lpstr>
      <vt:lpstr>Rockwell</vt:lpstr>
      <vt:lpstr>Rockwell Extra Bold</vt:lpstr>
      <vt:lpstr>Rockwell Nova Extra Bold</vt:lpstr>
      <vt:lpstr>Times New Roman</vt:lpstr>
      <vt:lpstr>Tema de Office</vt:lpstr>
      <vt:lpstr>O IVA na União Europeia</vt:lpstr>
      <vt:lpstr>ÍNDICE</vt:lpstr>
      <vt:lpstr>A evolução ao longo do tempo do princípio da tributação no destino na União Europeia (I)</vt:lpstr>
      <vt:lpstr>A evolução ao longo do tempo do princípio da tributação no destino na União Europeia (II)</vt:lpstr>
      <vt:lpstr>A evolução ao longo do tempo do princípio da tributação no destino na União Europeia (III)</vt:lpstr>
      <vt:lpstr>O IVA no destino e seus problemas (I)</vt:lpstr>
      <vt:lpstr>Presentación de PowerPoint</vt:lpstr>
      <vt:lpstr>Presentación de PowerPoint</vt:lpstr>
      <vt:lpstr>O IVA no destino e seus problemas (II)</vt:lpstr>
      <vt:lpstr>Presentación de PowerPoint</vt:lpstr>
      <vt:lpstr>O IVA no destino e seus problemas (III)</vt:lpstr>
      <vt:lpstr>O IVA no destino e seus problemas (IV)</vt:lpstr>
      <vt:lpstr>Presentación de PowerPoint</vt:lpstr>
      <vt:lpstr>Cooperação administrativa na União Europeia e controle das operações (I)</vt:lpstr>
      <vt:lpstr>Cooperação administrativa na União Europeia e controle das operações (II)</vt:lpstr>
      <vt:lpstr>Cooperação administrativa na União Europeia e controle das operações (III)</vt:lpstr>
      <vt:lpstr>Presentación de PowerPoint</vt:lpstr>
      <vt:lpstr>Cooperação administrativa na União Europeia e controle das operações (IV)</vt:lpstr>
      <vt:lpstr>Cooperação administrativa na União Europeia e controle das operações (V)</vt:lpstr>
      <vt:lpstr>Presentación de PowerPoint</vt:lpstr>
      <vt:lpstr>Presentación de PowerPoint</vt:lpstr>
      <vt:lpstr>Presentación de PowerPoint</vt:lpstr>
      <vt:lpstr>Presentación de PowerPoint</vt:lpstr>
      <vt:lpstr>A dedução do IVA e seus problemas</vt:lpstr>
      <vt:lpstr>Presentación de PowerPoint</vt:lpstr>
      <vt:lpstr>A tributação do consumo privado (I)</vt:lpstr>
      <vt:lpstr>Presentación de PowerPoint</vt:lpstr>
      <vt:lpstr> A tributação do consumo privado (II)</vt:lpstr>
      <vt:lpstr>Presentación de PowerPoint</vt:lpstr>
      <vt:lpstr>Presentación de PowerPoint</vt:lpstr>
      <vt:lpstr>Não cumulatividade: a perspectiva dos procedimentos tributários</vt:lpstr>
      <vt:lpstr>Presentación de PowerPoint</vt:lpstr>
      <vt:lpstr>Como é controlado tudo isso?</vt:lpstr>
      <vt:lpstr>Presentación de PowerPoint</vt:lpstr>
      <vt:lpstr>Diretiva VIDA da UE, faturamento eletrônico</vt:lpstr>
      <vt:lpstr>Diretiva VIDA na UE, fornecimento digital de informações</vt:lpstr>
      <vt:lpstr>Outras questões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aplicación del IVA en destino: la experiencia de la Unión Europea</dc:title>
  <dc:creator>Francisco Javier Sánchez Gallardo</dc:creator>
  <cp:lastModifiedBy>Francisco Javier Sánchez Gallardo</cp:lastModifiedBy>
  <cp:revision>30</cp:revision>
  <dcterms:created xsi:type="dcterms:W3CDTF">2023-03-18T19:25:04Z</dcterms:created>
  <dcterms:modified xsi:type="dcterms:W3CDTF">2026-07-20T16:56:33Z</dcterms:modified>
</cp:coreProperties>
</file>