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424513" y="326341"/>
            <a:ext cx="2861309" cy="6045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00418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0418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0418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0418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90096" y="72587"/>
            <a:ext cx="8663944" cy="11525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00418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56152" y="1517981"/>
            <a:ext cx="7825105" cy="29515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png"/><Relationship Id="rId7" Type="http://schemas.openxmlformats.org/officeDocument/2006/relationships/image" Target="../media/image24.jp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jpg"/><Relationship Id="rId13" Type="http://schemas.openxmlformats.org/officeDocument/2006/relationships/image" Target="../media/image30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jpg"/><Relationship Id="rId10" Type="http://schemas.openxmlformats.org/officeDocument/2006/relationships/image" Target="../media/image39.png"/><Relationship Id="rId11" Type="http://schemas.openxmlformats.org/officeDocument/2006/relationships/image" Target="../media/image40.jp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6" Type="http://schemas.openxmlformats.org/officeDocument/2006/relationships/image" Target="../media/image45.png"/><Relationship Id="rId17" Type="http://schemas.openxmlformats.org/officeDocument/2006/relationships/image" Target="../media/image46.png"/><Relationship Id="rId18" Type="http://schemas.openxmlformats.org/officeDocument/2006/relationships/image" Target="../media/image47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Relationship Id="rId3" Type="http://schemas.openxmlformats.org/officeDocument/2006/relationships/image" Target="../media/image48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Relationship Id="rId3" Type="http://schemas.openxmlformats.org/officeDocument/2006/relationships/image" Target="../media/image51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5" Type="http://schemas.openxmlformats.org/officeDocument/2006/relationships/image" Target="../media/image54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g"/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Relationship Id="rId3" Type="http://schemas.openxmlformats.org/officeDocument/2006/relationships/image" Target="../media/image60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66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6" Type="http://schemas.openxmlformats.org/officeDocument/2006/relationships/image" Target="../media/image70.jpg"/><Relationship Id="rId7" Type="http://schemas.openxmlformats.org/officeDocument/2006/relationships/image" Target="../media/image71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4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Relationship Id="rId3" Type="http://schemas.openxmlformats.org/officeDocument/2006/relationships/image" Target="../media/image72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5" Type="http://schemas.openxmlformats.org/officeDocument/2006/relationships/image" Target="../media/image75.jpg"/><Relationship Id="rId6" Type="http://schemas.openxmlformats.org/officeDocument/2006/relationships/image" Target="../media/image76.jpg"/><Relationship Id="rId7" Type="http://schemas.openxmlformats.org/officeDocument/2006/relationships/image" Target="../media/image17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Relationship Id="rId3" Type="http://schemas.openxmlformats.org/officeDocument/2006/relationships/image" Target="../media/image77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Relationship Id="rId3" Type="http://schemas.openxmlformats.org/officeDocument/2006/relationships/image" Target="../media/image78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Relationship Id="rId3" Type="http://schemas.openxmlformats.org/officeDocument/2006/relationships/image" Target="../media/image79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Relationship Id="rId3" Type="http://schemas.openxmlformats.org/officeDocument/2006/relationships/image" Target="../media/image80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Relationship Id="rId3" Type="http://schemas.openxmlformats.org/officeDocument/2006/relationships/image" Target="../media/image81.png"/><Relationship Id="rId4" Type="http://schemas.openxmlformats.org/officeDocument/2006/relationships/image" Target="../media/image82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Relationship Id="rId3" Type="http://schemas.openxmlformats.org/officeDocument/2006/relationships/image" Target="../media/image83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84.png"/><Relationship Id="rId4" Type="http://schemas.openxmlformats.org/officeDocument/2006/relationships/hyperlink" Target="http://www.assefinsp.com.br/" TargetMode="External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11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12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48932" y="1980252"/>
            <a:ext cx="204914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0"/>
              <a:t>SICONFI</a:t>
            </a:r>
            <a:endParaRPr sz="4800"/>
          </a:p>
        </p:txBody>
      </p:sp>
      <p:sp>
        <p:nvSpPr>
          <p:cNvPr id="5" name="object 5" descr=""/>
          <p:cNvSpPr txBox="1"/>
          <p:nvPr/>
        </p:nvSpPr>
        <p:spPr>
          <a:xfrm>
            <a:off x="4348932" y="2717868"/>
            <a:ext cx="683895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004185"/>
                </a:solidFill>
                <a:latin typeface="Calibri"/>
                <a:cs typeface="Calibri"/>
              </a:rPr>
              <a:t>Como</a:t>
            </a:r>
            <a:r>
              <a:rPr dirty="0" sz="3600" spc="-100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3600" spc="-20">
                <a:solidFill>
                  <a:srgbClr val="004185"/>
                </a:solidFill>
                <a:latin typeface="Calibri"/>
                <a:cs typeface="Calibri"/>
              </a:rPr>
              <a:t>ferramenta</a:t>
            </a:r>
            <a:r>
              <a:rPr dirty="0" sz="3600" spc="-95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004185"/>
                </a:solidFill>
                <a:latin typeface="Calibri"/>
                <a:cs typeface="Calibri"/>
              </a:rPr>
              <a:t>de</a:t>
            </a:r>
            <a:r>
              <a:rPr dirty="0" sz="3600" spc="-95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004185"/>
                </a:solidFill>
                <a:latin typeface="Calibri"/>
                <a:cs typeface="Calibri"/>
              </a:rPr>
              <a:t>transparência</a:t>
            </a:r>
            <a:r>
              <a:rPr dirty="0" sz="3600" spc="-95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3600" spc="-50">
                <a:solidFill>
                  <a:srgbClr val="004185"/>
                </a:solidFill>
                <a:latin typeface="Calibri"/>
                <a:cs typeface="Calibri"/>
              </a:rPr>
              <a:t>e </a:t>
            </a:r>
            <a:r>
              <a:rPr dirty="0" sz="3600">
                <a:solidFill>
                  <a:srgbClr val="004185"/>
                </a:solidFill>
                <a:latin typeface="Calibri"/>
                <a:cs typeface="Calibri"/>
              </a:rPr>
              <a:t>eficiência</a:t>
            </a:r>
            <a:r>
              <a:rPr dirty="0" sz="3600" spc="-50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3600" spc="-10">
                <a:solidFill>
                  <a:srgbClr val="004185"/>
                </a:solidFill>
                <a:latin typeface="Calibri"/>
                <a:cs typeface="Calibri"/>
              </a:rPr>
              <a:t>fiscal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348932" y="4187004"/>
            <a:ext cx="407416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4185"/>
                </a:solidFill>
                <a:latin typeface="Calibri"/>
                <a:cs typeface="Calibri"/>
              </a:rPr>
              <a:t>Brunno</a:t>
            </a:r>
            <a:r>
              <a:rPr dirty="0" sz="2400" spc="-40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4185"/>
                </a:solidFill>
                <a:latin typeface="Calibri"/>
                <a:cs typeface="Calibri"/>
              </a:rPr>
              <a:t>Sitônio</a:t>
            </a:r>
            <a:r>
              <a:rPr dirty="0" sz="2400" spc="-35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4185"/>
                </a:solidFill>
                <a:latin typeface="Calibri"/>
                <a:cs typeface="Calibri"/>
              </a:rPr>
              <a:t>Fialho</a:t>
            </a:r>
            <a:r>
              <a:rPr dirty="0" sz="2400" spc="-40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4185"/>
                </a:solidFill>
                <a:latin typeface="Calibri"/>
                <a:cs typeface="Calibri"/>
              </a:rPr>
              <a:t>de</a:t>
            </a:r>
            <a:r>
              <a:rPr dirty="0" sz="2400" spc="-35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4185"/>
                </a:solidFill>
                <a:latin typeface="Calibri"/>
                <a:cs typeface="Calibri"/>
              </a:rPr>
              <a:t>Oliveira @sitoniobrunno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13467" y="6624321"/>
            <a:ext cx="38614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144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21805"/>
            <a:chOff x="0" y="0"/>
            <a:chExt cx="12192000" cy="682180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5" cy="682177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57106" y="666700"/>
              <a:ext cx="9775399" cy="48429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5" cy="6858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93075" y="2147625"/>
            <a:ext cx="6398895" cy="2311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5000"/>
              <a:t>COMO</a:t>
            </a:r>
            <a:r>
              <a:rPr dirty="0" sz="5000" spc="-195"/>
              <a:t> </a:t>
            </a:r>
            <a:r>
              <a:rPr dirty="0" sz="5000" spc="-25"/>
              <a:t>FERRAMENTA</a:t>
            </a:r>
            <a:r>
              <a:rPr dirty="0" sz="5000" spc="-195"/>
              <a:t> </a:t>
            </a:r>
            <a:r>
              <a:rPr dirty="0" sz="5000" spc="-35"/>
              <a:t>DE </a:t>
            </a:r>
            <a:r>
              <a:rPr dirty="0" sz="5000" spc="-10"/>
              <a:t>EFICIÊNCIA</a:t>
            </a:r>
            <a:r>
              <a:rPr dirty="0" sz="5000" spc="-185"/>
              <a:t> </a:t>
            </a:r>
            <a:r>
              <a:rPr dirty="0" sz="5000" spc="-10"/>
              <a:t>FISCAL</a:t>
            </a:r>
            <a:endParaRPr sz="5000"/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20050" y="975049"/>
            <a:ext cx="3900199" cy="14230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54352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2376" y="5474208"/>
            <a:ext cx="1389888" cy="120700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77711" y="6342888"/>
            <a:ext cx="3755136" cy="33832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77711" y="5913120"/>
            <a:ext cx="3755136" cy="33223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62471" y="5468111"/>
            <a:ext cx="3776472" cy="359663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02168" y="3355847"/>
            <a:ext cx="1002792" cy="108203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86144" y="1972055"/>
            <a:ext cx="246888" cy="804672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4828032" y="1606296"/>
            <a:ext cx="622300" cy="198120"/>
            <a:chOff x="4828032" y="1606296"/>
            <a:chExt cx="622300" cy="198120"/>
          </a:xfrm>
        </p:grpSpPr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28032" y="1606296"/>
              <a:ext cx="621791" cy="9143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76800" y="1725168"/>
              <a:ext cx="521208" cy="79248"/>
            </a:xfrm>
            <a:prstGeom prst="rect">
              <a:avLst/>
            </a:prstGeom>
          </p:spPr>
        </p:pic>
      </p:grpSp>
      <p:pic>
        <p:nvPicPr>
          <p:cNvPr id="12" name="object 1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601711" y="1591055"/>
            <a:ext cx="1737359" cy="100584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452359" y="1776983"/>
            <a:ext cx="2048255" cy="48767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848600" y="2764535"/>
            <a:ext cx="1249679" cy="97536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189251" y="27685"/>
            <a:ext cx="5621655" cy="4597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50" spc="-295" b="0">
                <a:solidFill>
                  <a:srgbClr val="2689D4"/>
                </a:solidFill>
                <a:latin typeface="Arial Black"/>
                <a:cs typeface="Arial Black"/>
              </a:rPr>
              <a:t>Monitoramento</a:t>
            </a:r>
            <a:r>
              <a:rPr dirty="0" sz="2850" spc="434" b="0">
                <a:solidFill>
                  <a:srgbClr val="2689D4"/>
                </a:solidFill>
                <a:latin typeface="Arial Black"/>
                <a:cs typeface="Arial Black"/>
              </a:rPr>
              <a:t> </a:t>
            </a:r>
            <a:r>
              <a:rPr dirty="0" sz="2850" spc="-484" b="0">
                <a:solidFill>
                  <a:srgbClr val="2A83BD"/>
                </a:solidFill>
                <a:latin typeface="Arial Black"/>
                <a:cs typeface="Arial Black"/>
              </a:rPr>
              <a:t>das</a:t>
            </a:r>
            <a:r>
              <a:rPr dirty="0" sz="2850" spc="-55" b="0">
                <a:solidFill>
                  <a:srgbClr val="2A83BD"/>
                </a:solidFill>
                <a:latin typeface="Arial Black"/>
                <a:cs typeface="Arial Black"/>
              </a:rPr>
              <a:t> </a:t>
            </a:r>
            <a:r>
              <a:rPr dirty="0" sz="2850" spc="-430" b="0">
                <a:solidFill>
                  <a:srgbClr val="2F7EB1"/>
                </a:solidFill>
                <a:latin typeface="Arial Black"/>
                <a:cs typeface="Arial Black"/>
              </a:rPr>
              <a:t>contas</a:t>
            </a:r>
            <a:r>
              <a:rPr dirty="0" sz="2850" spc="100" b="0">
                <a:solidFill>
                  <a:srgbClr val="2F7EB1"/>
                </a:solidFill>
                <a:latin typeface="Arial Black"/>
                <a:cs typeface="Arial Black"/>
              </a:rPr>
              <a:t> </a:t>
            </a:r>
            <a:r>
              <a:rPr dirty="0" sz="2850" spc="-385" b="0">
                <a:solidFill>
                  <a:srgbClr val="3680AF"/>
                </a:solidFill>
                <a:latin typeface="Arial Black"/>
                <a:cs typeface="Arial Black"/>
              </a:rPr>
              <a:t>no</a:t>
            </a:r>
            <a:r>
              <a:rPr dirty="0" sz="2850" spc="20" b="0">
                <a:solidFill>
                  <a:srgbClr val="3680AF"/>
                </a:solidFill>
                <a:latin typeface="Arial Black"/>
                <a:cs typeface="Arial Black"/>
              </a:rPr>
              <a:t> </a:t>
            </a:r>
            <a:r>
              <a:rPr dirty="0" sz="2850" spc="-450" b="0">
                <a:solidFill>
                  <a:srgbClr val="2687C8"/>
                </a:solidFill>
                <a:latin typeface="Arial Black"/>
                <a:cs typeface="Arial Black"/>
              </a:rPr>
              <a:t>país</a:t>
            </a:r>
            <a:endParaRPr sz="2850">
              <a:latin typeface="Arial Black"/>
              <a:cs typeface="Arial Black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4630809" y="466344"/>
            <a:ext cx="4394200" cy="37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409">
                <a:solidFill>
                  <a:srgbClr val="494949"/>
                </a:solidFill>
                <a:latin typeface="Arial Black"/>
                <a:cs typeface="Arial Black"/>
              </a:rPr>
              <a:t>Capacidade</a:t>
            </a:r>
            <a:r>
              <a:rPr dirty="0" sz="2300" spc="275">
                <a:solidFill>
                  <a:srgbClr val="494949"/>
                </a:solidFill>
                <a:latin typeface="Arial Black"/>
                <a:cs typeface="Arial Black"/>
              </a:rPr>
              <a:t> </a:t>
            </a:r>
            <a:r>
              <a:rPr dirty="0" sz="2300" spc="-450">
                <a:solidFill>
                  <a:srgbClr val="545454"/>
                </a:solidFill>
                <a:latin typeface="Arial Black"/>
                <a:cs typeface="Arial Black"/>
              </a:rPr>
              <a:t>de</a:t>
            </a:r>
            <a:r>
              <a:rPr dirty="0" sz="2300" spc="25">
                <a:solidFill>
                  <a:srgbClr val="545454"/>
                </a:solidFill>
                <a:latin typeface="Arial Black"/>
                <a:cs typeface="Arial Black"/>
              </a:rPr>
              <a:t> </a:t>
            </a:r>
            <a:r>
              <a:rPr dirty="0" sz="2300" spc="-400">
                <a:solidFill>
                  <a:srgbClr val="4F4F4F"/>
                </a:solidFill>
                <a:latin typeface="Arial Black"/>
                <a:cs typeface="Arial Black"/>
              </a:rPr>
              <a:t>Pagamento</a:t>
            </a:r>
            <a:r>
              <a:rPr dirty="0" sz="2300" spc="185">
                <a:solidFill>
                  <a:srgbClr val="4F4F4F"/>
                </a:solidFill>
                <a:latin typeface="Arial Black"/>
                <a:cs typeface="Arial Black"/>
              </a:rPr>
              <a:t> </a:t>
            </a:r>
            <a:r>
              <a:rPr dirty="0" sz="2300" spc="-445">
                <a:solidFill>
                  <a:srgbClr val="525252"/>
                </a:solidFill>
                <a:latin typeface="Arial Black"/>
                <a:cs typeface="Arial Black"/>
              </a:rPr>
              <a:t>(CAPAG)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4836147" y="1109471"/>
            <a:ext cx="60007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0">
                <a:solidFill>
                  <a:srgbClr val="4B4B4B"/>
                </a:solidFill>
                <a:latin typeface="Arial Black"/>
                <a:cs typeface="Arial Black"/>
              </a:rPr>
              <a:t>CAUC</a:t>
            </a:r>
            <a:r>
              <a:rPr dirty="0" sz="1100" spc="10">
                <a:solidFill>
                  <a:srgbClr val="4B4B4B"/>
                </a:solidFill>
                <a:latin typeface="Arial Black"/>
                <a:cs typeface="Arial Black"/>
              </a:rPr>
              <a:t> </a:t>
            </a:r>
            <a:r>
              <a:rPr dirty="0" sz="1100" spc="-114">
                <a:solidFill>
                  <a:srgbClr val="628EB3"/>
                </a:solidFill>
                <a:latin typeface="Arial Black"/>
                <a:cs typeface="Arial Black"/>
              </a:rPr>
              <a:t>L*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4573706" y="2391409"/>
            <a:ext cx="1125855" cy="259079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207645" marR="5080" indent="-195580">
              <a:lnSpc>
                <a:spcPct val="104000"/>
              </a:lnSpc>
              <a:spcBef>
                <a:spcPts val="60"/>
              </a:spcBef>
            </a:pPr>
            <a:r>
              <a:rPr dirty="0" sz="750" spc="-70">
                <a:solidFill>
                  <a:srgbClr val="646464"/>
                </a:solidFill>
                <a:latin typeface="Arial Black"/>
                <a:cs typeface="Arial Black"/>
              </a:rPr>
              <a:t>E</a:t>
            </a:r>
            <a:r>
              <a:rPr dirty="0" sz="750" spc="-150">
                <a:solidFill>
                  <a:srgbClr val="646464"/>
                </a:solidFill>
                <a:latin typeface="Arial Black"/>
                <a:cs typeface="Arial Black"/>
              </a:rPr>
              <a:t> </a:t>
            </a:r>
            <a:r>
              <a:rPr dirty="0" sz="750" spc="-120">
                <a:solidFill>
                  <a:srgbClr val="4F4F4F"/>
                </a:solidFill>
                <a:latin typeface="Arial Black"/>
                <a:cs typeface="Arial Black"/>
              </a:rPr>
              <a:t>isca </a:t>
            </a:r>
            <a:r>
              <a:rPr dirty="0" sz="750" spc="-140">
                <a:solidFill>
                  <a:srgbClr val="626262"/>
                </a:solidFill>
                <a:latin typeface="Arial Black"/>
                <a:cs typeface="Arial Black"/>
              </a:rPr>
              <a:t>I›J</a:t>
            </a:r>
            <a:r>
              <a:rPr dirty="0" sz="750" spc="-130">
                <a:solidFill>
                  <a:srgbClr val="626262"/>
                </a:solidFill>
                <a:latin typeface="Arial Black"/>
                <a:cs typeface="Arial Black"/>
              </a:rPr>
              <a:t> </a:t>
            </a:r>
            <a:r>
              <a:rPr dirty="0" sz="750" spc="-30">
                <a:solidFill>
                  <a:srgbClr val="808080"/>
                </a:solidFill>
                <a:latin typeface="Arial Black"/>
                <a:cs typeface="Arial Black"/>
              </a:rPr>
              <a:t>i</a:t>
            </a:r>
            <a:r>
              <a:rPr dirty="0" sz="750" spc="-30">
                <a:solidFill>
                  <a:srgbClr val="5D5D5D"/>
                </a:solidFill>
                <a:latin typeface="Arial Black"/>
                <a:cs typeface="Arial Black"/>
              </a:rPr>
              <a:t>i</a:t>
            </a:r>
            <a:r>
              <a:rPr dirty="0" sz="750" spc="45">
                <a:solidFill>
                  <a:srgbClr val="5D5D5D"/>
                </a:solidFill>
                <a:latin typeface="Arial Black"/>
                <a:cs typeface="Arial Black"/>
              </a:rPr>
              <a:t> </a:t>
            </a:r>
            <a:r>
              <a:rPr dirty="0" sz="750" spc="-40">
                <a:solidFill>
                  <a:srgbClr val="5D5D5D"/>
                </a:solidFill>
                <a:latin typeface="Arial Black"/>
                <a:cs typeface="Arial Black"/>
              </a:rPr>
              <a:t>Itoi1\omo</a:t>
            </a:r>
            <a:r>
              <a:rPr dirty="0" sz="750" spc="95">
                <a:solidFill>
                  <a:srgbClr val="5D5D5D"/>
                </a:solidFill>
                <a:latin typeface="Arial Black"/>
                <a:cs typeface="Arial Black"/>
              </a:rPr>
              <a:t> </a:t>
            </a:r>
            <a:r>
              <a:rPr dirty="0" sz="750" spc="-25">
                <a:solidFill>
                  <a:srgbClr val="565656"/>
                </a:solidFill>
                <a:latin typeface="Arial Black"/>
                <a:cs typeface="Arial Black"/>
              </a:rPr>
              <a:t>das </a:t>
            </a:r>
            <a:r>
              <a:rPr dirty="0" sz="750" spc="-135">
                <a:solidFill>
                  <a:srgbClr val="6E6E6E"/>
                </a:solidFill>
                <a:latin typeface="Arial Black"/>
                <a:cs typeface="Arial Black"/>
              </a:rPr>
              <a:t>c</a:t>
            </a:r>
            <a:r>
              <a:rPr dirty="0" sz="750" spc="-120">
                <a:solidFill>
                  <a:srgbClr val="6E6E6E"/>
                </a:solidFill>
                <a:latin typeface="Arial Black"/>
                <a:cs typeface="Arial Black"/>
              </a:rPr>
              <a:t> </a:t>
            </a:r>
            <a:r>
              <a:rPr dirty="0" sz="750" spc="-50">
                <a:solidFill>
                  <a:srgbClr val="5E5E5E"/>
                </a:solidFill>
                <a:latin typeface="Arial Black"/>
                <a:cs typeface="Arial Black"/>
              </a:rPr>
              <a:t>Or\tds</a:t>
            </a:r>
            <a:r>
              <a:rPr dirty="0" sz="750" spc="65">
                <a:solidFill>
                  <a:srgbClr val="5E5E5E"/>
                </a:solidFill>
                <a:latin typeface="Arial Black"/>
                <a:cs typeface="Arial Black"/>
              </a:rPr>
              <a:t> </a:t>
            </a:r>
            <a:r>
              <a:rPr dirty="0" sz="750" spc="-135">
                <a:solidFill>
                  <a:srgbClr val="6E6E6E"/>
                </a:solidFill>
                <a:latin typeface="Arial Black"/>
                <a:cs typeface="Arial Black"/>
              </a:rPr>
              <a:t>a </a:t>
            </a:r>
            <a:r>
              <a:rPr dirty="0" sz="750" spc="-105">
                <a:solidFill>
                  <a:srgbClr val="595959"/>
                </a:solidFill>
                <a:latin typeface="Arial Black"/>
                <a:cs typeface="Arial Black"/>
              </a:rPr>
              <a:t>r\</a:t>
            </a:r>
            <a:r>
              <a:rPr dirty="0" sz="750" spc="-100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750" spc="-75">
                <a:solidFill>
                  <a:srgbClr val="676767"/>
                </a:solidFill>
                <a:latin typeface="Arial Black"/>
                <a:cs typeface="Arial Black"/>
              </a:rPr>
              <a:t>un</a:t>
            </a:r>
            <a:r>
              <a:rPr dirty="0" sz="750" spc="-145">
                <a:solidFill>
                  <a:srgbClr val="676767"/>
                </a:solidFill>
                <a:latin typeface="Arial Black"/>
                <a:cs typeface="Arial Black"/>
              </a:rPr>
              <a:t> </a:t>
            </a:r>
            <a:r>
              <a:rPr dirty="0" sz="750" spc="-25">
                <a:solidFill>
                  <a:srgbClr val="727272"/>
                </a:solidFill>
                <a:latin typeface="Arial Black"/>
                <a:cs typeface="Arial Black"/>
              </a:rPr>
              <a:t>is</a:t>
            </a:r>
            <a:endParaRPr sz="750">
              <a:latin typeface="Arial Black"/>
              <a:cs typeface="Arial Black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4595775" y="3217164"/>
            <a:ext cx="1082675" cy="271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10"/>
              </a:lnSpc>
              <a:spcBef>
                <a:spcPts val="100"/>
              </a:spcBef>
            </a:pPr>
            <a:r>
              <a:rPr dirty="0" sz="800" spc="-145">
                <a:solidFill>
                  <a:srgbClr val="595959"/>
                </a:solidFill>
                <a:latin typeface="Arial Black"/>
                <a:cs typeface="Arial Black"/>
              </a:rPr>
              <a:t>A</a:t>
            </a:r>
            <a:r>
              <a:rPr dirty="0" sz="800" spc="-13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800" spc="-165">
                <a:solidFill>
                  <a:srgbClr val="707070"/>
                </a:solidFill>
                <a:latin typeface="Arial Black"/>
                <a:cs typeface="Arial Black"/>
              </a:rPr>
              <a:t>p</a:t>
            </a:r>
            <a:r>
              <a:rPr dirty="0" sz="800" spc="-145">
                <a:solidFill>
                  <a:srgbClr val="707070"/>
                </a:solidFill>
                <a:latin typeface="Arial Black"/>
                <a:cs typeface="Arial Black"/>
              </a:rPr>
              <a:t> </a:t>
            </a:r>
            <a:r>
              <a:rPr dirty="0" sz="800" spc="-150">
                <a:solidFill>
                  <a:srgbClr val="626262"/>
                </a:solidFill>
                <a:latin typeface="Arial Black"/>
                <a:cs typeface="Arial Black"/>
              </a:rPr>
              <a:t>he</a:t>
            </a:r>
            <a:r>
              <a:rPr dirty="0" sz="800" spc="-110">
                <a:solidFill>
                  <a:srgbClr val="626262"/>
                </a:solidFill>
                <a:latin typeface="Arial Black"/>
                <a:cs typeface="Arial Black"/>
              </a:rPr>
              <a:t> </a:t>
            </a:r>
            <a:r>
              <a:rPr dirty="0" sz="800" spc="-80">
                <a:solidFill>
                  <a:srgbClr val="525252"/>
                </a:solidFill>
                <a:latin typeface="Arial Black"/>
                <a:cs typeface="Arial Black"/>
              </a:rPr>
              <a:t>ação</a:t>
            </a:r>
            <a:r>
              <a:rPr dirty="0" sz="800" spc="50">
                <a:solidFill>
                  <a:srgbClr val="525252"/>
                </a:solidFill>
                <a:latin typeface="Arial Black"/>
                <a:cs typeface="Arial Black"/>
              </a:rPr>
              <a:t> </a:t>
            </a:r>
            <a:r>
              <a:rPr dirty="0" sz="800" spc="-150">
                <a:solidFill>
                  <a:srgbClr val="676767"/>
                </a:solidFill>
                <a:latin typeface="Arial Black"/>
                <a:cs typeface="Arial Black"/>
              </a:rPr>
              <a:t>nH</a:t>
            </a:r>
            <a:r>
              <a:rPr dirty="0" sz="800" spc="-155">
                <a:solidFill>
                  <a:srgbClr val="676767"/>
                </a:solidFill>
                <a:latin typeface="Arial Black"/>
                <a:cs typeface="Arial Black"/>
              </a:rPr>
              <a:t> </a:t>
            </a:r>
            <a:r>
              <a:rPr dirty="0" sz="800" spc="-145">
                <a:solidFill>
                  <a:srgbClr val="6B6B6B"/>
                </a:solidFill>
                <a:latin typeface="Arial Black"/>
                <a:cs typeface="Arial Black"/>
              </a:rPr>
              <a:t>n</a:t>
            </a:r>
            <a:r>
              <a:rPr dirty="0" sz="800" spc="-170">
                <a:solidFill>
                  <a:srgbClr val="6B6B6B"/>
                </a:solidFill>
                <a:latin typeface="Arial Black"/>
                <a:cs typeface="Arial Black"/>
              </a:rPr>
              <a:t> </a:t>
            </a:r>
            <a:r>
              <a:rPr dirty="0" sz="800" spc="-85">
                <a:solidFill>
                  <a:srgbClr val="747474"/>
                </a:solidFill>
                <a:latin typeface="Arial Black"/>
                <a:cs typeface="Arial Black"/>
              </a:rPr>
              <a:t>im</a:t>
            </a:r>
            <a:r>
              <a:rPr dirty="0" sz="800" spc="-135">
                <a:solidFill>
                  <a:srgbClr val="747474"/>
                </a:solidFill>
                <a:latin typeface="Arial Black"/>
                <a:cs typeface="Arial Black"/>
              </a:rPr>
              <a:t> </a:t>
            </a:r>
            <a:r>
              <a:rPr dirty="0" sz="800" spc="-210">
                <a:solidFill>
                  <a:srgbClr val="595959"/>
                </a:solidFill>
                <a:latin typeface="Arial Black"/>
                <a:cs typeface="Arial Black"/>
              </a:rPr>
              <a:t>a</a:t>
            </a:r>
            <a:r>
              <a:rPr dirty="0" sz="800" spc="5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800" spc="-85">
                <a:solidFill>
                  <a:srgbClr val="5B5B5B"/>
                </a:solidFill>
                <a:latin typeface="Arial Black"/>
                <a:cs typeface="Arial Black"/>
              </a:rPr>
              <a:t>d</a:t>
            </a:r>
            <a:r>
              <a:rPr dirty="0" sz="800" spc="-150">
                <a:solidFill>
                  <a:srgbClr val="5B5B5B"/>
                </a:solidFill>
                <a:latin typeface="Arial Black"/>
                <a:cs typeface="Arial Black"/>
              </a:rPr>
              <a:t> </a:t>
            </a:r>
            <a:r>
              <a:rPr dirty="0" sz="800" spc="-60">
                <a:solidFill>
                  <a:srgbClr val="626262"/>
                </a:solidFill>
                <a:latin typeface="Arial Black"/>
                <a:cs typeface="Arial Black"/>
              </a:rPr>
              <a:t>e</a:t>
            </a:r>
            <a:endParaRPr sz="800">
              <a:latin typeface="Arial Black"/>
              <a:cs typeface="Arial Black"/>
            </a:endParaRPr>
          </a:p>
          <a:p>
            <a:pPr marL="53975">
              <a:lnSpc>
                <a:spcPts val="1030"/>
              </a:lnSpc>
            </a:pPr>
            <a:r>
              <a:rPr dirty="0" sz="900" spc="-160">
                <a:solidFill>
                  <a:srgbClr val="595959"/>
                </a:solidFill>
                <a:latin typeface="Arial Black"/>
                <a:cs typeface="Arial Black"/>
              </a:rPr>
              <a:t>rec</a:t>
            </a:r>
            <a:r>
              <a:rPr dirty="0" sz="900" spc="-145">
                <a:solidFill>
                  <a:srgbClr val="595959"/>
                </a:solidFill>
                <a:latin typeface="Arial Black"/>
                <a:cs typeface="Arial Black"/>
              </a:rPr>
              <a:t> </a:t>
            </a:r>
            <a:r>
              <a:rPr dirty="0" sz="900" spc="-114">
                <a:solidFill>
                  <a:srgbClr val="626262"/>
                </a:solidFill>
                <a:latin typeface="Arial Black"/>
                <a:cs typeface="Arial Black"/>
              </a:rPr>
              <a:t>u</a:t>
            </a:r>
            <a:r>
              <a:rPr dirty="0" sz="900" spc="-114">
                <a:solidFill>
                  <a:srgbClr val="696969"/>
                </a:solidFill>
                <a:latin typeface="Arial Black"/>
                <a:cs typeface="Arial Black"/>
              </a:rPr>
              <a:t>rsns</a:t>
            </a:r>
            <a:r>
              <a:rPr dirty="0" sz="900" spc="40">
                <a:solidFill>
                  <a:srgbClr val="696969"/>
                </a:solidFill>
                <a:latin typeface="Arial Black"/>
                <a:cs typeface="Arial Black"/>
              </a:rPr>
              <a:t> </a:t>
            </a:r>
            <a:r>
              <a:rPr dirty="0" sz="900" spc="-180">
                <a:solidFill>
                  <a:srgbClr val="5D5D5D"/>
                </a:solidFill>
                <a:latin typeface="Arial Black"/>
                <a:cs typeface="Arial Black"/>
              </a:rPr>
              <a:t>em</a:t>
            </a:r>
            <a:r>
              <a:rPr dirty="0" sz="900" spc="80">
                <a:solidFill>
                  <a:srgbClr val="5D5D5D"/>
                </a:solidFill>
                <a:latin typeface="Arial Black"/>
                <a:cs typeface="Arial Black"/>
              </a:rPr>
              <a:t> </a:t>
            </a:r>
            <a:r>
              <a:rPr dirty="0" sz="900" spc="-40">
                <a:solidFill>
                  <a:srgbClr val="595959"/>
                </a:solidFill>
                <a:latin typeface="Arial Black"/>
                <a:cs typeface="Arial Black"/>
              </a:rPr>
              <a:t>saude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4546903" y="4055871"/>
            <a:ext cx="1185545" cy="256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100"/>
              </a:spcBef>
            </a:pPr>
            <a:r>
              <a:rPr dirty="0" sz="700" spc="-70">
                <a:solidFill>
                  <a:srgbClr val="4B4B4B"/>
                </a:solidFill>
                <a:latin typeface="Arial Black"/>
                <a:cs typeface="Arial Black"/>
              </a:rPr>
              <a:t>A</a:t>
            </a:r>
            <a:r>
              <a:rPr dirty="0" sz="700" spc="-95">
                <a:solidFill>
                  <a:srgbClr val="4B4B4B"/>
                </a:solidFill>
                <a:latin typeface="Arial Black"/>
                <a:cs typeface="Arial Black"/>
              </a:rPr>
              <a:t> </a:t>
            </a:r>
            <a:r>
              <a:rPr dirty="0" sz="700" spc="-135">
                <a:solidFill>
                  <a:srgbClr val="676767"/>
                </a:solidFill>
                <a:latin typeface="Arial Black"/>
                <a:cs typeface="Arial Black"/>
              </a:rPr>
              <a:t>[3</a:t>
            </a:r>
            <a:r>
              <a:rPr dirty="0" sz="700" spc="-135">
                <a:solidFill>
                  <a:srgbClr val="626262"/>
                </a:solidFill>
                <a:latin typeface="Arial Black"/>
                <a:cs typeface="Arial Black"/>
              </a:rPr>
              <a:t>luc</a:t>
            </a:r>
            <a:r>
              <a:rPr dirty="0" sz="700" spc="-65">
                <a:solidFill>
                  <a:srgbClr val="626262"/>
                </a:solidFill>
                <a:latin typeface="Arial Black"/>
                <a:cs typeface="Arial Black"/>
              </a:rPr>
              <a:t> </a:t>
            </a:r>
            <a:r>
              <a:rPr dirty="0" sz="700" spc="-110">
                <a:solidFill>
                  <a:srgbClr val="5D5D5D"/>
                </a:solidFill>
                <a:latin typeface="Arial Black"/>
                <a:cs typeface="Arial Black"/>
              </a:rPr>
              <a:t>a</a:t>
            </a:r>
            <a:r>
              <a:rPr dirty="0" sz="700" spc="-90">
                <a:solidFill>
                  <a:srgbClr val="5D5D5D"/>
                </a:solidFill>
                <a:latin typeface="Arial Black"/>
                <a:cs typeface="Arial Black"/>
              </a:rPr>
              <a:t> </a:t>
            </a:r>
            <a:r>
              <a:rPr dirty="0" sz="700" spc="-35">
                <a:solidFill>
                  <a:srgbClr val="7B7B7B"/>
                </a:solidFill>
                <a:latin typeface="Arial Black"/>
                <a:cs typeface="Arial Black"/>
              </a:rPr>
              <a:t>ç</a:t>
            </a:r>
            <a:r>
              <a:rPr dirty="0" sz="700" spc="-35">
                <a:solidFill>
                  <a:srgbClr val="5B5B5B"/>
                </a:solidFill>
                <a:latin typeface="Arial Black"/>
                <a:cs typeface="Arial Black"/>
              </a:rPr>
              <a:t>Un</a:t>
            </a:r>
            <a:r>
              <a:rPr dirty="0" sz="700" spc="145">
                <a:solidFill>
                  <a:srgbClr val="5B5B5B"/>
                </a:solidFill>
                <a:latin typeface="Arial Black"/>
                <a:cs typeface="Arial Black"/>
              </a:rPr>
              <a:t> </a:t>
            </a:r>
            <a:r>
              <a:rPr dirty="0" sz="700" spc="-180">
                <a:solidFill>
                  <a:srgbClr val="606060"/>
                </a:solidFill>
                <a:latin typeface="Arial Black"/>
                <a:cs typeface="Arial Black"/>
              </a:rPr>
              <a:t>fâ</a:t>
            </a:r>
            <a:r>
              <a:rPr dirty="0" sz="700" spc="-180">
                <a:solidFill>
                  <a:srgbClr val="646464"/>
                </a:solidFill>
                <a:latin typeface="Arial Black"/>
                <a:cs typeface="Arial Black"/>
              </a:rPr>
              <a:t>tã</a:t>
            </a:r>
            <a:r>
              <a:rPr dirty="0" sz="700" spc="-55">
                <a:solidFill>
                  <a:srgbClr val="646464"/>
                </a:solidFill>
                <a:latin typeface="Arial Black"/>
                <a:cs typeface="Arial Black"/>
              </a:rPr>
              <a:t> </a:t>
            </a:r>
            <a:r>
              <a:rPr dirty="0" sz="700" spc="-185">
                <a:solidFill>
                  <a:srgbClr val="707070"/>
                </a:solidFill>
                <a:latin typeface="Arial Black"/>
                <a:cs typeface="Arial Black"/>
              </a:rPr>
              <a:t>f1</a:t>
            </a:r>
            <a:r>
              <a:rPr dirty="0" sz="700" spc="-185">
                <a:solidFill>
                  <a:srgbClr val="696969"/>
                </a:solidFill>
                <a:latin typeface="Arial Black"/>
                <a:cs typeface="Arial Black"/>
              </a:rPr>
              <a:t>ãr7</a:t>
            </a:r>
            <a:r>
              <a:rPr dirty="0" sz="700" spc="-105">
                <a:solidFill>
                  <a:srgbClr val="696969"/>
                </a:solidFill>
                <a:latin typeface="Arial Black"/>
                <a:cs typeface="Arial Black"/>
              </a:rPr>
              <a:t> </a:t>
            </a:r>
            <a:r>
              <a:rPr dirty="0" sz="700" spc="-85">
                <a:solidFill>
                  <a:srgbClr val="646464"/>
                </a:solidFill>
                <a:latin typeface="Arial Black"/>
                <a:cs typeface="Arial Black"/>
              </a:rPr>
              <a:t>\-</a:t>
            </a:r>
            <a:r>
              <a:rPr dirty="0" sz="700" spc="-155">
                <a:solidFill>
                  <a:srgbClr val="646464"/>
                </a:solidFill>
                <a:latin typeface="Arial Black"/>
                <a:cs typeface="Arial Black"/>
              </a:rPr>
              <a:t>d</a:t>
            </a:r>
            <a:r>
              <a:rPr dirty="0" sz="700" spc="100">
                <a:solidFill>
                  <a:srgbClr val="646464"/>
                </a:solidFill>
                <a:latin typeface="Arial Black"/>
                <a:cs typeface="Arial Black"/>
              </a:rPr>
              <a:t> </a:t>
            </a:r>
            <a:r>
              <a:rPr dirty="0" sz="700" spc="-25">
                <a:solidFill>
                  <a:srgbClr val="676767"/>
                </a:solidFill>
                <a:latin typeface="Arial Black"/>
                <a:cs typeface="Arial Black"/>
              </a:rPr>
              <a:t>‹\</a:t>
            </a:r>
            <a:r>
              <a:rPr dirty="0" sz="700" spc="-95">
                <a:solidFill>
                  <a:srgbClr val="676767"/>
                </a:solidFill>
                <a:latin typeface="Arial Black"/>
                <a:cs typeface="Arial Black"/>
              </a:rPr>
              <a:t> </a:t>
            </a:r>
            <a:r>
              <a:rPr dirty="0" sz="700" spc="-50">
                <a:solidFill>
                  <a:srgbClr val="676767"/>
                </a:solidFill>
                <a:latin typeface="Arial Black"/>
                <a:cs typeface="Arial Black"/>
              </a:rPr>
              <a:t>ü</a:t>
            </a:r>
            <a:endParaRPr sz="7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800" spc="-110">
                <a:solidFill>
                  <a:srgbClr val="5B5B5B"/>
                </a:solidFill>
                <a:latin typeface="Arial Black"/>
                <a:cs typeface="Arial Black"/>
              </a:rPr>
              <a:t>rec</a:t>
            </a:r>
            <a:r>
              <a:rPr dirty="0" sz="800" spc="-130">
                <a:solidFill>
                  <a:srgbClr val="5B5B5B"/>
                </a:solidFill>
                <a:latin typeface="Arial Black"/>
                <a:cs typeface="Arial Black"/>
              </a:rPr>
              <a:t> </a:t>
            </a:r>
            <a:r>
              <a:rPr dirty="0" sz="800" spc="-145">
                <a:solidFill>
                  <a:srgbClr val="777777"/>
                </a:solidFill>
                <a:latin typeface="Arial Black"/>
                <a:cs typeface="Arial Black"/>
              </a:rPr>
              <a:t>u</a:t>
            </a:r>
            <a:r>
              <a:rPr dirty="0" sz="800" spc="-170">
                <a:solidFill>
                  <a:srgbClr val="777777"/>
                </a:solidFill>
                <a:latin typeface="Arial Black"/>
                <a:cs typeface="Arial Black"/>
              </a:rPr>
              <a:t> </a:t>
            </a:r>
            <a:r>
              <a:rPr dirty="0" sz="800" spc="-70">
                <a:solidFill>
                  <a:srgbClr val="606060"/>
                </a:solidFill>
                <a:latin typeface="Arial Black"/>
                <a:cs typeface="Arial Black"/>
              </a:rPr>
              <a:t>rs</a:t>
            </a:r>
            <a:r>
              <a:rPr dirty="0" sz="800" spc="-180">
                <a:solidFill>
                  <a:srgbClr val="606060"/>
                </a:solidFill>
                <a:latin typeface="Arial Black"/>
                <a:cs typeface="Arial Black"/>
              </a:rPr>
              <a:t> </a:t>
            </a:r>
            <a:r>
              <a:rPr dirty="0" sz="800" spc="-20">
                <a:solidFill>
                  <a:srgbClr val="7C7C7C"/>
                </a:solidFill>
                <a:latin typeface="Arial Black"/>
                <a:cs typeface="Arial Black"/>
              </a:rPr>
              <a:t>os</a:t>
            </a:r>
            <a:r>
              <a:rPr dirty="0" sz="800" spc="5">
                <a:solidFill>
                  <a:srgbClr val="7C7C7C"/>
                </a:solidFill>
                <a:latin typeface="Arial Black"/>
                <a:cs typeface="Arial Black"/>
              </a:rPr>
              <a:t> </a:t>
            </a:r>
            <a:r>
              <a:rPr dirty="0" sz="800" spc="-65">
                <a:solidFill>
                  <a:srgbClr val="696969"/>
                </a:solidFill>
                <a:latin typeface="Arial Black"/>
                <a:cs typeface="Arial Black"/>
              </a:rPr>
              <a:t>e</a:t>
            </a:r>
            <a:r>
              <a:rPr dirty="0" sz="800" spc="-65">
                <a:solidFill>
                  <a:srgbClr val="757575"/>
                </a:solidFill>
                <a:latin typeface="Arial Black"/>
                <a:cs typeface="Arial Black"/>
              </a:rPr>
              <a:t>m</a:t>
            </a:r>
            <a:r>
              <a:rPr dirty="0" sz="800" spc="55">
                <a:solidFill>
                  <a:srgbClr val="757575"/>
                </a:solidFill>
                <a:latin typeface="Arial Black"/>
                <a:cs typeface="Arial Black"/>
              </a:rPr>
              <a:t> </a:t>
            </a:r>
            <a:r>
              <a:rPr dirty="0" sz="800" spc="-105">
                <a:solidFill>
                  <a:srgbClr val="646464"/>
                </a:solidFill>
                <a:latin typeface="Arial Black"/>
                <a:cs typeface="Arial Black"/>
              </a:rPr>
              <a:t>ed</a:t>
            </a:r>
            <a:r>
              <a:rPr dirty="0" sz="800" spc="-140">
                <a:solidFill>
                  <a:srgbClr val="646464"/>
                </a:solidFill>
                <a:latin typeface="Arial Black"/>
                <a:cs typeface="Arial Black"/>
              </a:rPr>
              <a:t> </a:t>
            </a:r>
            <a:r>
              <a:rPr dirty="0" sz="800" spc="-135">
                <a:solidFill>
                  <a:srgbClr val="666666"/>
                </a:solidFill>
                <a:latin typeface="Arial Black"/>
                <a:cs typeface="Arial Black"/>
              </a:rPr>
              <a:t>si</a:t>
            </a:r>
            <a:r>
              <a:rPr dirty="0" sz="800" spc="-135">
                <a:solidFill>
                  <a:srgbClr val="5D5D5D"/>
                </a:solidFill>
                <a:latin typeface="Arial Black"/>
                <a:cs typeface="Arial Black"/>
              </a:rPr>
              <a:t>can</a:t>
            </a:r>
            <a:r>
              <a:rPr dirty="0" sz="800" spc="-125">
                <a:solidFill>
                  <a:srgbClr val="5D5D5D"/>
                </a:solidFill>
                <a:latin typeface="Arial Black"/>
                <a:cs typeface="Arial Black"/>
              </a:rPr>
              <a:t> </a:t>
            </a:r>
            <a:r>
              <a:rPr dirty="0" sz="800" spc="-210">
                <a:solidFill>
                  <a:srgbClr val="757575"/>
                </a:solidFill>
                <a:latin typeface="Arial Black"/>
                <a:cs typeface="Arial Black"/>
              </a:rPr>
              <a:t>a</a:t>
            </a:r>
            <a:r>
              <a:rPr dirty="0" sz="800" spc="-125">
                <a:solidFill>
                  <a:srgbClr val="757575"/>
                </a:solidFill>
                <a:latin typeface="Arial Black"/>
                <a:cs typeface="Arial Black"/>
              </a:rPr>
              <a:t> </a:t>
            </a:r>
            <a:r>
              <a:rPr dirty="0" sz="800" spc="-50">
                <a:solidFill>
                  <a:srgbClr val="777777"/>
                </a:solidFill>
                <a:latin typeface="Arial Black"/>
                <a:cs typeface="Arial Black"/>
              </a:rPr>
              <a:t>o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4592353" y="4878323"/>
            <a:ext cx="3830320" cy="4559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90">
                <a:solidFill>
                  <a:srgbClr val="606060"/>
                </a:solidFill>
                <a:latin typeface="Arial Black"/>
                <a:cs typeface="Arial Black"/>
              </a:rPr>
              <a:t>S</a:t>
            </a:r>
            <a:r>
              <a:rPr dirty="0" sz="800" spc="-120">
                <a:solidFill>
                  <a:srgbClr val="606060"/>
                </a:solidFill>
                <a:latin typeface="Arial Black"/>
                <a:cs typeface="Arial Black"/>
              </a:rPr>
              <a:t> </a:t>
            </a:r>
            <a:r>
              <a:rPr dirty="0" sz="800" spc="-120">
                <a:solidFill>
                  <a:srgbClr val="5E5E5E"/>
                </a:solidFill>
                <a:latin typeface="Arial Black"/>
                <a:cs typeface="Arial Black"/>
              </a:rPr>
              <a:t>ftua </a:t>
            </a:r>
            <a:r>
              <a:rPr dirty="0" sz="800" spc="-85">
                <a:solidFill>
                  <a:srgbClr val="676767"/>
                </a:solidFill>
                <a:latin typeface="Arial Black"/>
                <a:cs typeface="Arial Black"/>
              </a:rPr>
              <a:t>çao</a:t>
            </a:r>
            <a:r>
              <a:rPr dirty="0" sz="800" spc="40">
                <a:solidFill>
                  <a:srgbClr val="676767"/>
                </a:solidFill>
                <a:latin typeface="Arial Black"/>
                <a:cs typeface="Arial Black"/>
              </a:rPr>
              <a:t> </a:t>
            </a:r>
            <a:r>
              <a:rPr dirty="0" sz="800" spc="-45">
                <a:solidFill>
                  <a:srgbClr val="5D5D5D"/>
                </a:solidFill>
                <a:latin typeface="Arial Black"/>
                <a:cs typeface="Arial Black"/>
              </a:rPr>
              <a:t>dos</a:t>
            </a:r>
            <a:r>
              <a:rPr dirty="0" sz="800" spc="50">
                <a:solidFill>
                  <a:srgbClr val="5D5D5D"/>
                </a:solidFill>
                <a:latin typeface="Arial Black"/>
                <a:cs typeface="Arial Black"/>
              </a:rPr>
              <a:t> </a:t>
            </a:r>
            <a:r>
              <a:rPr dirty="0" sz="800" spc="-80">
                <a:solidFill>
                  <a:srgbClr val="666666"/>
                </a:solidFill>
                <a:latin typeface="Arial Black"/>
                <a:cs typeface="Arial Black"/>
              </a:rPr>
              <a:t>d</a:t>
            </a:r>
            <a:r>
              <a:rPr dirty="0" sz="800" spc="-80">
                <a:solidFill>
                  <a:srgbClr val="646464"/>
                </a:solidFill>
                <a:latin typeface="Arial Black"/>
                <a:cs typeface="Arial Black"/>
              </a:rPr>
              <a:t>em</a:t>
            </a:r>
            <a:r>
              <a:rPr dirty="0" sz="800" spc="-80">
                <a:solidFill>
                  <a:srgbClr val="6B6B6B"/>
                </a:solidFill>
                <a:latin typeface="Arial Black"/>
                <a:cs typeface="Arial Black"/>
              </a:rPr>
              <a:t>a</a:t>
            </a:r>
            <a:r>
              <a:rPr dirty="0" sz="800" spc="-155">
                <a:solidFill>
                  <a:srgbClr val="6B6B6B"/>
                </a:solidFill>
                <a:latin typeface="Arial Black"/>
                <a:cs typeface="Arial Black"/>
              </a:rPr>
              <a:t> </a:t>
            </a:r>
            <a:r>
              <a:rPr dirty="0" sz="800" spc="-25">
                <a:solidFill>
                  <a:srgbClr val="727272"/>
                </a:solidFill>
                <a:latin typeface="Arial Black"/>
                <a:cs typeface="Arial Black"/>
              </a:rPr>
              <a:t>i</a:t>
            </a:r>
            <a:r>
              <a:rPr dirty="0" sz="800" spc="-25">
                <a:solidFill>
                  <a:srgbClr val="808080"/>
                </a:solidFill>
                <a:latin typeface="Arial Black"/>
                <a:cs typeface="Arial Black"/>
              </a:rPr>
              <a:t>s</a:t>
            </a:r>
            <a:endParaRPr sz="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Arial Black"/>
              <a:cs typeface="Arial Black"/>
            </a:endParaRPr>
          </a:p>
          <a:p>
            <a:pPr marL="1264920">
              <a:lnSpc>
                <a:spcPct val="100000"/>
              </a:lnSpc>
            </a:pPr>
            <a:r>
              <a:rPr dirty="0" sz="1050">
                <a:solidFill>
                  <a:srgbClr val="494949"/>
                </a:solidFill>
                <a:latin typeface="Arial MT"/>
                <a:cs typeface="Arial MT"/>
              </a:rPr>
              <a:t>CAPAG</a:t>
            </a:r>
            <a:r>
              <a:rPr dirty="0" sz="1050" spc="305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dirty="0" sz="1050">
                <a:solidFill>
                  <a:srgbClr val="606060"/>
                </a:solidFill>
                <a:latin typeface="Arial MT"/>
                <a:cs typeface="Arial MT"/>
              </a:rPr>
              <a:t>-</a:t>
            </a:r>
            <a:r>
              <a:rPr dirty="0" sz="1050" spc="175">
                <a:solidFill>
                  <a:srgbClr val="606060"/>
                </a:solidFill>
                <a:latin typeface="Arial MT"/>
                <a:cs typeface="Arial MT"/>
              </a:rPr>
              <a:t> </a:t>
            </a:r>
            <a:r>
              <a:rPr dirty="0" sz="1050">
                <a:solidFill>
                  <a:srgbClr val="484848"/>
                </a:solidFill>
                <a:latin typeface="Arial MT"/>
                <a:cs typeface="Arial MT"/>
              </a:rPr>
              <a:t>Capacidade</a:t>
            </a:r>
            <a:r>
              <a:rPr dirty="0" sz="1050" spc="345">
                <a:solidFill>
                  <a:srgbClr val="484848"/>
                </a:solidFill>
                <a:latin typeface="Arial MT"/>
                <a:cs typeface="Arial MT"/>
              </a:rPr>
              <a:t> </a:t>
            </a:r>
            <a:r>
              <a:rPr dirty="0" sz="1050">
                <a:solidFill>
                  <a:srgbClr val="444444"/>
                </a:solidFill>
                <a:latin typeface="Arial MT"/>
                <a:cs typeface="Arial MT"/>
              </a:rPr>
              <a:t>de</a:t>
            </a:r>
            <a:r>
              <a:rPr dirty="0" sz="1050" spc="204">
                <a:solidFill>
                  <a:srgbClr val="444444"/>
                </a:solidFill>
                <a:latin typeface="Arial MT"/>
                <a:cs typeface="Arial MT"/>
              </a:rPr>
              <a:t> </a:t>
            </a:r>
            <a:r>
              <a:rPr dirty="0" sz="1050">
                <a:solidFill>
                  <a:srgbClr val="494949"/>
                </a:solidFill>
                <a:latin typeface="Arial MT"/>
                <a:cs typeface="Arial MT"/>
              </a:rPr>
              <a:t>Pagamento</a:t>
            </a:r>
            <a:r>
              <a:rPr dirty="0" sz="1050" spc="375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dirty="0" sz="1050" spc="10">
                <a:solidFill>
                  <a:srgbClr val="608CB1"/>
                </a:solidFill>
                <a:latin typeface="Arial MT"/>
                <a:cs typeface="Arial MT"/>
              </a:rPr>
              <a:t>U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6667892" y="1188973"/>
            <a:ext cx="2261870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-45">
                <a:solidFill>
                  <a:srgbClr val="444444"/>
                </a:solidFill>
                <a:latin typeface="Arial Black"/>
                <a:cs typeface="Arial Black"/>
              </a:rPr>
              <a:t>Lei </a:t>
            </a:r>
            <a:r>
              <a:rPr dirty="0" sz="1050" spc="-105">
                <a:solidFill>
                  <a:srgbClr val="4F4F4F"/>
                </a:solidFill>
                <a:latin typeface="Arial Black"/>
                <a:cs typeface="Arial Black"/>
              </a:rPr>
              <a:t>de</a:t>
            </a:r>
            <a:r>
              <a:rPr dirty="0" sz="1050" spc="10">
                <a:solidFill>
                  <a:srgbClr val="4F4F4F"/>
                </a:solidFill>
                <a:latin typeface="Arial Black"/>
                <a:cs typeface="Arial Black"/>
              </a:rPr>
              <a:t> </a:t>
            </a:r>
            <a:r>
              <a:rPr dirty="0" sz="1050" spc="-45">
                <a:solidFill>
                  <a:srgbClr val="484848"/>
                </a:solidFill>
                <a:latin typeface="Arial Black"/>
                <a:cs typeface="Arial Black"/>
              </a:rPr>
              <a:t>Responsabilidade</a:t>
            </a:r>
            <a:r>
              <a:rPr dirty="0" sz="1050" spc="-40">
                <a:solidFill>
                  <a:srgbClr val="484848"/>
                </a:solidFill>
                <a:latin typeface="Arial Black"/>
                <a:cs typeface="Arial Black"/>
              </a:rPr>
              <a:t> </a:t>
            </a:r>
            <a:r>
              <a:rPr dirty="0" sz="1050" spc="-45">
                <a:solidFill>
                  <a:srgbClr val="494949"/>
                </a:solidFill>
                <a:latin typeface="Arial Black"/>
                <a:cs typeface="Arial Black"/>
              </a:rPr>
              <a:t>Fiscal</a:t>
            </a:r>
            <a:r>
              <a:rPr dirty="0" sz="1050" spc="20">
                <a:solidFill>
                  <a:srgbClr val="494949"/>
                </a:solidFill>
                <a:latin typeface="Arial Black"/>
                <a:cs typeface="Arial Black"/>
              </a:rPr>
              <a:t> </a:t>
            </a:r>
            <a:r>
              <a:rPr dirty="0" sz="1050" spc="-50">
                <a:solidFill>
                  <a:srgbClr val="678EAF"/>
                </a:solidFill>
                <a:latin typeface="Arial Black"/>
                <a:cs typeface="Arial Black"/>
              </a:rPr>
              <a:t>O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994232" y="1543621"/>
            <a:ext cx="1014094" cy="28194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dirty="0" sz="700">
                <a:solidFill>
                  <a:srgbClr val="5B5B5B"/>
                </a:solidFill>
                <a:latin typeface="Arial Black"/>
                <a:cs typeface="Arial Black"/>
              </a:rPr>
              <a:t>Di</a:t>
            </a:r>
            <a:r>
              <a:rPr dirty="0" sz="700" spc="-150">
                <a:solidFill>
                  <a:srgbClr val="5B5B5B"/>
                </a:solidFill>
                <a:latin typeface="Arial Black"/>
                <a:cs typeface="Arial Black"/>
              </a:rPr>
              <a:t> </a:t>
            </a:r>
            <a:r>
              <a:rPr dirty="0" sz="700" spc="-110">
                <a:solidFill>
                  <a:srgbClr val="5E5E5E"/>
                </a:solidFill>
                <a:latin typeface="Arial Black"/>
                <a:cs typeface="Arial Black"/>
              </a:rPr>
              <a:t>v</a:t>
            </a:r>
            <a:r>
              <a:rPr dirty="0" sz="700" spc="-125">
                <a:solidFill>
                  <a:srgbClr val="5E5E5E"/>
                </a:solidFill>
                <a:latin typeface="Arial Black"/>
                <a:cs typeface="Arial Black"/>
              </a:rPr>
              <a:t> </a:t>
            </a:r>
            <a:r>
              <a:rPr dirty="0" sz="700" spc="-10">
                <a:solidFill>
                  <a:srgbClr val="6D6D6D"/>
                </a:solidFill>
                <a:latin typeface="Arial Black"/>
                <a:cs typeface="Arial Black"/>
              </a:rPr>
              <a:t>i</a:t>
            </a:r>
            <a:r>
              <a:rPr dirty="0" sz="700" spc="-10">
                <a:solidFill>
                  <a:srgbClr val="666666"/>
                </a:solidFill>
                <a:latin typeface="Arial Black"/>
                <a:cs typeface="Arial Black"/>
              </a:rPr>
              <a:t>rl</a:t>
            </a:r>
            <a:r>
              <a:rPr dirty="0" sz="700" spc="-10">
                <a:solidFill>
                  <a:srgbClr val="5E5E5E"/>
                </a:solidFill>
                <a:latin typeface="Arial Black"/>
                <a:cs typeface="Arial Black"/>
              </a:rPr>
              <a:t>a</a:t>
            </a:r>
            <a:r>
              <a:rPr dirty="0" sz="700" spc="135">
                <a:solidFill>
                  <a:srgbClr val="5E5E5E"/>
                </a:solidFill>
                <a:latin typeface="Arial Black"/>
                <a:cs typeface="Arial Black"/>
              </a:rPr>
              <a:t> </a:t>
            </a:r>
            <a:r>
              <a:rPr dirty="0" sz="700" spc="-85">
                <a:solidFill>
                  <a:srgbClr val="757575"/>
                </a:solidFill>
                <a:latin typeface="Arial Black"/>
                <a:cs typeface="Arial Black"/>
              </a:rPr>
              <a:t>C</a:t>
            </a:r>
            <a:r>
              <a:rPr dirty="0" sz="700" spc="-120">
                <a:solidFill>
                  <a:srgbClr val="757575"/>
                </a:solidFill>
                <a:latin typeface="Arial Black"/>
                <a:cs typeface="Arial Black"/>
              </a:rPr>
              <a:t> </a:t>
            </a:r>
            <a:r>
              <a:rPr dirty="0" sz="700" spc="-10">
                <a:solidFill>
                  <a:srgbClr val="797979"/>
                </a:solidFill>
                <a:latin typeface="Arial Black"/>
                <a:cs typeface="Arial Black"/>
              </a:rPr>
              <a:t>n</a:t>
            </a:r>
            <a:r>
              <a:rPr dirty="0" sz="700" spc="-10">
                <a:solidFill>
                  <a:srgbClr val="626262"/>
                </a:solidFill>
                <a:latin typeface="Arial Black"/>
                <a:cs typeface="Arial Black"/>
              </a:rPr>
              <a:t>ris</a:t>
            </a:r>
            <a:r>
              <a:rPr dirty="0" sz="700" spc="-140">
                <a:solidFill>
                  <a:srgbClr val="626262"/>
                </a:solidFill>
                <a:latin typeface="Arial Black"/>
                <a:cs typeface="Arial Black"/>
              </a:rPr>
              <a:t> </a:t>
            </a:r>
            <a:r>
              <a:rPr dirty="0" sz="700" spc="-55">
                <a:solidFill>
                  <a:srgbClr val="606060"/>
                </a:solidFill>
                <a:latin typeface="Arial Black"/>
                <a:cs typeface="Arial Black"/>
              </a:rPr>
              <a:t>o</a:t>
            </a:r>
            <a:r>
              <a:rPr dirty="0" sz="700" spc="-135">
                <a:solidFill>
                  <a:srgbClr val="606060"/>
                </a:solidFill>
                <a:latin typeface="Arial Black"/>
                <a:cs typeface="Arial Black"/>
              </a:rPr>
              <a:t> </a:t>
            </a:r>
            <a:r>
              <a:rPr dirty="0" sz="700" spc="-85">
                <a:solidFill>
                  <a:srgbClr val="7E7E7E"/>
                </a:solidFill>
                <a:latin typeface="Arial Black"/>
                <a:cs typeface="Arial Black"/>
              </a:rPr>
              <a:t>I</a:t>
            </a:r>
            <a:r>
              <a:rPr dirty="0" sz="700" spc="-85">
                <a:solidFill>
                  <a:srgbClr val="4F4F4F"/>
                </a:solidFill>
                <a:latin typeface="Arial Black"/>
                <a:cs typeface="Arial Black"/>
              </a:rPr>
              <a:t>›‹Ja</a:t>
            </a:r>
            <a:r>
              <a:rPr dirty="0" sz="700" spc="-60">
                <a:solidFill>
                  <a:srgbClr val="4F4F4F"/>
                </a:solidFill>
                <a:latin typeface="Arial Black"/>
                <a:cs typeface="Arial Black"/>
              </a:rPr>
              <a:t> </a:t>
            </a:r>
            <a:r>
              <a:rPr dirty="0" sz="700" spc="-90">
                <a:solidFill>
                  <a:srgbClr val="646464"/>
                </a:solidFill>
                <a:latin typeface="Arial Black"/>
                <a:cs typeface="Arial Black"/>
              </a:rPr>
              <a:t>‹t</a:t>
            </a:r>
            <a:r>
              <a:rPr dirty="0" sz="700" spc="-140">
                <a:solidFill>
                  <a:srgbClr val="646464"/>
                </a:solidFill>
                <a:latin typeface="Arial Black"/>
                <a:cs typeface="Arial Black"/>
              </a:rPr>
              <a:t> </a:t>
            </a:r>
            <a:r>
              <a:rPr dirty="0" sz="700" spc="-50">
                <a:solidFill>
                  <a:srgbClr val="838383"/>
                </a:solidFill>
                <a:latin typeface="Arial Black"/>
                <a:cs typeface="Arial Black"/>
              </a:rPr>
              <a:t>a</a:t>
            </a:r>
            <a:endParaRPr sz="700">
              <a:latin typeface="Arial Black"/>
              <a:cs typeface="Arial Black"/>
            </a:endParaRPr>
          </a:p>
          <a:p>
            <a:pPr algn="ctr" marR="13335">
              <a:lnSpc>
                <a:spcPct val="100000"/>
              </a:lnSpc>
              <a:spcBef>
                <a:spcPts val="114"/>
              </a:spcBef>
            </a:pPr>
            <a:r>
              <a:rPr dirty="0" sz="800" spc="-165">
                <a:solidFill>
                  <a:srgbClr val="606060"/>
                </a:solidFill>
                <a:latin typeface="Arial Black"/>
                <a:cs typeface="Arial Black"/>
              </a:rPr>
              <a:t>L</a:t>
            </a:r>
            <a:r>
              <a:rPr dirty="0" sz="800" spc="-170">
                <a:solidFill>
                  <a:srgbClr val="606060"/>
                </a:solidFill>
                <a:latin typeface="Arial Black"/>
                <a:cs typeface="Arial Black"/>
              </a:rPr>
              <a:t> </a:t>
            </a:r>
            <a:r>
              <a:rPr dirty="0" sz="800" spc="-35">
                <a:solidFill>
                  <a:srgbClr val="646464"/>
                </a:solidFill>
                <a:latin typeface="Arial Black"/>
                <a:cs typeface="Arial Black"/>
              </a:rPr>
              <a:t>i‹j</a:t>
            </a:r>
            <a:r>
              <a:rPr dirty="0" sz="800" spc="-175">
                <a:solidFill>
                  <a:srgbClr val="646464"/>
                </a:solidFill>
                <a:latin typeface="Arial Black"/>
                <a:cs typeface="Arial Black"/>
              </a:rPr>
              <a:t> </a:t>
            </a:r>
            <a:r>
              <a:rPr dirty="0" sz="800" spc="-185">
                <a:solidFill>
                  <a:srgbClr val="606060"/>
                </a:solidFill>
                <a:latin typeface="Arial Black"/>
                <a:cs typeface="Arial Black"/>
              </a:rPr>
              <a:t>r</a:t>
            </a:r>
            <a:r>
              <a:rPr dirty="0" sz="800" spc="55">
                <a:solidFill>
                  <a:srgbClr val="606060"/>
                </a:solidFill>
                <a:latin typeface="Arial Black"/>
                <a:cs typeface="Arial Black"/>
              </a:rPr>
              <a:t> </a:t>
            </a:r>
            <a:r>
              <a:rPr dirty="0" sz="800" spc="-40">
                <a:solidFill>
                  <a:srgbClr val="6D6D6D"/>
                </a:solidFill>
                <a:latin typeface="Arial Black"/>
                <a:cs typeface="Arial Black"/>
              </a:rPr>
              <a:t>ida</a:t>
            </a:r>
            <a:r>
              <a:rPr dirty="0" sz="800" spc="10">
                <a:solidFill>
                  <a:srgbClr val="6D6D6D"/>
                </a:solidFill>
                <a:latin typeface="Arial Black"/>
                <a:cs typeface="Arial Black"/>
              </a:rPr>
              <a:t> </a:t>
            </a:r>
            <a:r>
              <a:rPr dirty="0" sz="800" spc="-50">
                <a:solidFill>
                  <a:srgbClr val="7090A8"/>
                </a:solidFill>
                <a:latin typeface="Arial Black"/>
                <a:cs typeface="Arial Black"/>
              </a:rPr>
              <a:t>U</a:t>
            </a:r>
            <a:endParaRPr sz="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5" y="4779264"/>
            <a:ext cx="2048256" cy="34747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5" y="4687823"/>
            <a:ext cx="2048256" cy="42672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8167" y="3511296"/>
            <a:ext cx="8830056" cy="21945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68167" y="3243072"/>
            <a:ext cx="8830056" cy="21335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95" y="2609088"/>
            <a:ext cx="2048256" cy="59131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68167" y="2609088"/>
            <a:ext cx="8830056" cy="59131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5" y="1353311"/>
            <a:ext cx="2170176" cy="243840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2871216" y="4709159"/>
            <a:ext cx="8787765" cy="0"/>
          </a:xfrm>
          <a:custGeom>
            <a:avLst/>
            <a:gdLst/>
            <a:ahLst/>
            <a:cxnLst/>
            <a:rect l="l" t="t" r="r" b="b"/>
            <a:pathLst>
              <a:path w="8787765" h="0">
                <a:moveTo>
                  <a:pt x="0" y="0"/>
                </a:moveTo>
                <a:lnTo>
                  <a:pt x="8787384" y="0"/>
                </a:lnTo>
              </a:path>
            </a:pathLst>
          </a:custGeom>
          <a:ln w="365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383" y="4283964"/>
            <a:ext cx="2158365" cy="0"/>
          </a:xfrm>
          <a:custGeom>
            <a:avLst/>
            <a:gdLst/>
            <a:ahLst/>
            <a:cxnLst/>
            <a:rect l="l" t="t" r="r" b="b"/>
            <a:pathLst>
              <a:path w="2158365" h="0">
                <a:moveTo>
                  <a:pt x="0" y="0"/>
                </a:moveTo>
                <a:lnTo>
                  <a:pt x="2157984" y="0"/>
                </a:lnTo>
              </a:path>
            </a:pathLst>
          </a:custGeom>
          <a:ln w="15240">
            <a:solidFill>
              <a:srgbClr val="082844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1" name="object 11" descr=""/>
          <p:cNvGrpSpPr/>
          <p:nvPr/>
        </p:nvGrpSpPr>
        <p:grpSpPr>
          <a:xfrm>
            <a:off x="6095" y="3243072"/>
            <a:ext cx="2170430" cy="213360"/>
            <a:chOff x="6095" y="3243072"/>
            <a:chExt cx="2170430" cy="213360"/>
          </a:xfrm>
        </p:grpSpPr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8223" y="3243072"/>
              <a:ext cx="1908048" cy="21335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95" y="3243072"/>
              <a:ext cx="2170176" cy="213359"/>
            </a:xfrm>
            <a:prstGeom prst="rect">
              <a:avLst/>
            </a:prstGeom>
          </p:spPr>
        </p:pic>
      </p:grpSp>
      <p:grpSp>
        <p:nvGrpSpPr>
          <p:cNvPr id="14" name="object 14" descr=""/>
          <p:cNvGrpSpPr/>
          <p:nvPr/>
        </p:nvGrpSpPr>
        <p:grpSpPr>
          <a:xfrm>
            <a:off x="6095" y="3511296"/>
            <a:ext cx="2170430" cy="219710"/>
            <a:chOff x="6095" y="3511296"/>
            <a:chExt cx="2170430" cy="219710"/>
          </a:xfrm>
        </p:grpSpPr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223" y="3511296"/>
              <a:ext cx="1908048" cy="219456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95" y="3511296"/>
              <a:ext cx="2170176" cy="219456"/>
            </a:xfrm>
            <a:prstGeom prst="rect">
              <a:avLst/>
            </a:prstGeom>
          </p:spPr>
        </p:pic>
      </p:grpSp>
      <p:grpSp>
        <p:nvGrpSpPr>
          <p:cNvPr id="17" name="object 17" descr=""/>
          <p:cNvGrpSpPr/>
          <p:nvPr/>
        </p:nvGrpSpPr>
        <p:grpSpPr>
          <a:xfrm>
            <a:off x="6095" y="3998976"/>
            <a:ext cx="2170430" cy="256540"/>
            <a:chOff x="6095" y="3998976"/>
            <a:chExt cx="2170430" cy="256540"/>
          </a:xfrm>
        </p:grpSpPr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30551" y="3998976"/>
              <a:ext cx="45719" cy="256031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6095" y="3998976"/>
              <a:ext cx="2167255" cy="253365"/>
            </a:xfrm>
            <a:custGeom>
              <a:avLst/>
              <a:gdLst/>
              <a:ahLst/>
              <a:cxnLst/>
              <a:rect l="l" t="t" r="r" b="b"/>
              <a:pathLst>
                <a:path w="2167255" h="253364">
                  <a:moveTo>
                    <a:pt x="2167128" y="252984"/>
                  </a:moveTo>
                  <a:lnTo>
                    <a:pt x="0" y="252984"/>
                  </a:lnTo>
                  <a:lnTo>
                    <a:pt x="0" y="0"/>
                  </a:lnTo>
                  <a:lnTo>
                    <a:pt x="2167128" y="0"/>
                  </a:lnTo>
                  <a:lnTo>
                    <a:pt x="2167128" y="252984"/>
                  </a:lnTo>
                  <a:close/>
                </a:path>
              </a:pathLst>
            </a:custGeom>
            <a:solidFill>
              <a:srgbClr val="0A2B4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6095" y="4039616"/>
            <a:ext cx="21672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41705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solidFill>
                  <a:srgbClr val="FFFFFF"/>
                </a:solidFill>
                <a:latin typeface="Arial MT"/>
                <a:cs typeface="Arial MT"/>
              </a:rPr>
              <a:t>ASSEFIN</a:t>
            </a:r>
            <a:r>
              <a:rPr dirty="0" sz="900" spc="-114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90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dirty="0" sz="900" spc="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Arial MT"/>
                <a:cs typeface="Arial MT"/>
              </a:rPr>
              <a:t>SP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2859023" y="1353311"/>
            <a:ext cx="8839200" cy="243840"/>
            <a:chOff x="2859023" y="1353311"/>
            <a:chExt cx="8839200" cy="243840"/>
          </a:xfrm>
        </p:grpSpPr>
        <p:pic>
          <p:nvPicPr>
            <p:cNvPr id="22" name="object 2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21423" y="1353311"/>
              <a:ext cx="1633727" cy="24384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59023" y="1353311"/>
              <a:ext cx="1621536" cy="243840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59023" y="1353311"/>
              <a:ext cx="8839200" cy="243840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2859023" y="4279391"/>
            <a:ext cx="8839200" cy="30480"/>
            <a:chOff x="2859023" y="4279391"/>
            <a:chExt cx="8839200" cy="30480"/>
          </a:xfrm>
        </p:grpSpPr>
        <p:pic>
          <p:nvPicPr>
            <p:cNvPr id="26" name="object 2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59023" y="4279391"/>
              <a:ext cx="8839200" cy="30480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59023" y="4279391"/>
              <a:ext cx="8839200" cy="30480"/>
            </a:xfrm>
            <a:prstGeom prst="rect">
              <a:avLst/>
            </a:prstGeom>
          </p:spPr>
        </p:pic>
      </p:grpSp>
      <p:sp>
        <p:nvSpPr>
          <p:cNvPr id="28" name="object 28" descr=""/>
          <p:cNvSpPr/>
          <p:nvPr/>
        </p:nvSpPr>
        <p:spPr>
          <a:xfrm>
            <a:off x="2859023" y="4779264"/>
            <a:ext cx="8836660" cy="344805"/>
          </a:xfrm>
          <a:custGeom>
            <a:avLst/>
            <a:gdLst/>
            <a:ahLst/>
            <a:cxnLst/>
            <a:rect l="l" t="t" r="r" b="b"/>
            <a:pathLst>
              <a:path w="8836660" h="344804">
                <a:moveTo>
                  <a:pt x="8836152" y="344424"/>
                </a:moveTo>
                <a:lnTo>
                  <a:pt x="0" y="344424"/>
                </a:lnTo>
                <a:lnTo>
                  <a:pt x="0" y="0"/>
                </a:lnTo>
                <a:lnTo>
                  <a:pt x="8836152" y="0"/>
                </a:lnTo>
                <a:lnTo>
                  <a:pt x="8836152" y="3444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4740166" y="4689094"/>
            <a:ext cx="6185535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50" spc="-340">
                <a:solidFill>
                  <a:srgbClr val="FFFFFF"/>
                </a:solidFill>
                <a:latin typeface="Cambria"/>
                <a:cs typeface="Cambria"/>
              </a:rPr>
              <a:t>da</a:t>
            </a:r>
            <a:r>
              <a:rPr dirty="0" sz="2650" spc="-8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650" spc="-245">
                <a:solidFill>
                  <a:srgbClr val="FFFFFF"/>
                </a:solidFill>
                <a:latin typeface="Cambria"/>
                <a:cs typeface="Cambria"/>
              </a:rPr>
              <a:t>quaIi&amp;de</a:t>
            </a:r>
            <a:r>
              <a:rPr dirty="0" sz="2650" spc="9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650" spc="-340">
                <a:solidFill>
                  <a:srgbClr val="FFFFFF"/>
                </a:solidFill>
                <a:latin typeface="Cambria"/>
                <a:cs typeface="Cambria"/>
              </a:rPr>
              <a:t>da</a:t>
            </a:r>
            <a:r>
              <a:rPr dirty="0" sz="2650" spc="-5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650" spc="-290">
                <a:solidFill>
                  <a:srgbClr val="FFFFFF"/>
                </a:solidFill>
                <a:latin typeface="Cambria"/>
                <a:cs typeface="Cambria"/>
              </a:rPr>
              <a:t>informaçäo</a:t>
            </a:r>
            <a:r>
              <a:rPr dirty="0" sz="2650" spc="17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650" spc="-204">
                <a:solidFill>
                  <a:srgbClr val="FFFFFF"/>
                </a:solidFill>
                <a:latin typeface="Cambria"/>
                <a:cs typeface="Cambria"/>
              </a:rPr>
              <a:t>conäbû</a:t>
            </a:r>
            <a:r>
              <a:rPr dirty="0" sz="2650" spc="-1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650" spc="-31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r>
              <a:rPr dirty="0" sz="2650" spc="-16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650" spc="-165">
                <a:solidFill>
                  <a:srgbClr val="FFFFFF"/>
                </a:solidFill>
                <a:latin typeface="Cambria"/>
                <a:cs typeface="Cambria"/>
              </a:rPr>
              <a:t>Ëscă</a:t>
            </a:r>
            <a:r>
              <a:rPr dirty="0" sz="2650" spc="-16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650" spc="-265">
                <a:solidFill>
                  <a:srgbClr val="FFFFFF"/>
                </a:solidFill>
                <a:latin typeface="Cambria"/>
                <a:cs typeface="Cambria"/>
              </a:rPr>
              <a:t>no</a:t>
            </a:r>
            <a:r>
              <a:rPr dirty="0" sz="2650" spc="-1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650" spc="-155">
                <a:solidFill>
                  <a:srgbClr val="FFFFFF"/>
                </a:solidFill>
                <a:latin typeface="Cambria"/>
                <a:cs typeface="Cambria"/>
              </a:rPr>
              <a:t>Siconfi</a:t>
            </a:r>
            <a:endParaRPr sz="26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54352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3967" y="1969007"/>
            <a:ext cx="2657856" cy="263347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15416" y="1876805"/>
            <a:ext cx="3077210" cy="2654300"/>
          </a:xfrm>
          <a:prstGeom prst="rect"/>
        </p:spPr>
        <p:txBody>
          <a:bodyPr wrap="square" lIns="0" tIns="40005" rIns="0" bIns="0" rtlCol="0" vert="horz">
            <a:spAutoFit/>
          </a:bodyPr>
          <a:lstStyle/>
          <a:p>
            <a:pPr marL="12700" marR="5080" indent="6985">
              <a:lnSpc>
                <a:spcPct val="97000"/>
              </a:lnSpc>
              <a:spcBef>
                <a:spcPts val="315"/>
              </a:spcBef>
            </a:pPr>
            <a:r>
              <a:rPr dirty="0" sz="6050" spc="-50" b="0">
                <a:solidFill>
                  <a:srgbClr val="000000"/>
                </a:solidFill>
                <a:latin typeface="Arial MT"/>
                <a:cs typeface="Arial MT"/>
              </a:rPr>
              <a:t>Matriz</a:t>
            </a:r>
            <a:r>
              <a:rPr dirty="0" sz="6050" spc="-310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6050" spc="-445" b="0">
                <a:solidFill>
                  <a:srgbClr val="000000"/>
                </a:solidFill>
                <a:latin typeface="Arial MT"/>
                <a:cs typeface="Arial MT"/>
              </a:rPr>
              <a:t>de </a:t>
            </a:r>
            <a:r>
              <a:rPr dirty="0" sz="5750" spc="-365" b="0">
                <a:solidFill>
                  <a:srgbClr val="000000"/>
                </a:solidFill>
                <a:latin typeface="Arial MT"/>
                <a:cs typeface="Arial MT"/>
              </a:rPr>
              <a:t>Saidos </a:t>
            </a:r>
            <a:r>
              <a:rPr dirty="0" sz="5800" spc="-245" b="0">
                <a:solidFill>
                  <a:srgbClr val="000000"/>
                </a:solidFill>
                <a:latin typeface="Arial MT"/>
                <a:cs typeface="Arial MT"/>
              </a:rPr>
              <a:t>Contábeis</a:t>
            </a:r>
            <a:endParaRPr sz="5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19494" cy="6857999"/>
          </a:xfrm>
          <a:prstGeom prst="rect">
            <a:avLst/>
          </a:prstGeom>
        </p:spPr>
      </p:pic>
      <p:sp>
        <p:nvSpPr>
          <p:cNvPr id="4" name="object 4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933118" rIns="0" bIns="0" rtlCol="0" vert="horz">
            <a:spAutoFit/>
          </a:bodyPr>
          <a:lstStyle/>
          <a:p>
            <a:pPr algn="ctr" marL="765175">
              <a:lnSpc>
                <a:spcPct val="100000"/>
              </a:lnSpc>
              <a:spcBef>
                <a:spcPts val="3100"/>
              </a:spcBef>
            </a:pPr>
            <a:r>
              <a:rPr dirty="0" sz="5000" spc="-10">
                <a:solidFill>
                  <a:srgbClr val="004185"/>
                </a:solidFill>
              </a:rPr>
              <a:t>GOVERNANÇA</a:t>
            </a:r>
            <a:endParaRPr sz="5000"/>
          </a:p>
          <a:p>
            <a:pPr algn="ctr" marL="763270">
              <a:lnSpc>
                <a:spcPct val="100000"/>
              </a:lnSpc>
              <a:spcBef>
                <a:spcPts val="3000"/>
              </a:spcBef>
            </a:pPr>
            <a:r>
              <a:rPr dirty="0" sz="5000">
                <a:solidFill>
                  <a:srgbClr val="004185"/>
                </a:solidFill>
              </a:rPr>
              <a:t>DAS</a:t>
            </a:r>
            <a:r>
              <a:rPr dirty="0" sz="5000" spc="-85">
                <a:solidFill>
                  <a:srgbClr val="004185"/>
                </a:solidFill>
              </a:rPr>
              <a:t> </a:t>
            </a:r>
            <a:r>
              <a:rPr dirty="0" sz="5000">
                <a:solidFill>
                  <a:srgbClr val="004185"/>
                </a:solidFill>
              </a:rPr>
              <a:t>FINANÇAS</a:t>
            </a:r>
            <a:r>
              <a:rPr dirty="0" sz="5000" spc="-85">
                <a:solidFill>
                  <a:srgbClr val="004185"/>
                </a:solidFill>
              </a:rPr>
              <a:t> </a:t>
            </a:r>
            <a:r>
              <a:rPr dirty="0" sz="5000" spc="-10">
                <a:solidFill>
                  <a:srgbClr val="004185"/>
                </a:solidFill>
              </a:rPr>
              <a:t>PÚBLICAS</a:t>
            </a:r>
            <a:endParaRPr sz="5000"/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0551" y="4611447"/>
            <a:ext cx="1698873" cy="19789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3113" rIns="0" bIns="0" rtlCol="0" vert="horz">
            <a:spAutoFit/>
          </a:bodyPr>
          <a:lstStyle/>
          <a:p>
            <a:pPr marL="2067560">
              <a:lnSpc>
                <a:spcPct val="100000"/>
              </a:lnSpc>
              <a:spcBef>
                <a:spcPts val="100"/>
              </a:spcBef>
            </a:pPr>
            <a:r>
              <a:rPr dirty="0" sz="5000"/>
              <a:t>O</a:t>
            </a:r>
            <a:r>
              <a:rPr dirty="0" sz="5000" spc="-30"/>
              <a:t> </a:t>
            </a:r>
            <a:r>
              <a:rPr dirty="0" sz="5000"/>
              <a:t>QUE</a:t>
            </a:r>
            <a:r>
              <a:rPr dirty="0" sz="5000" spc="-25"/>
              <a:t> </a:t>
            </a:r>
            <a:r>
              <a:rPr dirty="0" sz="5000" spc="-10"/>
              <a:t>PROPOMOS</a:t>
            </a:r>
            <a:endParaRPr sz="5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5" cy="68580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656225" y="593915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656225" y="593915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656225" y="1978730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56225" y="1978730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656225" y="2696580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656225" y="2696580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656225" y="3414430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656225" y="3414430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656225" y="4132280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2656225" y="4132280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656225" y="4850130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656225" y="4850130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656225" y="5567980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656225" y="5567980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656225" y="1279073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656225" y="1279073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2756152" y="643532"/>
            <a:ext cx="7757159" cy="5396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20" b="1">
                <a:solidFill>
                  <a:srgbClr val="FFFFFF"/>
                </a:solidFill>
                <a:latin typeface="Calibri"/>
                <a:cs typeface="Calibri"/>
              </a:rPr>
              <a:t>MONITORAMENTO</a:t>
            </a:r>
            <a:r>
              <a:rPr dirty="0" sz="26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dirty="0" sz="26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INDICADORES</a:t>
            </a:r>
            <a:endParaRPr sz="2600">
              <a:latin typeface="Calibri"/>
              <a:cs typeface="Calibri"/>
            </a:endParaRPr>
          </a:p>
          <a:p>
            <a:pPr marL="12700" marR="4062729">
              <a:lnSpc>
                <a:spcPts val="5510"/>
              </a:lnSpc>
              <a:spcBef>
                <a:spcPts val="46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TESOURARIA</a:t>
            </a:r>
            <a:r>
              <a:rPr dirty="0" sz="26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35" b="1">
                <a:solidFill>
                  <a:srgbClr val="FFFFFF"/>
                </a:solidFill>
                <a:latin typeface="Calibri"/>
                <a:cs typeface="Calibri"/>
              </a:rPr>
              <a:t>ESTRATÉGICA </a:t>
            </a:r>
            <a:r>
              <a:rPr dirty="0" sz="2600" spc="-20" b="1">
                <a:solidFill>
                  <a:srgbClr val="FFFFFF"/>
                </a:solidFill>
                <a:latin typeface="Calibri"/>
                <a:cs typeface="Calibri"/>
              </a:rPr>
              <a:t>SUSTENTABILIDADE</a:t>
            </a:r>
            <a:r>
              <a:rPr dirty="0" sz="2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FISCAL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SISTEMAS</a:t>
            </a:r>
            <a:r>
              <a:rPr dirty="0" sz="26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INTEGRADOS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30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DECISÕES</a:t>
            </a:r>
            <a:r>
              <a:rPr dirty="0" sz="26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BASEADAS</a:t>
            </a:r>
            <a:r>
              <a:rPr dirty="0" sz="26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26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RESULTADOS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ts val="5650"/>
              </a:lnSpc>
              <a:spcBef>
                <a:spcPts val="615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POLÍTICAS</a:t>
            </a:r>
            <a:r>
              <a:rPr dirty="0" sz="2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EXECUÇÃO</a:t>
            </a:r>
            <a:r>
              <a:rPr dirty="0" sz="2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 b="1">
                <a:solidFill>
                  <a:srgbClr val="FFFFFF"/>
                </a:solidFill>
                <a:latin typeface="Calibri"/>
                <a:cs typeface="Calibri"/>
              </a:rPr>
              <a:t>ORÇAMENTÁRIA</a:t>
            </a:r>
            <a:r>
              <a:rPr dirty="0" sz="2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FINANCEIRA </a:t>
            </a:r>
            <a:r>
              <a:rPr dirty="0" sz="2600" spc="-40" b="1">
                <a:solidFill>
                  <a:srgbClr val="FFFFFF"/>
                </a:solidFill>
                <a:latin typeface="Calibri"/>
                <a:cs typeface="Calibri"/>
              </a:rPr>
              <a:t>GESTÃO</a:t>
            </a:r>
            <a:r>
              <a:rPr dirty="0" sz="2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RISCOS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CONFORMIDADE</a:t>
            </a:r>
            <a:r>
              <a:rPr dirty="0" sz="2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CONTÁBIL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19494" cy="6857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41465" y="2926979"/>
            <a:ext cx="36664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/>
              <a:t>COMO</a:t>
            </a:r>
            <a:r>
              <a:rPr dirty="0" sz="4800" spc="-160"/>
              <a:t> </a:t>
            </a:r>
            <a:r>
              <a:rPr dirty="0" sz="4800" spc="-30"/>
              <a:t>FAZER?</a:t>
            </a:r>
            <a:endParaRPr sz="4800"/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90907" y="3589049"/>
            <a:ext cx="3508161" cy="24857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19610" cy="6858000"/>
            <a:chOff x="0" y="0"/>
            <a:chExt cx="1211961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19494" cy="6857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0576" y="1042700"/>
              <a:ext cx="2735251" cy="223507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4311" y="4433829"/>
              <a:ext cx="2394425" cy="1829933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183926" y="697001"/>
              <a:ext cx="5332095" cy="4838065"/>
            </a:xfrm>
            <a:custGeom>
              <a:avLst/>
              <a:gdLst/>
              <a:ahLst/>
              <a:cxnLst/>
              <a:rect l="l" t="t" r="r" b="b"/>
              <a:pathLst>
                <a:path w="5332095" h="4838065">
                  <a:moveTo>
                    <a:pt x="1515249" y="4260608"/>
                  </a:moveTo>
                  <a:lnTo>
                    <a:pt x="1478407" y="4229328"/>
                  </a:lnTo>
                  <a:lnTo>
                    <a:pt x="1442262" y="4197223"/>
                  </a:lnTo>
                  <a:lnTo>
                    <a:pt x="1406817" y="4164304"/>
                  </a:lnTo>
                  <a:lnTo>
                    <a:pt x="1372082" y="4130586"/>
                  </a:lnTo>
                  <a:lnTo>
                    <a:pt x="1338084" y="4096080"/>
                  </a:lnTo>
                  <a:lnTo>
                    <a:pt x="1304810" y="4060799"/>
                  </a:lnTo>
                  <a:lnTo>
                    <a:pt x="1272286" y="4024757"/>
                  </a:lnTo>
                  <a:lnTo>
                    <a:pt x="1240510" y="3987990"/>
                  </a:lnTo>
                  <a:lnTo>
                    <a:pt x="1209497" y="3950474"/>
                  </a:lnTo>
                  <a:lnTo>
                    <a:pt x="1179258" y="3912260"/>
                  </a:lnTo>
                  <a:lnTo>
                    <a:pt x="1149807" y="3873347"/>
                  </a:lnTo>
                  <a:lnTo>
                    <a:pt x="1121143" y="3833761"/>
                  </a:lnTo>
                  <a:lnTo>
                    <a:pt x="1093292" y="3793490"/>
                  </a:lnTo>
                  <a:lnTo>
                    <a:pt x="1066241" y="3752583"/>
                  </a:lnTo>
                  <a:lnTo>
                    <a:pt x="1040015" y="3711029"/>
                  </a:lnTo>
                  <a:lnTo>
                    <a:pt x="1014615" y="3668852"/>
                  </a:lnTo>
                  <a:lnTo>
                    <a:pt x="990066" y="3626066"/>
                  </a:lnTo>
                  <a:lnTo>
                    <a:pt x="966368" y="3582695"/>
                  </a:lnTo>
                  <a:lnTo>
                    <a:pt x="943521" y="3538728"/>
                  </a:lnTo>
                  <a:lnTo>
                    <a:pt x="921461" y="3494036"/>
                  </a:lnTo>
                  <a:lnTo>
                    <a:pt x="900455" y="3449142"/>
                  </a:lnTo>
                  <a:lnTo>
                    <a:pt x="880262" y="3403536"/>
                  </a:lnTo>
                  <a:lnTo>
                    <a:pt x="860958" y="3357422"/>
                  </a:lnTo>
                  <a:lnTo>
                    <a:pt x="842568" y="3310788"/>
                  </a:lnTo>
                  <a:lnTo>
                    <a:pt x="825093" y="3263671"/>
                  </a:lnTo>
                  <a:lnTo>
                    <a:pt x="808545" y="3216084"/>
                  </a:lnTo>
                  <a:lnTo>
                    <a:pt x="792937" y="3168027"/>
                  </a:lnTo>
                  <a:lnTo>
                    <a:pt x="1107554" y="3113506"/>
                  </a:lnTo>
                  <a:lnTo>
                    <a:pt x="467487" y="2821902"/>
                  </a:lnTo>
                  <a:lnTo>
                    <a:pt x="0" y="3305467"/>
                  </a:lnTo>
                  <a:lnTo>
                    <a:pt x="314909" y="3250895"/>
                  </a:lnTo>
                  <a:lnTo>
                    <a:pt x="329692" y="3300298"/>
                  </a:lnTo>
                  <a:lnTo>
                    <a:pt x="345313" y="3349307"/>
                  </a:lnTo>
                  <a:lnTo>
                    <a:pt x="361759" y="3397948"/>
                  </a:lnTo>
                  <a:lnTo>
                    <a:pt x="379018" y="3446195"/>
                  </a:lnTo>
                  <a:lnTo>
                    <a:pt x="397141" y="3494214"/>
                  </a:lnTo>
                  <a:lnTo>
                    <a:pt x="415937" y="3541458"/>
                  </a:lnTo>
                  <a:lnTo>
                    <a:pt x="435584" y="3588461"/>
                  </a:lnTo>
                  <a:lnTo>
                    <a:pt x="456018" y="3635019"/>
                  </a:lnTo>
                  <a:lnTo>
                    <a:pt x="477240" y="3681133"/>
                  </a:lnTo>
                  <a:lnTo>
                    <a:pt x="499224" y="3726789"/>
                  </a:lnTo>
                  <a:lnTo>
                    <a:pt x="521970" y="3771976"/>
                  </a:lnTo>
                  <a:lnTo>
                    <a:pt x="545477" y="3816680"/>
                  </a:lnTo>
                  <a:lnTo>
                    <a:pt x="569734" y="3860901"/>
                  </a:lnTo>
                  <a:lnTo>
                    <a:pt x="594741" y="3904615"/>
                  </a:lnTo>
                  <a:lnTo>
                    <a:pt x="620471" y="3947820"/>
                  </a:lnTo>
                  <a:lnTo>
                    <a:pt x="646938" y="3990505"/>
                  </a:lnTo>
                  <a:lnTo>
                    <a:pt x="674116" y="4032656"/>
                  </a:lnTo>
                  <a:lnTo>
                    <a:pt x="702017" y="4074261"/>
                  </a:lnTo>
                  <a:lnTo>
                    <a:pt x="730631" y="4115308"/>
                  </a:lnTo>
                  <a:lnTo>
                    <a:pt x="759929" y="4155795"/>
                  </a:lnTo>
                  <a:lnTo>
                    <a:pt x="789940" y="4195699"/>
                  </a:lnTo>
                  <a:lnTo>
                    <a:pt x="820623" y="4235018"/>
                  </a:lnTo>
                  <a:lnTo>
                    <a:pt x="851992" y="4273740"/>
                  </a:lnTo>
                  <a:lnTo>
                    <a:pt x="884034" y="4311853"/>
                  </a:lnTo>
                  <a:lnTo>
                    <a:pt x="916736" y="4349356"/>
                  </a:lnTo>
                  <a:lnTo>
                    <a:pt x="950099" y="4386224"/>
                  </a:lnTo>
                  <a:lnTo>
                    <a:pt x="984110" y="4422445"/>
                  </a:lnTo>
                  <a:lnTo>
                    <a:pt x="1018768" y="4458017"/>
                  </a:lnTo>
                  <a:lnTo>
                    <a:pt x="1054061" y="4492930"/>
                  </a:lnTo>
                  <a:lnTo>
                    <a:pt x="1089990" y="4527169"/>
                  </a:lnTo>
                  <a:lnTo>
                    <a:pt x="1126540" y="4560735"/>
                  </a:lnTo>
                  <a:lnTo>
                    <a:pt x="1163701" y="4593590"/>
                  </a:lnTo>
                  <a:lnTo>
                    <a:pt x="1201483" y="4625746"/>
                  </a:lnTo>
                  <a:lnTo>
                    <a:pt x="1239850" y="4657191"/>
                  </a:lnTo>
                  <a:lnTo>
                    <a:pt x="1515249" y="4260608"/>
                  </a:lnTo>
                  <a:close/>
                </a:path>
                <a:path w="5332095" h="4838065">
                  <a:moveTo>
                    <a:pt x="3631222" y="660984"/>
                  </a:moveTo>
                  <a:lnTo>
                    <a:pt x="3428187" y="0"/>
                  </a:lnTo>
                  <a:lnTo>
                    <a:pt x="3314662" y="298297"/>
                  </a:lnTo>
                  <a:lnTo>
                    <a:pt x="3266071" y="286804"/>
                  </a:lnTo>
                  <a:lnTo>
                    <a:pt x="3217341" y="276339"/>
                  </a:lnTo>
                  <a:lnTo>
                    <a:pt x="3168510" y="266877"/>
                  </a:lnTo>
                  <a:lnTo>
                    <a:pt x="3119564" y="258432"/>
                  </a:lnTo>
                  <a:lnTo>
                    <a:pt x="3070542" y="251015"/>
                  </a:lnTo>
                  <a:lnTo>
                    <a:pt x="3021444" y="244589"/>
                  </a:lnTo>
                  <a:lnTo>
                    <a:pt x="2972282" y="239191"/>
                  </a:lnTo>
                  <a:lnTo>
                    <a:pt x="2923070" y="234797"/>
                  </a:lnTo>
                  <a:lnTo>
                    <a:pt x="2873819" y="231419"/>
                  </a:lnTo>
                  <a:lnTo>
                    <a:pt x="2824556" y="229044"/>
                  </a:lnTo>
                  <a:lnTo>
                    <a:pt x="2775293" y="227672"/>
                  </a:lnTo>
                  <a:lnTo>
                    <a:pt x="2726029" y="227317"/>
                  </a:lnTo>
                  <a:lnTo>
                    <a:pt x="2676779" y="227965"/>
                  </a:lnTo>
                  <a:lnTo>
                    <a:pt x="2627566" y="229603"/>
                  </a:lnTo>
                  <a:lnTo>
                    <a:pt x="2578404" y="232257"/>
                  </a:lnTo>
                  <a:lnTo>
                    <a:pt x="2529294" y="235915"/>
                  </a:lnTo>
                  <a:lnTo>
                    <a:pt x="2480259" y="240563"/>
                  </a:lnTo>
                  <a:lnTo>
                    <a:pt x="2431313" y="246214"/>
                  </a:lnTo>
                  <a:lnTo>
                    <a:pt x="2382469" y="252869"/>
                  </a:lnTo>
                  <a:lnTo>
                    <a:pt x="2333739" y="260515"/>
                  </a:lnTo>
                  <a:lnTo>
                    <a:pt x="2285136" y="269151"/>
                  </a:lnTo>
                  <a:lnTo>
                    <a:pt x="2236660" y="278790"/>
                  </a:lnTo>
                  <a:lnTo>
                    <a:pt x="2188349" y="289420"/>
                  </a:lnTo>
                  <a:lnTo>
                    <a:pt x="2140204" y="301040"/>
                  </a:lnTo>
                  <a:lnTo>
                    <a:pt x="2092236" y="313651"/>
                  </a:lnTo>
                  <a:lnTo>
                    <a:pt x="2044458" y="327266"/>
                  </a:lnTo>
                  <a:lnTo>
                    <a:pt x="1996897" y="341858"/>
                  </a:lnTo>
                  <a:lnTo>
                    <a:pt x="1949551" y="357428"/>
                  </a:lnTo>
                  <a:lnTo>
                    <a:pt x="1902447" y="374002"/>
                  </a:lnTo>
                  <a:lnTo>
                    <a:pt x="1855571" y="391553"/>
                  </a:lnTo>
                  <a:lnTo>
                    <a:pt x="1808975" y="410095"/>
                  </a:lnTo>
                  <a:lnTo>
                    <a:pt x="1762645" y="429615"/>
                  </a:lnTo>
                  <a:lnTo>
                    <a:pt x="1931720" y="881291"/>
                  </a:lnTo>
                  <a:lnTo>
                    <a:pt x="1977872" y="861339"/>
                  </a:lnTo>
                  <a:lnTo>
                    <a:pt x="2024367" y="842606"/>
                  </a:lnTo>
                  <a:lnTo>
                    <a:pt x="2071179" y="825080"/>
                  </a:lnTo>
                  <a:lnTo>
                    <a:pt x="2118296" y="808786"/>
                  </a:lnTo>
                  <a:lnTo>
                    <a:pt x="2165693" y="793724"/>
                  </a:lnTo>
                  <a:lnTo>
                    <a:pt x="2213356" y="779881"/>
                  </a:lnTo>
                  <a:lnTo>
                    <a:pt x="2261247" y="767257"/>
                  </a:lnTo>
                  <a:lnTo>
                    <a:pt x="2309368" y="755878"/>
                  </a:lnTo>
                  <a:lnTo>
                    <a:pt x="2357691" y="745718"/>
                  </a:lnTo>
                  <a:lnTo>
                    <a:pt x="2406192" y="736803"/>
                  </a:lnTo>
                  <a:lnTo>
                    <a:pt x="2454859" y="729119"/>
                  </a:lnTo>
                  <a:lnTo>
                    <a:pt x="2503652" y="722680"/>
                  </a:lnTo>
                  <a:lnTo>
                    <a:pt x="2552585" y="717473"/>
                  </a:lnTo>
                  <a:lnTo>
                    <a:pt x="2601607" y="713524"/>
                  </a:lnTo>
                  <a:lnTo>
                    <a:pt x="2650706" y="710806"/>
                  </a:lnTo>
                  <a:lnTo>
                    <a:pt x="2699867" y="709345"/>
                  </a:lnTo>
                  <a:lnTo>
                    <a:pt x="2749067" y="709129"/>
                  </a:lnTo>
                  <a:lnTo>
                    <a:pt x="2798292" y="710171"/>
                  </a:lnTo>
                  <a:lnTo>
                    <a:pt x="2847517" y="712457"/>
                  </a:lnTo>
                  <a:lnTo>
                    <a:pt x="2896730" y="716013"/>
                  </a:lnTo>
                  <a:lnTo>
                    <a:pt x="2945892" y="720813"/>
                  </a:lnTo>
                  <a:lnTo>
                    <a:pt x="2994990" y="726884"/>
                  </a:lnTo>
                  <a:lnTo>
                    <a:pt x="3044012" y="734212"/>
                  </a:lnTo>
                  <a:lnTo>
                    <a:pt x="3092945" y="742810"/>
                  </a:lnTo>
                  <a:lnTo>
                    <a:pt x="3141751" y="752678"/>
                  </a:lnTo>
                  <a:lnTo>
                    <a:pt x="3028416" y="1050518"/>
                  </a:lnTo>
                  <a:lnTo>
                    <a:pt x="3631222" y="660984"/>
                  </a:lnTo>
                  <a:close/>
                </a:path>
                <a:path w="5332095" h="4838065">
                  <a:moveTo>
                    <a:pt x="5332069" y="3068637"/>
                  </a:moveTo>
                  <a:lnTo>
                    <a:pt x="4857242" y="2986328"/>
                  </a:lnTo>
                  <a:lnTo>
                    <a:pt x="4849342" y="3037116"/>
                  </a:lnTo>
                  <a:lnTo>
                    <a:pt x="4840427" y="3087624"/>
                  </a:lnTo>
                  <a:lnTo>
                    <a:pt x="4830508" y="3137827"/>
                  </a:lnTo>
                  <a:lnTo>
                    <a:pt x="4819574" y="3187712"/>
                  </a:lnTo>
                  <a:lnTo>
                    <a:pt x="4807648" y="3237280"/>
                  </a:lnTo>
                  <a:lnTo>
                    <a:pt x="4794732" y="3286480"/>
                  </a:lnTo>
                  <a:lnTo>
                    <a:pt x="4780839" y="3335324"/>
                  </a:lnTo>
                  <a:lnTo>
                    <a:pt x="4765967" y="3383788"/>
                  </a:lnTo>
                  <a:lnTo>
                    <a:pt x="4750130" y="3431844"/>
                  </a:lnTo>
                  <a:lnTo>
                    <a:pt x="4733341" y="3479495"/>
                  </a:lnTo>
                  <a:lnTo>
                    <a:pt x="4715586" y="3526701"/>
                  </a:lnTo>
                  <a:lnTo>
                    <a:pt x="4696892" y="3573462"/>
                  </a:lnTo>
                  <a:lnTo>
                    <a:pt x="4677270" y="3619754"/>
                  </a:lnTo>
                  <a:lnTo>
                    <a:pt x="4656709" y="3665563"/>
                  </a:lnTo>
                  <a:lnTo>
                    <a:pt x="4635233" y="3710863"/>
                  </a:lnTo>
                  <a:lnTo>
                    <a:pt x="4612843" y="3755656"/>
                  </a:lnTo>
                  <a:lnTo>
                    <a:pt x="4589538" y="3799903"/>
                  </a:lnTo>
                  <a:lnTo>
                    <a:pt x="4565345" y="3843604"/>
                  </a:lnTo>
                  <a:lnTo>
                    <a:pt x="4540250" y="3886733"/>
                  </a:lnTo>
                  <a:lnTo>
                    <a:pt x="4514266" y="3929278"/>
                  </a:lnTo>
                  <a:lnTo>
                    <a:pt x="4487418" y="3971226"/>
                  </a:lnTo>
                  <a:lnTo>
                    <a:pt x="4459694" y="4012539"/>
                  </a:lnTo>
                  <a:lnTo>
                    <a:pt x="4431106" y="4053230"/>
                  </a:lnTo>
                  <a:lnTo>
                    <a:pt x="4401667" y="4093248"/>
                  </a:lnTo>
                  <a:lnTo>
                    <a:pt x="4371378" y="4132605"/>
                  </a:lnTo>
                  <a:lnTo>
                    <a:pt x="4340250" y="4171277"/>
                  </a:lnTo>
                  <a:lnTo>
                    <a:pt x="4161777" y="3914254"/>
                  </a:lnTo>
                  <a:lnTo>
                    <a:pt x="4184650" y="4664557"/>
                  </a:lnTo>
                  <a:lnTo>
                    <a:pt x="4802911" y="4837506"/>
                  </a:lnTo>
                  <a:lnTo>
                    <a:pt x="4623574" y="4579239"/>
                  </a:lnTo>
                  <a:lnTo>
                    <a:pt x="4656379" y="4542536"/>
                  </a:lnTo>
                  <a:lnTo>
                    <a:pt x="4688522" y="4505249"/>
                  </a:lnTo>
                  <a:lnTo>
                    <a:pt x="4719980" y="4467377"/>
                  </a:lnTo>
                  <a:lnTo>
                    <a:pt x="4750765" y="4428947"/>
                  </a:lnTo>
                  <a:lnTo>
                    <a:pt x="4780864" y="4389958"/>
                  </a:lnTo>
                  <a:lnTo>
                    <a:pt x="4810264" y="4350436"/>
                  </a:lnTo>
                  <a:lnTo>
                    <a:pt x="4838979" y="4310380"/>
                  </a:lnTo>
                  <a:lnTo>
                    <a:pt x="4866983" y="4269803"/>
                  </a:lnTo>
                  <a:lnTo>
                    <a:pt x="4894288" y="4228706"/>
                  </a:lnTo>
                  <a:lnTo>
                    <a:pt x="4920881" y="4187126"/>
                  </a:lnTo>
                  <a:lnTo>
                    <a:pt x="4946751" y="4145051"/>
                  </a:lnTo>
                  <a:lnTo>
                    <a:pt x="4971897" y="4102506"/>
                  </a:lnTo>
                  <a:lnTo>
                    <a:pt x="4996319" y="4059504"/>
                  </a:lnTo>
                  <a:lnTo>
                    <a:pt x="5020018" y="4016032"/>
                  </a:lnTo>
                  <a:lnTo>
                    <a:pt x="5042967" y="3972128"/>
                  </a:lnTo>
                  <a:lnTo>
                    <a:pt x="5065179" y="3927792"/>
                  </a:lnTo>
                  <a:lnTo>
                    <a:pt x="5086642" y="3883037"/>
                  </a:lnTo>
                  <a:lnTo>
                    <a:pt x="5107356" y="3837863"/>
                  </a:lnTo>
                  <a:lnTo>
                    <a:pt x="5127307" y="3792309"/>
                  </a:lnTo>
                  <a:lnTo>
                    <a:pt x="5146497" y="3746347"/>
                  </a:lnTo>
                  <a:lnTo>
                    <a:pt x="5164912" y="3700030"/>
                  </a:lnTo>
                  <a:lnTo>
                    <a:pt x="5182565" y="3653332"/>
                  </a:lnTo>
                  <a:lnTo>
                    <a:pt x="5199431" y="3606292"/>
                  </a:lnTo>
                  <a:lnTo>
                    <a:pt x="5215509" y="3558895"/>
                  </a:lnTo>
                  <a:lnTo>
                    <a:pt x="5230812" y="3511181"/>
                  </a:lnTo>
                  <a:lnTo>
                    <a:pt x="5245303" y="3463137"/>
                  </a:lnTo>
                  <a:lnTo>
                    <a:pt x="5259006" y="3414801"/>
                  </a:lnTo>
                  <a:lnTo>
                    <a:pt x="5271897" y="3366147"/>
                  </a:lnTo>
                  <a:lnTo>
                    <a:pt x="5283987" y="3317214"/>
                  </a:lnTo>
                  <a:lnTo>
                    <a:pt x="5295252" y="3268002"/>
                  </a:lnTo>
                  <a:lnTo>
                    <a:pt x="5305704" y="3218535"/>
                  </a:lnTo>
                  <a:lnTo>
                    <a:pt x="5315331" y="3168802"/>
                  </a:lnTo>
                  <a:lnTo>
                    <a:pt x="5324119" y="3118840"/>
                  </a:lnTo>
                  <a:lnTo>
                    <a:pt x="5332069" y="3068637"/>
                  </a:lnTo>
                  <a:close/>
                </a:path>
              </a:pathLst>
            </a:custGeom>
            <a:solidFill>
              <a:srgbClr val="193D5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73950" y="500739"/>
            <a:ext cx="203390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/>
              <a:t>Equipe</a:t>
            </a:r>
            <a:r>
              <a:rPr dirty="0" sz="2000" spc="-105"/>
              <a:t> </a:t>
            </a:r>
            <a:r>
              <a:rPr dirty="0" sz="2000" spc="-10"/>
              <a:t>Estruturada </a:t>
            </a:r>
            <a:r>
              <a:rPr dirty="0" sz="2000"/>
              <a:t>e</a:t>
            </a:r>
            <a:r>
              <a:rPr dirty="0" sz="2000" spc="-20"/>
              <a:t> </a:t>
            </a:r>
            <a:r>
              <a:rPr dirty="0" sz="2000" spc="-10"/>
              <a:t>Capacitada</a:t>
            </a:r>
            <a:endParaRPr sz="2000"/>
          </a:p>
        </p:txBody>
      </p:sp>
      <p:sp>
        <p:nvSpPr>
          <p:cNvPr id="9" name="object 9" descr=""/>
          <p:cNvSpPr txBox="1"/>
          <p:nvPr/>
        </p:nvSpPr>
        <p:spPr>
          <a:xfrm>
            <a:off x="8683525" y="608389"/>
            <a:ext cx="176148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004185"/>
                </a:solidFill>
                <a:latin typeface="Calibri"/>
                <a:cs typeface="Calibri"/>
              </a:rPr>
              <a:t>Apoio</a:t>
            </a:r>
            <a:r>
              <a:rPr dirty="0" sz="2000" spc="-30" b="1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004185"/>
                </a:solidFill>
                <a:latin typeface="Calibri"/>
                <a:cs typeface="Calibri"/>
              </a:rPr>
              <a:t>da</a:t>
            </a:r>
            <a:r>
              <a:rPr dirty="0" sz="2000" spc="-30" b="1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04185"/>
                </a:solidFill>
                <a:latin typeface="Calibri"/>
                <a:cs typeface="Calibri"/>
              </a:rPr>
              <a:t>Gestão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451497" y="5698765"/>
            <a:ext cx="23145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solidFill>
                  <a:srgbClr val="004185"/>
                </a:solidFill>
                <a:latin typeface="Calibri"/>
                <a:cs typeface="Calibri"/>
              </a:rPr>
              <a:t>Sistema</a:t>
            </a:r>
            <a:r>
              <a:rPr dirty="0" sz="2000" spc="-50" b="1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004185"/>
                </a:solidFill>
                <a:latin typeface="Calibri"/>
                <a:cs typeface="Calibri"/>
              </a:rPr>
              <a:t>de</a:t>
            </a:r>
            <a:r>
              <a:rPr dirty="0" sz="2000" spc="-50" b="1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04185"/>
                </a:solidFill>
                <a:latin typeface="Calibri"/>
                <a:cs typeface="Calibri"/>
              </a:rPr>
              <a:t>Qualidade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78474" y="1249974"/>
            <a:ext cx="2054049" cy="21340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19494" cy="6857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69357" y="2926979"/>
            <a:ext cx="501078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/>
              <a:t>PONTO</a:t>
            </a:r>
            <a:r>
              <a:rPr dirty="0" sz="4800" spc="-100"/>
              <a:t> </a:t>
            </a:r>
            <a:r>
              <a:rPr dirty="0" sz="4800"/>
              <a:t>DE</a:t>
            </a:r>
            <a:r>
              <a:rPr dirty="0" sz="4800" spc="-95"/>
              <a:t> </a:t>
            </a:r>
            <a:r>
              <a:rPr dirty="0" sz="4800" spc="-60"/>
              <a:t>PARTIDA</a:t>
            </a:r>
            <a:endParaRPr sz="4800"/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4625" y="3299710"/>
            <a:ext cx="2168726" cy="25263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6" cy="6858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3075" y="1020725"/>
              <a:ext cx="7854249" cy="479915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9848200" y="2446685"/>
            <a:ext cx="763270" cy="162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0" spc="-50">
                <a:solidFill>
                  <a:srgbClr val="35576E"/>
                </a:solidFill>
                <a:latin typeface="Impact"/>
                <a:cs typeface="Impact"/>
              </a:rPr>
              <a:t>…</a:t>
            </a:r>
            <a:endParaRPr sz="105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5" cy="6785524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630350" y="1707314"/>
            <a:ext cx="3589654" cy="173101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 indent="24130">
              <a:lnSpc>
                <a:spcPct val="126600"/>
              </a:lnSpc>
              <a:spcBef>
                <a:spcPts val="305"/>
              </a:spcBef>
            </a:pPr>
            <a:r>
              <a:rPr dirty="0" sz="2900" spc="-55" b="1">
                <a:solidFill>
                  <a:srgbClr val="004185"/>
                </a:solidFill>
                <a:latin typeface="Calibri"/>
                <a:cs typeface="Calibri"/>
              </a:rPr>
              <a:t>Temos</a:t>
            </a:r>
            <a:r>
              <a:rPr dirty="0" sz="2900" spc="-30" b="1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900" b="1">
                <a:solidFill>
                  <a:srgbClr val="004185"/>
                </a:solidFill>
                <a:latin typeface="Calibri"/>
                <a:cs typeface="Calibri"/>
              </a:rPr>
              <a:t>que</a:t>
            </a:r>
            <a:r>
              <a:rPr dirty="0" sz="2900" spc="-30" b="1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900" spc="-35" b="1">
                <a:solidFill>
                  <a:srgbClr val="004185"/>
                </a:solidFill>
                <a:latin typeface="Calibri"/>
                <a:cs typeface="Calibri"/>
              </a:rPr>
              <a:t>tratá-</a:t>
            </a:r>
            <a:r>
              <a:rPr dirty="0" sz="2900" spc="-25" b="1">
                <a:solidFill>
                  <a:srgbClr val="004185"/>
                </a:solidFill>
                <a:latin typeface="Calibri"/>
                <a:cs typeface="Calibri"/>
              </a:rPr>
              <a:t>la </a:t>
            </a:r>
            <a:r>
              <a:rPr dirty="0" sz="2900" spc="-55" b="1">
                <a:solidFill>
                  <a:srgbClr val="004185"/>
                </a:solidFill>
                <a:latin typeface="Calibri"/>
                <a:cs typeface="Calibri"/>
              </a:rPr>
              <a:t>Temos</a:t>
            </a:r>
            <a:r>
              <a:rPr dirty="0" sz="2900" spc="-15" b="1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900" b="1">
                <a:solidFill>
                  <a:srgbClr val="004185"/>
                </a:solidFill>
                <a:latin typeface="Calibri"/>
                <a:cs typeface="Calibri"/>
              </a:rPr>
              <a:t>que</a:t>
            </a:r>
            <a:r>
              <a:rPr dirty="0" sz="2900" spc="-10" b="1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900" spc="-25" b="1">
                <a:solidFill>
                  <a:srgbClr val="004185"/>
                </a:solidFill>
                <a:latin typeface="Calibri"/>
                <a:cs typeface="Calibri"/>
              </a:rPr>
              <a:t>evidenciá-la </a:t>
            </a:r>
            <a:r>
              <a:rPr dirty="0" sz="2900" spc="-55" b="1">
                <a:solidFill>
                  <a:srgbClr val="004185"/>
                </a:solidFill>
                <a:latin typeface="Calibri"/>
                <a:cs typeface="Calibri"/>
              </a:rPr>
              <a:t>Temos</a:t>
            </a:r>
            <a:r>
              <a:rPr dirty="0" sz="2900" spc="-15" b="1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900" b="1">
                <a:solidFill>
                  <a:srgbClr val="004185"/>
                </a:solidFill>
                <a:latin typeface="Calibri"/>
                <a:cs typeface="Calibri"/>
              </a:rPr>
              <a:t>que</a:t>
            </a:r>
            <a:r>
              <a:rPr dirty="0" sz="2900" spc="-15" b="1">
                <a:solidFill>
                  <a:srgbClr val="004185"/>
                </a:solidFill>
                <a:latin typeface="Calibri"/>
                <a:cs typeface="Calibri"/>
              </a:rPr>
              <a:t> </a:t>
            </a:r>
            <a:r>
              <a:rPr dirty="0" sz="2900" spc="-20" b="1">
                <a:solidFill>
                  <a:srgbClr val="004185"/>
                </a:solidFill>
                <a:latin typeface="Calibri"/>
                <a:cs typeface="Calibri"/>
              </a:rPr>
              <a:t>utilizá-</a:t>
            </a:r>
            <a:r>
              <a:rPr dirty="0" sz="2900" spc="-25" b="1">
                <a:solidFill>
                  <a:srgbClr val="004185"/>
                </a:solidFill>
                <a:latin typeface="Calibri"/>
                <a:cs typeface="Calibri"/>
              </a:rPr>
              <a:t>la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3035871" y="1920747"/>
            <a:ext cx="485775" cy="1493520"/>
          </a:xfrm>
          <a:custGeom>
            <a:avLst/>
            <a:gdLst/>
            <a:ahLst/>
            <a:cxnLst/>
            <a:rect l="l" t="t" r="r" b="b"/>
            <a:pathLst>
              <a:path w="485775" h="1493520">
                <a:moveTo>
                  <a:pt x="475500" y="1298371"/>
                </a:moveTo>
                <a:lnTo>
                  <a:pt x="280644" y="1103528"/>
                </a:lnTo>
                <a:lnTo>
                  <a:pt x="280644" y="1200950"/>
                </a:lnTo>
                <a:lnTo>
                  <a:pt x="0" y="1200950"/>
                </a:lnTo>
                <a:lnTo>
                  <a:pt x="0" y="1395806"/>
                </a:lnTo>
                <a:lnTo>
                  <a:pt x="280644" y="1395806"/>
                </a:lnTo>
                <a:lnTo>
                  <a:pt x="280644" y="1493227"/>
                </a:lnTo>
                <a:lnTo>
                  <a:pt x="475500" y="1298371"/>
                </a:lnTo>
                <a:close/>
              </a:path>
              <a:path w="485775" h="1493520">
                <a:moveTo>
                  <a:pt x="475500" y="764971"/>
                </a:moveTo>
                <a:lnTo>
                  <a:pt x="280644" y="570128"/>
                </a:lnTo>
                <a:lnTo>
                  <a:pt x="280644" y="667550"/>
                </a:lnTo>
                <a:lnTo>
                  <a:pt x="0" y="667550"/>
                </a:lnTo>
                <a:lnTo>
                  <a:pt x="0" y="862393"/>
                </a:lnTo>
                <a:lnTo>
                  <a:pt x="280644" y="862393"/>
                </a:lnTo>
                <a:lnTo>
                  <a:pt x="280644" y="959827"/>
                </a:lnTo>
                <a:lnTo>
                  <a:pt x="475500" y="764971"/>
                </a:lnTo>
                <a:close/>
              </a:path>
              <a:path w="485775" h="1493520">
                <a:moveTo>
                  <a:pt x="485775" y="194843"/>
                </a:moveTo>
                <a:lnTo>
                  <a:pt x="290918" y="0"/>
                </a:lnTo>
                <a:lnTo>
                  <a:pt x="290918" y="97421"/>
                </a:lnTo>
                <a:lnTo>
                  <a:pt x="10274" y="97421"/>
                </a:lnTo>
                <a:lnTo>
                  <a:pt x="10274" y="292277"/>
                </a:lnTo>
                <a:lnTo>
                  <a:pt x="290918" y="292277"/>
                </a:lnTo>
                <a:lnTo>
                  <a:pt x="290918" y="389699"/>
                </a:lnTo>
                <a:lnTo>
                  <a:pt x="485775" y="194843"/>
                </a:lnTo>
                <a:close/>
              </a:path>
            </a:pathLst>
          </a:custGeom>
          <a:solidFill>
            <a:srgbClr val="0041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INFORMAÇÃO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19610" cy="6858000"/>
            <a:chOff x="0" y="0"/>
            <a:chExt cx="1211961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19519" cy="685799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305999" y="3206300"/>
              <a:ext cx="5219700" cy="972819"/>
            </a:xfrm>
            <a:custGeom>
              <a:avLst/>
              <a:gdLst/>
              <a:ahLst/>
              <a:cxnLst/>
              <a:rect l="l" t="t" r="r" b="b"/>
              <a:pathLst>
                <a:path w="5219700" h="972820">
                  <a:moveTo>
                    <a:pt x="5056996" y="972599"/>
                  </a:moveTo>
                  <a:lnTo>
                    <a:pt x="162103" y="972599"/>
                  </a:lnTo>
                  <a:lnTo>
                    <a:pt x="119009" y="966809"/>
                  </a:lnTo>
                  <a:lnTo>
                    <a:pt x="80286" y="950468"/>
                  </a:lnTo>
                  <a:lnTo>
                    <a:pt x="47479" y="925121"/>
                  </a:lnTo>
                  <a:lnTo>
                    <a:pt x="22131" y="892313"/>
                  </a:lnTo>
                  <a:lnTo>
                    <a:pt x="5790" y="853590"/>
                  </a:lnTo>
                  <a:lnTo>
                    <a:pt x="0" y="810496"/>
                  </a:lnTo>
                  <a:lnTo>
                    <a:pt x="0" y="162102"/>
                  </a:lnTo>
                  <a:lnTo>
                    <a:pt x="5790" y="119009"/>
                  </a:lnTo>
                  <a:lnTo>
                    <a:pt x="22131" y="80286"/>
                  </a:lnTo>
                  <a:lnTo>
                    <a:pt x="47479" y="47478"/>
                  </a:lnTo>
                  <a:lnTo>
                    <a:pt x="80286" y="22131"/>
                  </a:lnTo>
                  <a:lnTo>
                    <a:pt x="119009" y="5790"/>
                  </a:lnTo>
                  <a:lnTo>
                    <a:pt x="162103" y="0"/>
                  </a:lnTo>
                  <a:lnTo>
                    <a:pt x="5056996" y="0"/>
                  </a:lnTo>
                  <a:lnTo>
                    <a:pt x="5119030" y="12339"/>
                  </a:lnTo>
                  <a:lnTo>
                    <a:pt x="5171620" y="47478"/>
                  </a:lnTo>
                  <a:lnTo>
                    <a:pt x="5206760" y="100069"/>
                  </a:lnTo>
                  <a:lnTo>
                    <a:pt x="5219099" y="162102"/>
                  </a:lnTo>
                  <a:lnTo>
                    <a:pt x="5219099" y="810496"/>
                  </a:lnTo>
                  <a:lnTo>
                    <a:pt x="5213309" y="853590"/>
                  </a:lnTo>
                  <a:lnTo>
                    <a:pt x="5196968" y="892313"/>
                  </a:lnTo>
                  <a:lnTo>
                    <a:pt x="5171621" y="925121"/>
                  </a:lnTo>
                  <a:lnTo>
                    <a:pt x="5138813" y="950468"/>
                  </a:lnTo>
                  <a:lnTo>
                    <a:pt x="5100090" y="966809"/>
                  </a:lnTo>
                  <a:lnTo>
                    <a:pt x="5056996" y="972599"/>
                  </a:lnTo>
                  <a:close/>
                </a:path>
              </a:pathLst>
            </a:custGeom>
            <a:solidFill>
              <a:srgbClr val="C9DA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970905" y="2154759"/>
            <a:ext cx="188087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7195" indent="-404495">
              <a:lnSpc>
                <a:spcPct val="100000"/>
              </a:lnSpc>
              <a:spcBef>
                <a:spcPts val="100"/>
              </a:spcBef>
              <a:buSzPct val="85185"/>
              <a:buFont typeface="Arial"/>
              <a:buChar char="●"/>
              <a:tabLst>
                <a:tab pos="417195" algn="l"/>
              </a:tabLst>
            </a:pPr>
            <a:r>
              <a:rPr dirty="0" sz="2700" spc="-10" b="1">
                <a:solidFill>
                  <a:srgbClr val="004185"/>
                </a:solidFill>
                <a:latin typeface="Calibri"/>
                <a:cs typeface="Calibri"/>
              </a:rPr>
              <a:t>Objetivos: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5280449" y="2003400"/>
            <a:ext cx="5219700" cy="972819"/>
          </a:xfrm>
          <a:custGeom>
            <a:avLst/>
            <a:gdLst/>
            <a:ahLst/>
            <a:cxnLst/>
            <a:rect l="l" t="t" r="r" b="b"/>
            <a:pathLst>
              <a:path w="5219700" h="972819">
                <a:moveTo>
                  <a:pt x="5056996" y="972599"/>
                </a:moveTo>
                <a:lnTo>
                  <a:pt x="162102" y="972599"/>
                </a:lnTo>
                <a:lnTo>
                  <a:pt x="119009" y="966809"/>
                </a:lnTo>
                <a:lnTo>
                  <a:pt x="80286" y="950468"/>
                </a:lnTo>
                <a:lnTo>
                  <a:pt x="47478" y="925120"/>
                </a:lnTo>
                <a:lnTo>
                  <a:pt x="22131" y="892313"/>
                </a:lnTo>
                <a:lnTo>
                  <a:pt x="5790" y="853590"/>
                </a:lnTo>
                <a:lnTo>
                  <a:pt x="0" y="810496"/>
                </a:lnTo>
                <a:lnTo>
                  <a:pt x="0" y="162103"/>
                </a:lnTo>
                <a:lnTo>
                  <a:pt x="5790" y="119009"/>
                </a:lnTo>
                <a:lnTo>
                  <a:pt x="22131" y="80286"/>
                </a:lnTo>
                <a:lnTo>
                  <a:pt x="47478" y="47478"/>
                </a:lnTo>
                <a:lnTo>
                  <a:pt x="80286" y="22131"/>
                </a:lnTo>
                <a:lnTo>
                  <a:pt x="119009" y="5790"/>
                </a:lnTo>
                <a:lnTo>
                  <a:pt x="162102" y="0"/>
                </a:lnTo>
                <a:lnTo>
                  <a:pt x="5056996" y="0"/>
                </a:lnTo>
                <a:lnTo>
                  <a:pt x="5119030" y="12339"/>
                </a:lnTo>
                <a:lnTo>
                  <a:pt x="5171620" y="47478"/>
                </a:lnTo>
                <a:lnTo>
                  <a:pt x="5206760" y="100068"/>
                </a:lnTo>
                <a:lnTo>
                  <a:pt x="5219099" y="162103"/>
                </a:lnTo>
                <a:lnTo>
                  <a:pt x="5219099" y="810496"/>
                </a:lnTo>
                <a:lnTo>
                  <a:pt x="5213309" y="853590"/>
                </a:lnTo>
                <a:lnTo>
                  <a:pt x="5196968" y="892313"/>
                </a:lnTo>
                <a:lnTo>
                  <a:pt x="5171621" y="925120"/>
                </a:lnTo>
                <a:lnTo>
                  <a:pt x="5138813" y="950468"/>
                </a:lnTo>
                <a:lnTo>
                  <a:pt x="5100090" y="966809"/>
                </a:lnTo>
                <a:lnTo>
                  <a:pt x="5056996" y="972599"/>
                </a:lnTo>
                <a:close/>
              </a:path>
            </a:pathLst>
          </a:custGeom>
          <a:solidFill>
            <a:srgbClr val="C9DA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5556100" y="2158296"/>
            <a:ext cx="4450080" cy="726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300" spc="-10" b="1">
                <a:solidFill>
                  <a:srgbClr val="1F3764"/>
                </a:solidFill>
                <a:latin typeface="Calibri"/>
                <a:cs typeface="Calibri"/>
              </a:rPr>
              <a:t>Melhorar</a:t>
            </a:r>
            <a:r>
              <a:rPr dirty="0" sz="2300" spc="-4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b="1">
                <a:solidFill>
                  <a:srgbClr val="1F3764"/>
                </a:solidFill>
                <a:latin typeface="Calibri"/>
                <a:cs typeface="Calibri"/>
              </a:rPr>
              <a:t>a</a:t>
            </a:r>
            <a:r>
              <a:rPr dirty="0" sz="2300" spc="-4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spc="-10" b="1">
                <a:solidFill>
                  <a:srgbClr val="1F3764"/>
                </a:solidFill>
                <a:latin typeface="Calibri"/>
                <a:cs typeface="Calibri"/>
              </a:rPr>
              <a:t>qualidade</a:t>
            </a:r>
            <a:r>
              <a:rPr dirty="0" sz="2300" spc="-4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b="1">
                <a:solidFill>
                  <a:srgbClr val="1F3764"/>
                </a:solidFill>
                <a:latin typeface="Calibri"/>
                <a:cs typeface="Calibri"/>
              </a:rPr>
              <a:t>da</a:t>
            </a:r>
            <a:r>
              <a:rPr dirty="0" sz="2300" spc="-4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spc="-10" b="1">
                <a:solidFill>
                  <a:srgbClr val="1F3764"/>
                </a:solidFill>
                <a:latin typeface="Calibri"/>
                <a:cs typeface="Calibri"/>
              </a:rPr>
              <a:t>informação </a:t>
            </a:r>
            <a:r>
              <a:rPr dirty="0" sz="2300" b="1">
                <a:solidFill>
                  <a:srgbClr val="1F3764"/>
                </a:solidFill>
                <a:latin typeface="Calibri"/>
                <a:cs typeface="Calibri"/>
              </a:rPr>
              <a:t>do</a:t>
            </a:r>
            <a:r>
              <a:rPr dirty="0" sz="2300" spc="-6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b="1">
                <a:solidFill>
                  <a:srgbClr val="1F3764"/>
                </a:solidFill>
                <a:latin typeface="Calibri"/>
                <a:cs typeface="Calibri"/>
              </a:rPr>
              <a:t>Setor</a:t>
            </a:r>
            <a:r>
              <a:rPr dirty="0" sz="2300" spc="-60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spc="-10" b="1">
                <a:solidFill>
                  <a:srgbClr val="1F3764"/>
                </a:solidFill>
                <a:latin typeface="Calibri"/>
                <a:cs typeface="Calibri"/>
              </a:rPr>
              <a:t>Público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5316998" y="4409199"/>
            <a:ext cx="5219700" cy="972819"/>
          </a:xfrm>
          <a:custGeom>
            <a:avLst/>
            <a:gdLst/>
            <a:ahLst/>
            <a:cxnLst/>
            <a:rect l="l" t="t" r="r" b="b"/>
            <a:pathLst>
              <a:path w="5219700" h="972820">
                <a:moveTo>
                  <a:pt x="5056996" y="972599"/>
                </a:moveTo>
                <a:lnTo>
                  <a:pt x="162102" y="972599"/>
                </a:lnTo>
                <a:lnTo>
                  <a:pt x="119009" y="966809"/>
                </a:lnTo>
                <a:lnTo>
                  <a:pt x="80286" y="950468"/>
                </a:lnTo>
                <a:lnTo>
                  <a:pt x="47478" y="925121"/>
                </a:lnTo>
                <a:lnTo>
                  <a:pt x="22131" y="892313"/>
                </a:lnTo>
                <a:lnTo>
                  <a:pt x="5790" y="853590"/>
                </a:lnTo>
                <a:lnTo>
                  <a:pt x="0" y="810496"/>
                </a:lnTo>
                <a:lnTo>
                  <a:pt x="0" y="162102"/>
                </a:lnTo>
                <a:lnTo>
                  <a:pt x="5790" y="119009"/>
                </a:lnTo>
                <a:lnTo>
                  <a:pt x="22131" y="80286"/>
                </a:lnTo>
                <a:lnTo>
                  <a:pt x="47478" y="47478"/>
                </a:lnTo>
                <a:lnTo>
                  <a:pt x="80286" y="22131"/>
                </a:lnTo>
                <a:lnTo>
                  <a:pt x="119009" y="5790"/>
                </a:lnTo>
                <a:lnTo>
                  <a:pt x="162102" y="0"/>
                </a:lnTo>
                <a:lnTo>
                  <a:pt x="5056996" y="0"/>
                </a:lnTo>
                <a:lnTo>
                  <a:pt x="5119030" y="12339"/>
                </a:lnTo>
                <a:lnTo>
                  <a:pt x="5171620" y="47478"/>
                </a:lnTo>
                <a:lnTo>
                  <a:pt x="5206760" y="100069"/>
                </a:lnTo>
                <a:lnTo>
                  <a:pt x="5219099" y="162102"/>
                </a:lnTo>
                <a:lnTo>
                  <a:pt x="5219099" y="810496"/>
                </a:lnTo>
                <a:lnTo>
                  <a:pt x="5213309" y="853590"/>
                </a:lnTo>
                <a:lnTo>
                  <a:pt x="5196968" y="892313"/>
                </a:lnTo>
                <a:lnTo>
                  <a:pt x="5171621" y="925121"/>
                </a:lnTo>
                <a:lnTo>
                  <a:pt x="5138813" y="950468"/>
                </a:lnTo>
                <a:lnTo>
                  <a:pt x="5100090" y="966809"/>
                </a:lnTo>
                <a:lnTo>
                  <a:pt x="5056996" y="972599"/>
                </a:lnTo>
                <a:close/>
              </a:path>
            </a:pathLst>
          </a:custGeom>
          <a:solidFill>
            <a:srgbClr val="C9DA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5556100" y="3317695"/>
            <a:ext cx="4841875" cy="1885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99160">
              <a:lnSpc>
                <a:spcPct val="100000"/>
              </a:lnSpc>
              <a:spcBef>
                <a:spcPts val="100"/>
              </a:spcBef>
            </a:pPr>
            <a:r>
              <a:rPr dirty="0" sz="2300" spc="-10" b="1">
                <a:solidFill>
                  <a:srgbClr val="1F3764"/>
                </a:solidFill>
                <a:latin typeface="Calibri"/>
                <a:cs typeface="Calibri"/>
              </a:rPr>
              <a:t>Melhorar</a:t>
            </a:r>
            <a:r>
              <a:rPr dirty="0" sz="2300" spc="-70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b="1">
                <a:solidFill>
                  <a:srgbClr val="1F3764"/>
                </a:solidFill>
                <a:latin typeface="Calibri"/>
                <a:cs typeface="Calibri"/>
              </a:rPr>
              <a:t>a</a:t>
            </a:r>
            <a:r>
              <a:rPr dirty="0" sz="2300" spc="-6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b="1">
                <a:solidFill>
                  <a:srgbClr val="1F3764"/>
                </a:solidFill>
                <a:latin typeface="Calibri"/>
                <a:cs typeface="Calibri"/>
              </a:rPr>
              <a:t>forma</a:t>
            </a:r>
            <a:r>
              <a:rPr dirty="0" sz="2300" spc="-6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b="1">
                <a:solidFill>
                  <a:srgbClr val="1F3764"/>
                </a:solidFill>
                <a:latin typeface="Calibri"/>
                <a:cs typeface="Calibri"/>
              </a:rPr>
              <a:t>de</a:t>
            </a:r>
            <a:r>
              <a:rPr dirty="0" sz="2300" spc="-6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spc="-10" b="1">
                <a:solidFill>
                  <a:srgbClr val="1F3764"/>
                </a:solidFill>
                <a:latin typeface="Calibri"/>
                <a:cs typeface="Calibri"/>
              </a:rPr>
              <a:t>obtenção</a:t>
            </a:r>
            <a:r>
              <a:rPr dirty="0" sz="2300" spc="-6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spc="-50" b="1">
                <a:solidFill>
                  <a:srgbClr val="1F3764"/>
                </a:solidFill>
                <a:latin typeface="Calibri"/>
                <a:cs typeface="Calibri"/>
              </a:rPr>
              <a:t>e </a:t>
            </a:r>
            <a:r>
              <a:rPr dirty="0" sz="2300" spc="-10" b="1">
                <a:solidFill>
                  <a:srgbClr val="1F3764"/>
                </a:solidFill>
                <a:latin typeface="Calibri"/>
                <a:cs typeface="Calibri"/>
              </a:rPr>
              <a:t>divulgação</a:t>
            </a:r>
            <a:r>
              <a:rPr dirty="0" sz="2300" spc="-40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b="1">
                <a:solidFill>
                  <a:srgbClr val="1F3764"/>
                </a:solidFill>
                <a:latin typeface="Calibri"/>
                <a:cs typeface="Calibri"/>
              </a:rPr>
              <a:t>de</a:t>
            </a:r>
            <a:r>
              <a:rPr dirty="0" sz="2300" spc="-3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spc="-10" b="1">
                <a:solidFill>
                  <a:srgbClr val="1F3764"/>
                </a:solidFill>
                <a:latin typeface="Calibri"/>
                <a:cs typeface="Calibri"/>
              </a:rPr>
              <a:t>dados</a:t>
            </a:r>
            <a:endParaRPr sz="2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sz="2300">
              <a:latin typeface="Calibri"/>
              <a:cs typeface="Calibri"/>
            </a:endParaRPr>
          </a:p>
          <a:p>
            <a:pPr marL="66675" marR="5080">
              <a:lnSpc>
                <a:spcPct val="100000"/>
              </a:lnSpc>
            </a:pPr>
            <a:r>
              <a:rPr dirty="0" sz="2300" b="1">
                <a:solidFill>
                  <a:srgbClr val="1F3764"/>
                </a:solidFill>
                <a:latin typeface="Calibri"/>
                <a:cs typeface="Calibri"/>
              </a:rPr>
              <a:t>Ser</a:t>
            </a:r>
            <a:r>
              <a:rPr dirty="0" sz="2300" spc="-3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b="1">
                <a:solidFill>
                  <a:srgbClr val="1F3764"/>
                </a:solidFill>
                <a:latin typeface="Calibri"/>
                <a:cs typeface="Calibri"/>
              </a:rPr>
              <a:t>uma</a:t>
            </a:r>
            <a:r>
              <a:rPr dirty="0" sz="2300" spc="-3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spc="-20" b="1">
                <a:solidFill>
                  <a:srgbClr val="1F3764"/>
                </a:solidFill>
                <a:latin typeface="Calibri"/>
                <a:cs typeface="Calibri"/>
              </a:rPr>
              <a:t>ferramenta</a:t>
            </a:r>
            <a:r>
              <a:rPr dirty="0" sz="2300" spc="-30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b="1">
                <a:solidFill>
                  <a:srgbClr val="1F3764"/>
                </a:solidFill>
                <a:latin typeface="Calibri"/>
                <a:cs typeface="Calibri"/>
              </a:rPr>
              <a:t>de</a:t>
            </a:r>
            <a:r>
              <a:rPr dirty="0" sz="2300" spc="-3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spc="-20" b="1">
                <a:solidFill>
                  <a:srgbClr val="1F3764"/>
                </a:solidFill>
                <a:latin typeface="Calibri"/>
                <a:cs typeface="Calibri"/>
              </a:rPr>
              <a:t>recebimento</a:t>
            </a:r>
            <a:r>
              <a:rPr dirty="0" sz="2300" spc="-30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300" spc="-25" b="1">
                <a:solidFill>
                  <a:srgbClr val="1F3764"/>
                </a:solidFill>
                <a:latin typeface="Calibri"/>
                <a:cs typeface="Calibri"/>
              </a:rPr>
              <a:t>de </a:t>
            </a:r>
            <a:r>
              <a:rPr dirty="0" sz="2300" spc="-10" b="1">
                <a:solidFill>
                  <a:srgbClr val="1F3764"/>
                </a:solidFill>
                <a:latin typeface="Calibri"/>
                <a:cs typeface="Calibri"/>
              </a:rPr>
              <a:t>informações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6454" rIns="0" bIns="0" rtlCol="0" vert="horz">
            <a:spAutoFit/>
          </a:bodyPr>
          <a:lstStyle/>
          <a:p>
            <a:pPr marL="304673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INFORMAÇÃO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5" cy="6858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6454" rIns="0" bIns="0" rtlCol="0" vert="horz">
            <a:spAutoFit/>
          </a:bodyPr>
          <a:lstStyle/>
          <a:p>
            <a:pPr marL="304673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INFORMAÇÃO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5191240" y="1856612"/>
            <a:ext cx="6003925" cy="2803525"/>
            <a:chOff x="5191240" y="1856612"/>
            <a:chExt cx="6003925" cy="280352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1240" y="1856612"/>
              <a:ext cx="3957090" cy="280328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3885" y="1921983"/>
              <a:ext cx="532969" cy="67323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3885" y="2776562"/>
              <a:ext cx="532966" cy="67235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25872" y="3550922"/>
              <a:ext cx="568992" cy="673235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8456079" y="4308997"/>
            <a:ext cx="2529205" cy="7874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77825" indent="-365125">
              <a:lnSpc>
                <a:spcPct val="100000"/>
              </a:lnSpc>
              <a:spcBef>
                <a:spcPts val="114"/>
              </a:spcBef>
              <a:buFont typeface="Arial"/>
              <a:buChar char="●"/>
              <a:tabLst>
                <a:tab pos="377825" algn="l"/>
              </a:tabLst>
            </a:pPr>
            <a:r>
              <a:rPr dirty="0" sz="1650" spc="-10" b="1">
                <a:solidFill>
                  <a:srgbClr val="004185"/>
                </a:solidFill>
                <a:latin typeface="Verdana"/>
                <a:cs typeface="Verdana"/>
              </a:rPr>
              <a:t>Análise</a:t>
            </a:r>
            <a:endParaRPr sz="1650">
              <a:latin typeface="Verdana"/>
              <a:cs typeface="Verdana"/>
            </a:endParaRPr>
          </a:p>
          <a:p>
            <a:pPr marL="377825" indent="-365125">
              <a:lnSpc>
                <a:spcPct val="100000"/>
              </a:lnSpc>
              <a:spcBef>
                <a:spcPts val="20"/>
              </a:spcBef>
              <a:buFont typeface="Arial"/>
              <a:buChar char="●"/>
              <a:tabLst>
                <a:tab pos="377825" algn="l"/>
              </a:tabLst>
            </a:pPr>
            <a:r>
              <a:rPr dirty="0" sz="1650" spc="-75" b="1">
                <a:solidFill>
                  <a:srgbClr val="004185"/>
                </a:solidFill>
                <a:latin typeface="Verdana"/>
                <a:cs typeface="Verdana"/>
              </a:rPr>
              <a:t>Tomada</a:t>
            </a:r>
            <a:r>
              <a:rPr dirty="0" sz="1650" spc="-95" b="1">
                <a:solidFill>
                  <a:srgbClr val="004185"/>
                </a:solidFill>
                <a:latin typeface="Verdana"/>
                <a:cs typeface="Verdana"/>
              </a:rPr>
              <a:t> </a:t>
            </a:r>
            <a:r>
              <a:rPr dirty="0" sz="1650" spc="-30" b="1">
                <a:solidFill>
                  <a:srgbClr val="004185"/>
                </a:solidFill>
                <a:latin typeface="Verdana"/>
                <a:cs typeface="Verdana"/>
              </a:rPr>
              <a:t>de</a:t>
            </a:r>
            <a:r>
              <a:rPr dirty="0" sz="1650" spc="-90" b="1">
                <a:solidFill>
                  <a:srgbClr val="004185"/>
                </a:solidFill>
                <a:latin typeface="Verdana"/>
                <a:cs typeface="Verdana"/>
              </a:rPr>
              <a:t> </a:t>
            </a:r>
            <a:r>
              <a:rPr dirty="0" sz="1650" spc="-30" b="1">
                <a:solidFill>
                  <a:srgbClr val="004185"/>
                </a:solidFill>
                <a:latin typeface="Verdana"/>
                <a:cs typeface="Verdana"/>
              </a:rPr>
              <a:t>decisão</a:t>
            </a:r>
            <a:endParaRPr sz="1650">
              <a:latin typeface="Verdana"/>
              <a:cs typeface="Verdana"/>
            </a:endParaRPr>
          </a:p>
          <a:p>
            <a:pPr marL="377825" indent="-365125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377825" algn="l"/>
              </a:tabLst>
            </a:pPr>
            <a:r>
              <a:rPr dirty="0" sz="1650" spc="-10" b="1">
                <a:solidFill>
                  <a:srgbClr val="004185"/>
                </a:solidFill>
                <a:latin typeface="Verdana"/>
                <a:cs typeface="Verdana"/>
              </a:rPr>
              <a:t>Transparência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3588551" y="4315170"/>
            <a:ext cx="1899920" cy="7874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77825" indent="-365125">
              <a:lnSpc>
                <a:spcPct val="100000"/>
              </a:lnSpc>
              <a:spcBef>
                <a:spcPts val="114"/>
              </a:spcBef>
              <a:buFont typeface="Arial"/>
              <a:buChar char="●"/>
              <a:tabLst>
                <a:tab pos="377825" algn="l"/>
              </a:tabLst>
            </a:pPr>
            <a:r>
              <a:rPr dirty="0" sz="1650" spc="-50" b="1">
                <a:solidFill>
                  <a:srgbClr val="004185"/>
                </a:solidFill>
                <a:latin typeface="Verdana"/>
                <a:cs typeface="Verdana"/>
              </a:rPr>
              <a:t>Padronização</a:t>
            </a:r>
            <a:endParaRPr sz="1650">
              <a:latin typeface="Verdana"/>
              <a:cs typeface="Verdana"/>
            </a:endParaRPr>
          </a:p>
          <a:p>
            <a:pPr marL="377825" indent="-365125">
              <a:lnSpc>
                <a:spcPct val="100000"/>
              </a:lnSpc>
              <a:spcBef>
                <a:spcPts val="20"/>
              </a:spcBef>
              <a:buFont typeface="Arial"/>
              <a:buChar char="●"/>
              <a:tabLst>
                <a:tab pos="377825" algn="l"/>
              </a:tabLst>
            </a:pPr>
            <a:r>
              <a:rPr dirty="0" sz="1650" spc="-25" b="1">
                <a:solidFill>
                  <a:srgbClr val="004185"/>
                </a:solidFill>
                <a:latin typeface="Verdana"/>
                <a:cs typeface="Verdana"/>
              </a:rPr>
              <a:t>Qualifficação</a:t>
            </a:r>
            <a:endParaRPr sz="1650">
              <a:latin typeface="Verdana"/>
              <a:cs typeface="Verdana"/>
            </a:endParaRPr>
          </a:p>
          <a:p>
            <a:pPr marL="377825" indent="-365125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377825" algn="l"/>
              </a:tabLst>
            </a:pPr>
            <a:r>
              <a:rPr dirty="0" sz="1650" spc="-10" b="1">
                <a:solidFill>
                  <a:srgbClr val="004185"/>
                </a:solidFill>
                <a:latin typeface="Verdana"/>
                <a:cs typeface="Verdana"/>
              </a:rPr>
              <a:t>Produção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783101" y="1277272"/>
            <a:ext cx="1534160" cy="7874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50" spc="-10" b="1">
                <a:solidFill>
                  <a:srgbClr val="004185"/>
                </a:solidFill>
                <a:latin typeface="Verdana"/>
                <a:cs typeface="Verdana"/>
              </a:rPr>
              <a:t>ENTRADAS</a:t>
            </a:r>
            <a:endParaRPr sz="1650">
              <a:latin typeface="Verdana"/>
              <a:cs typeface="Verdana"/>
            </a:endParaRPr>
          </a:p>
          <a:p>
            <a:pPr marL="12700" marR="5080">
              <a:lnSpc>
                <a:spcPct val="101000"/>
              </a:lnSpc>
            </a:pPr>
            <a:r>
              <a:rPr dirty="0" sz="1650" spc="-60" b="1">
                <a:solidFill>
                  <a:srgbClr val="004185"/>
                </a:solidFill>
                <a:latin typeface="Verdana"/>
                <a:cs typeface="Verdana"/>
              </a:rPr>
              <a:t>Padronização </a:t>
            </a:r>
            <a:r>
              <a:rPr dirty="0" sz="1650" spc="-25" b="1">
                <a:solidFill>
                  <a:srgbClr val="004185"/>
                </a:solidFill>
                <a:latin typeface="Verdana"/>
                <a:cs typeface="Verdana"/>
              </a:rPr>
              <a:t>Qualifficação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749055" y="2955978"/>
            <a:ext cx="2062480" cy="5334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50" spc="-35" b="1">
                <a:solidFill>
                  <a:srgbClr val="004185"/>
                </a:solidFill>
                <a:latin typeface="Verdana"/>
                <a:cs typeface="Verdana"/>
              </a:rPr>
              <a:t>PROCESSAMENTO</a:t>
            </a:r>
            <a:endParaRPr sz="16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650" spc="-10" b="1">
                <a:solidFill>
                  <a:srgbClr val="004185"/>
                </a:solidFill>
                <a:latin typeface="Verdana"/>
                <a:cs typeface="Verdana"/>
              </a:rPr>
              <a:t>Produção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214624" y="1421947"/>
            <a:ext cx="2163445" cy="12954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50" spc="-10" b="1">
                <a:solidFill>
                  <a:srgbClr val="004185"/>
                </a:solidFill>
                <a:latin typeface="Verdana"/>
                <a:cs typeface="Verdana"/>
              </a:rPr>
              <a:t>SAÍDA</a:t>
            </a:r>
            <a:endParaRPr sz="1650">
              <a:latin typeface="Verdana"/>
              <a:cs typeface="Verdana"/>
            </a:endParaRPr>
          </a:p>
          <a:p>
            <a:pPr marL="12700" marR="379095">
              <a:lnSpc>
                <a:spcPct val="101000"/>
              </a:lnSpc>
            </a:pPr>
            <a:r>
              <a:rPr dirty="0" sz="1650" spc="-65" b="1">
                <a:solidFill>
                  <a:srgbClr val="004185"/>
                </a:solidFill>
                <a:latin typeface="Verdana"/>
                <a:cs typeface="Verdana"/>
              </a:rPr>
              <a:t>Demonstrativos </a:t>
            </a:r>
            <a:r>
              <a:rPr dirty="0" sz="1650" spc="-10" b="1">
                <a:solidFill>
                  <a:srgbClr val="004185"/>
                </a:solidFill>
                <a:latin typeface="Verdana"/>
                <a:cs typeface="Verdana"/>
              </a:rPr>
              <a:t>Análise</a:t>
            </a:r>
            <a:endParaRPr sz="1650">
              <a:latin typeface="Verdana"/>
              <a:cs typeface="Verdana"/>
            </a:endParaRPr>
          </a:p>
          <a:p>
            <a:pPr marL="12700" marR="5080">
              <a:lnSpc>
                <a:spcPct val="101000"/>
              </a:lnSpc>
            </a:pPr>
            <a:r>
              <a:rPr dirty="0" sz="1650" spc="-75" b="1">
                <a:solidFill>
                  <a:srgbClr val="004185"/>
                </a:solidFill>
                <a:latin typeface="Verdana"/>
                <a:cs typeface="Verdana"/>
              </a:rPr>
              <a:t>Tomada</a:t>
            </a:r>
            <a:r>
              <a:rPr dirty="0" sz="1650" spc="-95" b="1">
                <a:solidFill>
                  <a:srgbClr val="004185"/>
                </a:solidFill>
                <a:latin typeface="Verdana"/>
                <a:cs typeface="Verdana"/>
              </a:rPr>
              <a:t> </a:t>
            </a:r>
            <a:r>
              <a:rPr dirty="0" sz="1650" spc="-30" b="1">
                <a:solidFill>
                  <a:srgbClr val="004185"/>
                </a:solidFill>
                <a:latin typeface="Verdana"/>
                <a:cs typeface="Verdana"/>
              </a:rPr>
              <a:t>de</a:t>
            </a:r>
            <a:r>
              <a:rPr dirty="0" sz="1650" spc="-90" b="1">
                <a:solidFill>
                  <a:srgbClr val="004185"/>
                </a:solidFill>
                <a:latin typeface="Verdana"/>
                <a:cs typeface="Verdana"/>
              </a:rPr>
              <a:t> </a:t>
            </a:r>
            <a:r>
              <a:rPr dirty="0" sz="1650" spc="-45" b="1">
                <a:solidFill>
                  <a:srgbClr val="004185"/>
                </a:solidFill>
                <a:latin typeface="Verdana"/>
                <a:cs typeface="Verdana"/>
              </a:rPr>
              <a:t>decisão </a:t>
            </a:r>
            <a:r>
              <a:rPr dirty="0" sz="1650" spc="-10" b="1">
                <a:solidFill>
                  <a:srgbClr val="004185"/>
                </a:solidFill>
                <a:latin typeface="Verdana"/>
                <a:cs typeface="Verdana"/>
              </a:rPr>
              <a:t>Transparência</a:t>
            </a:r>
            <a:endParaRPr sz="1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13467" y="6624321"/>
            <a:ext cx="38614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144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19494" cy="6857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4750" y="408899"/>
              <a:ext cx="10217249" cy="6301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19494" cy="6857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3199" rIns="0" bIns="0" rtlCol="0" vert="horz">
            <a:spAutoFit/>
          </a:bodyPr>
          <a:lstStyle/>
          <a:p>
            <a:pPr marL="3249930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2020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2986549" y="970074"/>
            <a:ext cx="7992109" cy="5591175"/>
            <a:chOff x="2986549" y="970074"/>
            <a:chExt cx="7992109" cy="559117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6549" y="970074"/>
              <a:ext cx="3120427" cy="55908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82717" y="970075"/>
              <a:ext cx="2895882" cy="5590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77490" cy="68435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41174" rIns="0" bIns="0" rtlCol="0" vert="horz">
            <a:spAutoFit/>
          </a:bodyPr>
          <a:lstStyle/>
          <a:p>
            <a:pPr marL="2960370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2020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3056965" y="2799303"/>
            <a:ext cx="1791970" cy="1662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5755" marR="5080" indent="-313690">
              <a:lnSpc>
                <a:spcPct val="141300"/>
              </a:lnSpc>
              <a:spcBef>
                <a:spcPts val="100"/>
              </a:spcBef>
            </a:pPr>
            <a:r>
              <a:rPr dirty="0" sz="3800" spc="-20" b="1">
                <a:solidFill>
                  <a:srgbClr val="004185"/>
                </a:solidFill>
                <a:latin typeface="Calibri"/>
                <a:cs typeface="Calibri"/>
              </a:rPr>
              <a:t>SISTEMA ORCA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066940" y="2799303"/>
            <a:ext cx="1791970" cy="1662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5915" marR="5080" indent="-323850">
              <a:lnSpc>
                <a:spcPct val="141300"/>
              </a:lnSpc>
              <a:spcBef>
                <a:spcPts val="100"/>
              </a:spcBef>
            </a:pPr>
            <a:r>
              <a:rPr dirty="0" sz="3800" spc="-20" b="1">
                <a:solidFill>
                  <a:srgbClr val="004185"/>
                </a:solidFill>
                <a:latin typeface="Calibri"/>
                <a:cs typeface="Calibri"/>
              </a:rPr>
              <a:t>SISTEMA </a:t>
            </a:r>
            <a:r>
              <a:rPr dirty="0" sz="3800" spc="-10" b="1">
                <a:solidFill>
                  <a:srgbClr val="004185"/>
                </a:solidFill>
                <a:latin typeface="Calibri"/>
                <a:cs typeface="Calibri"/>
              </a:rPr>
              <a:t>SIGEF</a:t>
            </a:r>
            <a:endParaRPr sz="38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2868919" y="2654337"/>
            <a:ext cx="8173084" cy="2126615"/>
            <a:chOff x="2868919" y="2654337"/>
            <a:chExt cx="8173084" cy="2126615"/>
          </a:xfrm>
        </p:grpSpPr>
        <p:sp>
          <p:nvSpPr>
            <p:cNvPr id="8" name="object 8" descr=""/>
            <p:cNvSpPr/>
            <p:nvPr/>
          </p:nvSpPr>
          <p:spPr>
            <a:xfrm>
              <a:off x="5323882" y="3829649"/>
              <a:ext cx="3298825" cy="18415"/>
            </a:xfrm>
            <a:custGeom>
              <a:avLst/>
              <a:gdLst/>
              <a:ahLst/>
              <a:cxnLst/>
              <a:rect l="l" t="t" r="r" b="b"/>
              <a:pathLst>
                <a:path w="3298825" h="18414">
                  <a:moveTo>
                    <a:pt x="0" y="18299"/>
                  </a:moveTo>
                  <a:lnTo>
                    <a:pt x="3298799" y="0"/>
                  </a:lnTo>
                </a:path>
              </a:pathLst>
            </a:custGeom>
            <a:ln w="76199">
              <a:solidFill>
                <a:srgbClr val="1F3764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873681" y="2659099"/>
              <a:ext cx="8163559" cy="2117090"/>
            </a:xfrm>
            <a:custGeom>
              <a:avLst/>
              <a:gdLst/>
              <a:ahLst/>
              <a:cxnLst/>
              <a:rect l="l" t="t" r="r" b="b"/>
              <a:pathLst>
                <a:path w="8163559" h="2117090">
                  <a:moveTo>
                    <a:pt x="0" y="352806"/>
                  </a:moveTo>
                  <a:lnTo>
                    <a:pt x="3220" y="304933"/>
                  </a:lnTo>
                  <a:lnTo>
                    <a:pt x="12602" y="259016"/>
                  </a:lnTo>
                  <a:lnTo>
                    <a:pt x="27725" y="215478"/>
                  </a:lnTo>
                  <a:lnTo>
                    <a:pt x="48168" y="174738"/>
                  </a:lnTo>
                  <a:lnTo>
                    <a:pt x="73511" y="137217"/>
                  </a:lnTo>
                  <a:lnTo>
                    <a:pt x="103334" y="103334"/>
                  </a:lnTo>
                  <a:lnTo>
                    <a:pt x="137217" y="73511"/>
                  </a:lnTo>
                  <a:lnTo>
                    <a:pt x="174738" y="48168"/>
                  </a:lnTo>
                  <a:lnTo>
                    <a:pt x="215478" y="27725"/>
                  </a:lnTo>
                  <a:lnTo>
                    <a:pt x="259016" y="12602"/>
                  </a:lnTo>
                  <a:lnTo>
                    <a:pt x="304933" y="3220"/>
                  </a:lnTo>
                  <a:lnTo>
                    <a:pt x="352806" y="0"/>
                  </a:lnTo>
                  <a:lnTo>
                    <a:pt x="1793092" y="0"/>
                  </a:lnTo>
                  <a:lnTo>
                    <a:pt x="1839467" y="3059"/>
                  </a:lnTo>
                  <a:lnTo>
                    <a:pt x="1884654" y="12087"/>
                  </a:lnTo>
                  <a:lnTo>
                    <a:pt x="1928106" y="26855"/>
                  </a:lnTo>
                  <a:lnTo>
                    <a:pt x="1969274" y="47138"/>
                  </a:lnTo>
                  <a:lnTo>
                    <a:pt x="2007610" y="72706"/>
                  </a:lnTo>
                  <a:lnTo>
                    <a:pt x="2042565" y="103334"/>
                  </a:lnTo>
                  <a:lnTo>
                    <a:pt x="2073193" y="138289"/>
                  </a:lnTo>
                  <a:lnTo>
                    <a:pt x="2098761" y="176625"/>
                  </a:lnTo>
                  <a:lnTo>
                    <a:pt x="2119044" y="217793"/>
                  </a:lnTo>
                  <a:lnTo>
                    <a:pt x="2133812" y="261245"/>
                  </a:lnTo>
                  <a:lnTo>
                    <a:pt x="2142840" y="306432"/>
                  </a:lnTo>
                  <a:lnTo>
                    <a:pt x="2145899" y="352806"/>
                  </a:lnTo>
                  <a:lnTo>
                    <a:pt x="2145899" y="1763992"/>
                  </a:lnTo>
                  <a:lnTo>
                    <a:pt x="2142679" y="1811866"/>
                  </a:lnTo>
                  <a:lnTo>
                    <a:pt x="2133297" y="1857783"/>
                  </a:lnTo>
                  <a:lnTo>
                    <a:pt x="2118174" y="1901321"/>
                  </a:lnTo>
                  <a:lnTo>
                    <a:pt x="2097731" y="1942061"/>
                  </a:lnTo>
                  <a:lnTo>
                    <a:pt x="2072388" y="1979582"/>
                  </a:lnTo>
                  <a:lnTo>
                    <a:pt x="2042565" y="2013465"/>
                  </a:lnTo>
                  <a:lnTo>
                    <a:pt x="2008682" y="2043288"/>
                  </a:lnTo>
                  <a:lnTo>
                    <a:pt x="1971161" y="2068631"/>
                  </a:lnTo>
                  <a:lnTo>
                    <a:pt x="1930421" y="2089074"/>
                  </a:lnTo>
                  <a:lnTo>
                    <a:pt x="1886883" y="2104197"/>
                  </a:lnTo>
                  <a:lnTo>
                    <a:pt x="1840966" y="2113579"/>
                  </a:lnTo>
                  <a:lnTo>
                    <a:pt x="1793092" y="2116799"/>
                  </a:lnTo>
                  <a:lnTo>
                    <a:pt x="352806" y="2116799"/>
                  </a:lnTo>
                  <a:lnTo>
                    <a:pt x="304933" y="2113579"/>
                  </a:lnTo>
                  <a:lnTo>
                    <a:pt x="259016" y="2104197"/>
                  </a:lnTo>
                  <a:lnTo>
                    <a:pt x="215478" y="2089074"/>
                  </a:lnTo>
                  <a:lnTo>
                    <a:pt x="174738" y="2068631"/>
                  </a:lnTo>
                  <a:lnTo>
                    <a:pt x="137217" y="2043288"/>
                  </a:lnTo>
                  <a:lnTo>
                    <a:pt x="103334" y="2013465"/>
                  </a:lnTo>
                  <a:lnTo>
                    <a:pt x="73511" y="1979582"/>
                  </a:lnTo>
                  <a:lnTo>
                    <a:pt x="48168" y="1942061"/>
                  </a:lnTo>
                  <a:lnTo>
                    <a:pt x="27725" y="1901321"/>
                  </a:lnTo>
                  <a:lnTo>
                    <a:pt x="12602" y="1857783"/>
                  </a:lnTo>
                  <a:lnTo>
                    <a:pt x="3220" y="1811866"/>
                  </a:lnTo>
                  <a:lnTo>
                    <a:pt x="0" y="1763992"/>
                  </a:lnTo>
                  <a:lnTo>
                    <a:pt x="0" y="352806"/>
                  </a:lnTo>
                  <a:close/>
                </a:path>
                <a:path w="8163559" h="2117090">
                  <a:moveTo>
                    <a:pt x="6017199" y="352806"/>
                  </a:moveTo>
                  <a:lnTo>
                    <a:pt x="6020420" y="304933"/>
                  </a:lnTo>
                  <a:lnTo>
                    <a:pt x="6029802" y="259016"/>
                  </a:lnTo>
                  <a:lnTo>
                    <a:pt x="6044925" y="215478"/>
                  </a:lnTo>
                  <a:lnTo>
                    <a:pt x="6065368" y="174738"/>
                  </a:lnTo>
                  <a:lnTo>
                    <a:pt x="6090711" y="137217"/>
                  </a:lnTo>
                  <a:lnTo>
                    <a:pt x="6120534" y="103334"/>
                  </a:lnTo>
                  <a:lnTo>
                    <a:pt x="6154417" y="73511"/>
                  </a:lnTo>
                  <a:lnTo>
                    <a:pt x="6191938" y="48168"/>
                  </a:lnTo>
                  <a:lnTo>
                    <a:pt x="6232678" y="27725"/>
                  </a:lnTo>
                  <a:lnTo>
                    <a:pt x="6276216" y="12602"/>
                  </a:lnTo>
                  <a:lnTo>
                    <a:pt x="6322133" y="3220"/>
                  </a:lnTo>
                  <a:lnTo>
                    <a:pt x="6370006" y="0"/>
                  </a:lnTo>
                  <a:lnTo>
                    <a:pt x="7810292" y="0"/>
                  </a:lnTo>
                  <a:lnTo>
                    <a:pt x="7856667" y="3059"/>
                  </a:lnTo>
                  <a:lnTo>
                    <a:pt x="7901854" y="12087"/>
                  </a:lnTo>
                  <a:lnTo>
                    <a:pt x="7945306" y="26855"/>
                  </a:lnTo>
                  <a:lnTo>
                    <a:pt x="7986473" y="47138"/>
                  </a:lnTo>
                  <a:lnTo>
                    <a:pt x="8024809" y="72706"/>
                  </a:lnTo>
                  <a:lnTo>
                    <a:pt x="8059764" y="103334"/>
                  </a:lnTo>
                  <a:lnTo>
                    <a:pt x="8090393" y="138289"/>
                  </a:lnTo>
                  <a:lnTo>
                    <a:pt x="8115962" y="176625"/>
                  </a:lnTo>
                  <a:lnTo>
                    <a:pt x="8136244" y="217793"/>
                  </a:lnTo>
                  <a:lnTo>
                    <a:pt x="8151012" y="261245"/>
                  </a:lnTo>
                  <a:lnTo>
                    <a:pt x="8160040" y="306432"/>
                  </a:lnTo>
                  <a:lnTo>
                    <a:pt x="8163099" y="352806"/>
                  </a:lnTo>
                  <a:lnTo>
                    <a:pt x="8163099" y="1763992"/>
                  </a:lnTo>
                  <a:lnTo>
                    <a:pt x="8159879" y="1811866"/>
                  </a:lnTo>
                  <a:lnTo>
                    <a:pt x="8150497" y="1857783"/>
                  </a:lnTo>
                  <a:lnTo>
                    <a:pt x="8135374" y="1901321"/>
                  </a:lnTo>
                  <a:lnTo>
                    <a:pt x="8114931" y="1942061"/>
                  </a:lnTo>
                  <a:lnTo>
                    <a:pt x="8089588" y="1979582"/>
                  </a:lnTo>
                  <a:lnTo>
                    <a:pt x="8059765" y="2013465"/>
                  </a:lnTo>
                  <a:lnTo>
                    <a:pt x="8025882" y="2043288"/>
                  </a:lnTo>
                  <a:lnTo>
                    <a:pt x="7988361" y="2068631"/>
                  </a:lnTo>
                  <a:lnTo>
                    <a:pt x="7947621" y="2089074"/>
                  </a:lnTo>
                  <a:lnTo>
                    <a:pt x="7904083" y="2104197"/>
                  </a:lnTo>
                  <a:lnTo>
                    <a:pt x="7858166" y="2113579"/>
                  </a:lnTo>
                  <a:lnTo>
                    <a:pt x="7810292" y="2116799"/>
                  </a:lnTo>
                  <a:lnTo>
                    <a:pt x="6370006" y="2116799"/>
                  </a:lnTo>
                  <a:lnTo>
                    <a:pt x="6322133" y="2113579"/>
                  </a:lnTo>
                  <a:lnTo>
                    <a:pt x="6276216" y="2104197"/>
                  </a:lnTo>
                  <a:lnTo>
                    <a:pt x="6232678" y="2089074"/>
                  </a:lnTo>
                  <a:lnTo>
                    <a:pt x="6191938" y="2068631"/>
                  </a:lnTo>
                  <a:lnTo>
                    <a:pt x="6154417" y="2043288"/>
                  </a:lnTo>
                  <a:lnTo>
                    <a:pt x="6120534" y="2013465"/>
                  </a:lnTo>
                  <a:lnTo>
                    <a:pt x="6090711" y="1979582"/>
                  </a:lnTo>
                  <a:lnTo>
                    <a:pt x="6065368" y="1942061"/>
                  </a:lnTo>
                  <a:lnTo>
                    <a:pt x="6044925" y="1901321"/>
                  </a:lnTo>
                  <a:lnTo>
                    <a:pt x="6029802" y="1857783"/>
                  </a:lnTo>
                  <a:lnTo>
                    <a:pt x="6020420" y="1811866"/>
                  </a:lnTo>
                  <a:lnTo>
                    <a:pt x="6017199" y="1763992"/>
                  </a:lnTo>
                  <a:lnTo>
                    <a:pt x="6017199" y="352806"/>
                  </a:lnTo>
                  <a:close/>
                </a:path>
              </a:pathLst>
            </a:custGeom>
            <a:ln w="9524">
              <a:solidFill>
                <a:srgbClr val="1F376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5860584" y="3093279"/>
            <a:ext cx="2221865" cy="604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10">
                <a:solidFill>
                  <a:srgbClr val="004185"/>
                </a:solidFill>
                <a:latin typeface="Calibri"/>
                <a:cs typeface="Calibri"/>
              </a:rPr>
              <a:t>20.12.2020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44030"/>
            <a:chOff x="0" y="0"/>
            <a:chExt cx="12192000" cy="684403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5" cy="68435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656225" y="1144889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656225" y="1144889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656225" y="1862739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56225" y="1862739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656225" y="2580589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656225" y="2580589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656225" y="3298439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656225" y="3298439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656225" y="4016289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2656225" y="4016289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656225" y="4734139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656225" y="4734139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2756152" y="1194506"/>
            <a:ext cx="4406265" cy="401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35" b="1">
                <a:solidFill>
                  <a:srgbClr val="FFFFFF"/>
                </a:solidFill>
                <a:latin typeface="Calibri"/>
                <a:cs typeface="Calibri"/>
              </a:rPr>
              <a:t>IMPLANTAÇÃO</a:t>
            </a:r>
            <a:r>
              <a:rPr dirty="0" sz="2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SIGEF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ts val="5650"/>
              </a:lnSpc>
              <a:spcBef>
                <a:spcPts val="409"/>
              </a:spcBef>
            </a:pP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MIGRAÇÃO</a:t>
            </a:r>
            <a:r>
              <a:rPr dirty="0" sz="26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26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0" b="1">
                <a:solidFill>
                  <a:srgbClr val="FFFFFF"/>
                </a:solidFill>
                <a:latin typeface="Calibri"/>
                <a:cs typeface="Calibri"/>
              </a:rPr>
              <a:t>ORCA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ENCERRAMENTO</a:t>
            </a:r>
            <a:r>
              <a:rPr dirty="0" sz="2600" spc="-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2600" spc="-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EXERCÍCIO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ABERTURA</a:t>
            </a:r>
            <a:r>
              <a:rPr dirty="0" sz="26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26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EXERCÍCIO </a:t>
            </a:r>
            <a:r>
              <a:rPr dirty="0" sz="2600" spc="-35" b="1">
                <a:solidFill>
                  <a:srgbClr val="FFFFFF"/>
                </a:solidFill>
                <a:latin typeface="Calibri"/>
                <a:cs typeface="Calibri"/>
              </a:rPr>
              <a:t>IMPLANTAÇÃO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ORÇAMENTO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REFORMA</a:t>
            </a:r>
            <a:r>
              <a:rPr dirty="0" sz="2600" spc="-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ADMINISTRATIVA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352452" y="354586"/>
            <a:ext cx="2938780" cy="6045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7108"/>
            <a:ext cx="12192000" cy="6851015"/>
            <a:chOff x="0" y="7108"/>
            <a:chExt cx="12192000" cy="685101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08"/>
              <a:ext cx="12191995" cy="685089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656225" y="172484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656225" y="172484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656225" y="244269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56225" y="244269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656225" y="316054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100"/>
                  </a:moveTo>
                  <a:lnTo>
                    <a:pt x="91851" y="551100"/>
                  </a:lnTo>
                  <a:lnTo>
                    <a:pt x="56098" y="543882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2"/>
                  </a:lnTo>
                  <a:lnTo>
                    <a:pt x="8114648" y="551100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656225" y="316054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2"/>
                  </a:lnTo>
                  <a:lnTo>
                    <a:pt x="8114648" y="551100"/>
                  </a:lnTo>
                  <a:lnTo>
                    <a:pt x="91851" y="551100"/>
                  </a:lnTo>
                  <a:lnTo>
                    <a:pt x="56098" y="543882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656225" y="3878397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656225" y="3878397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656225" y="4596247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2656225" y="4596247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2756152" y="1774464"/>
            <a:ext cx="4676775" cy="3293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35" b="1">
                <a:solidFill>
                  <a:srgbClr val="FFFFFF"/>
                </a:solidFill>
                <a:latin typeface="Calibri"/>
                <a:cs typeface="Calibri"/>
              </a:rPr>
              <a:t>IMPLANTAÇÃO</a:t>
            </a:r>
            <a:r>
              <a:rPr dirty="0" sz="26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26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SIAFIC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ts val="5650"/>
              </a:lnSpc>
              <a:spcBef>
                <a:spcPts val="409"/>
              </a:spcBef>
            </a:pP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CRONOGRAMA</a:t>
            </a:r>
            <a:r>
              <a:rPr dirty="0" sz="26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DESEMBOLSO MODERNIZAÇÃO</a:t>
            </a:r>
            <a:r>
              <a:rPr dirty="0" sz="26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5" b="1">
                <a:solidFill>
                  <a:srgbClr val="FFFFFF"/>
                </a:solidFill>
                <a:latin typeface="Calibri"/>
                <a:cs typeface="Calibri"/>
              </a:rPr>
              <a:t>ORÇAMENTÁRIA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CONTROLE</a:t>
            </a:r>
            <a:r>
              <a:rPr dirty="0" sz="26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dirty="0" sz="2600" spc="-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25" b="1">
                <a:solidFill>
                  <a:srgbClr val="FFFFFF"/>
                </a:solidFill>
                <a:latin typeface="Calibri"/>
                <a:cs typeface="Calibri"/>
              </a:rPr>
              <a:t>METAS</a:t>
            </a:r>
            <a:r>
              <a:rPr dirty="0" sz="26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FISCAIS DECRETO</a:t>
            </a:r>
            <a:r>
              <a:rPr dirty="0" sz="26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6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ENCERRAMENTO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93017" rIns="0" bIns="0" rtlCol="0" vert="horz">
            <a:spAutoFit/>
          </a:bodyPr>
          <a:lstStyle/>
          <a:p>
            <a:pPr marL="2911475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5" cy="6857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18672" rIns="0" bIns="0" rtlCol="0" vert="horz">
            <a:spAutoFit/>
          </a:bodyPr>
          <a:lstStyle/>
          <a:p>
            <a:pPr marL="2912110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2021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3869" y="1961182"/>
            <a:ext cx="1635784" cy="199916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3250" y="1961519"/>
            <a:ext cx="1635784" cy="1999163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93739" y="1961515"/>
            <a:ext cx="1635784" cy="1999163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2688881" y="1961185"/>
            <a:ext cx="8996045" cy="1999614"/>
            <a:chOff x="2688881" y="1961185"/>
            <a:chExt cx="8996045" cy="1999614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8881" y="1961185"/>
              <a:ext cx="1635784" cy="199916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8714" y="1961190"/>
              <a:ext cx="1635784" cy="1999163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2612700" y="1536866"/>
            <a:ext cx="1774189" cy="2502535"/>
          </a:xfrm>
          <a:prstGeom prst="rect">
            <a:avLst/>
          </a:prstGeom>
          <a:ln w="38099">
            <a:solidFill>
              <a:srgbClr val="F1C131"/>
            </a:solidFill>
          </a:ln>
        </p:spPr>
        <p:txBody>
          <a:bodyPr wrap="square" lIns="0" tIns="24765" rIns="0" bIns="0" rtlCol="0" vert="horz">
            <a:spAutoFit/>
          </a:bodyPr>
          <a:lstStyle/>
          <a:p>
            <a:pPr algn="ctr" marL="13335">
              <a:lnSpc>
                <a:spcPct val="100000"/>
              </a:lnSpc>
              <a:spcBef>
                <a:spcPts val="195"/>
              </a:spcBef>
            </a:pPr>
            <a:r>
              <a:rPr dirty="0" sz="1550" spc="-10" b="1">
                <a:latin typeface="Calibri"/>
                <a:cs typeface="Calibri"/>
              </a:rPr>
              <a:t>JANEIRO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30"/>
              </a:spcBef>
            </a:pPr>
            <a:endParaRPr sz="1550">
              <a:latin typeface="Calibri"/>
              <a:cs typeface="Calibri"/>
            </a:endParaRPr>
          </a:p>
          <a:p>
            <a:pPr algn="ctr" marL="14604">
              <a:lnSpc>
                <a:spcPct val="100000"/>
              </a:lnSpc>
            </a:pPr>
            <a:r>
              <a:rPr dirty="0" sz="6200" spc="-50" b="1">
                <a:solidFill>
                  <a:srgbClr val="FCBA55"/>
                </a:solidFill>
                <a:latin typeface="Arial"/>
                <a:cs typeface="Arial"/>
              </a:rPr>
              <a:t>X</a:t>
            </a:r>
            <a:endParaRPr sz="6200">
              <a:latin typeface="Arial"/>
              <a:cs typeface="Arial"/>
            </a:endParaRPr>
          </a:p>
        </p:txBody>
      </p:sp>
      <p:graphicFrame>
        <p:nvGraphicFramePr>
          <p:cNvPr id="12" name="object 12" descr=""/>
          <p:cNvGraphicFramePr>
            <a:graphicFrameLocks noGrp="1"/>
          </p:cNvGraphicFramePr>
          <p:nvPr/>
        </p:nvGraphicFramePr>
        <p:xfrm>
          <a:off x="4448638" y="1517981"/>
          <a:ext cx="5537835" cy="2501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1335"/>
                <a:gridCol w="1824989"/>
                <a:gridCol w="1807210"/>
              </a:tblGrid>
              <a:tr h="2501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550" spc="-10" b="1">
                          <a:latin typeface="Calibri"/>
                          <a:cs typeface="Calibri"/>
                        </a:rPr>
                        <a:t>FEVEREIRO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 marR="55244">
                        <a:lnSpc>
                          <a:spcPct val="100000"/>
                        </a:lnSpc>
                      </a:pPr>
                      <a:r>
                        <a:rPr dirty="0" sz="6200" spc="-50" b="1">
                          <a:solidFill>
                            <a:srgbClr val="674EA7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62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38100">
                      <a:solidFill>
                        <a:srgbClr val="674EA7"/>
                      </a:solidFill>
                      <a:prstDash val="solid"/>
                    </a:lnL>
                    <a:lnR w="76200">
                      <a:solidFill>
                        <a:srgbClr val="674EA7"/>
                      </a:solidFill>
                      <a:prstDash val="solid"/>
                    </a:lnR>
                    <a:lnT w="38100">
                      <a:solidFill>
                        <a:srgbClr val="674EA7"/>
                      </a:solidFill>
                      <a:prstDash val="solid"/>
                    </a:lnT>
                    <a:lnB w="38100">
                      <a:solidFill>
                        <a:srgbClr val="674E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550" spc="-10" b="1">
                          <a:latin typeface="Calibri"/>
                          <a:cs typeface="Calibri"/>
                        </a:rPr>
                        <a:t>MARÇO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 marL="15240">
                        <a:lnSpc>
                          <a:spcPct val="100000"/>
                        </a:lnSpc>
                      </a:pPr>
                      <a:r>
                        <a:rPr dirty="0" sz="6200" spc="-50" b="1">
                          <a:solidFill>
                            <a:srgbClr val="CC0000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6200">
                        <a:latin typeface="Arial"/>
                        <a:cs typeface="Arial"/>
                      </a:endParaRPr>
                    </a:p>
                  </a:txBody>
                  <a:tcPr marL="0" marR="0" marB="0" marT="24765">
                    <a:lnL w="76200">
                      <a:solidFill>
                        <a:srgbClr val="674EA7"/>
                      </a:solidFill>
                      <a:prstDash val="solid"/>
                    </a:lnL>
                    <a:lnR w="38100">
                      <a:solidFill>
                        <a:srgbClr val="CC0000"/>
                      </a:solidFill>
                      <a:prstDash val="solid"/>
                    </a:lnR>
                    <a:lnT w="38100">
                      <a:solidFill>
                        <a:srgbClr val="CC0000"/>
                      </a:solidFill>
                      <a:prstDash val="solid"/>
                    </a:lnT>
                    <a:lnB w="38100">
                      <a:solidFill>
                        <a:srgbClr val="CC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469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1550" spc="-10" b="1">
                          <a:latin typeface="Calibri"/>
                          <a:cs typeface="Calibri"/>
                        </a:rPr>
                        <a:t>ABRIL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 marL="476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6200" spc="-50" b="1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6200">
                        <a:latin typeface="Arial"/>
                        <a:cs typeface="Arial"/>
                      </a:endParaRPr>
                    </a:p>
                  </a:txBody>
                  <a:tcPr marL="0" marR="0" marB="0" marT="24765">
                    <a:lnL w="38100">
                      <a:solidFill>
                        <a:srgbClr val="CC0000"/>
                      </a:solidFill>
                      <a:prstDash val="solid"/>
                    </a:lnL>
                    <a:lnR w="38100">
                      <a:solidFill>
                        <a:srgbClr val="6AA84F"/>
                      </a:solidFill>
                      <a:prstDash val="solid"/>
                    </a:lnR>
                    <a:lnT w="38100">
                      <a:solidFill>
                        <a:srgbClr val="6AA84F"/>
                      </a:solidFill>
                      <a:prstDash val="solid"/>
                    </a:lnT>
                    <a:lnB w="38100">
                      <a:solidFill>
                        <a:srgbClr val="6AA84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 descr=""/>
          <p:cNvSpPr txBox="1"/>
          <p:nvPr/>
        </p:nvSpPr>
        <p:spPr>
          <a:xfrm>
            <a:off x="9972532" y="1536871"/>
            <a:ext cx="1774189" cy="2502535"/>
          </a:xfrm>
          <a:prstGeom prst="rect">
            <a:avLst/>
          </a:prstGeom>
          <a:ln w="38099">
            <a:solidFill>
              <a:srgbClr val="1155CC"/>
            </a:solidFill>
          </a:ln>
        </p:spPr>
        <p:txBody>
          <a:bodyPr wrap="square" lIns="0" tIns="24765" rIns="0" bIns="0" rtlCol="0" vert="horz">
            <a:spAutoFit/>
          </a:bodyPr>
          <a:lstStyle/>
          <a:p>
            <a:pPr marL="649605">
              <a:lnSpc>
                <a:spcPct val="100000"/>
              </a:lnSpc>
              <a:spcBef>
                <a:spcPts val="195"/>
              </a:spcBef>
            </a:pPr>
            <a:r>
              <a:rPr dirty="0" sz="1550" spc="-20" b="1">
                <a:latin typeface="Calibri"/>
                <a:cs typeface="Calibri"/>
              </a:rPr>
              <a:t>MAIO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35"/>
              </a:spcBef>
            </a:pPr>
            <a:endParaRPr sz="1550">
              <a:latin typeface="Calibri"/>
              <a:cs typeface="Calibri"/>
            </a:endParaRPr>
          </a:p>
          <a:p>
            <a:pPr marL="593725">
              <a:lnSpc>
                <a:spcPct val="100000"/>
              </a:lnSpc>
            </a:pPr>
            <a:r>
              <a:rPr dirty="0" sz="6200" spc="-50" b="1">
                <a:solidFill>
                  <a:srgbClr val="1155CC"/>
                </a:solidFill>
                <a:latin typeface="Arial"/>
                <a:cs typeface="Arial"/>
              </a:rPr>
              <a:t>X</a:t>
            </a:r>
            <a:endParaRPr sz="6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5" cy="6858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209290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2021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2851425" y="813163"/>
            <a:ext cx="7973059" cy="5808980"/>
            <a:chOff x="2851425" y="813163"/>
            <a:chExt cx="7973059" cy="580898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1875" y="4230751"/>
              <a:ext cx="3183413" cy="23909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1425" y="813175"/>
              <a:ext cx="2429001" cy="304300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1125" y="4230752"/>
              <a:ext cx="2244635" cy="23909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33775" y="813163"/>
              <a:ext cx="1990424" cy="316167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42612" y="813175"/>
              <a:ext cx="2428999" cy="31616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6" cy="6858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59075" y="694050"/>
              <a:ext cx="9618449" cy="5295899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9079750" y="4665855"/>
            <a:ext cx="24199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Portaria</a:t>
            </a:r>
            <a:r>
              <a:rPr dirty="0" sz="1800" spc="-4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STN</a:t>
            </a:r>
            <a:r>
              <a:rPr dirty="0" sz="1800" spc="-4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n°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642/2019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7108"/>
            <a:ext cx="12192000" cy="6851015"/>
            <a:chOff x="0" y="7108"/>
            <a:chExt cx="12192000" cy="685101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08"/>
              <a:ext cx="12191995" cy="685089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656225" y="172484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656225" y="172484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656225" y="244269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56225" y="244269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656225" y="316054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100"/>
                  </a:moveTo>
                  <a:lnTo>
                    <a:pt x="91851" y="551100"/>
                  </a:lnTo>
                  <a:lnTo>
                    <a:pt x="56098" y="543882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2"/>
                  </a:lnTo>
                  <a:lnTo>
                    <a:pt x="8114648" y="551100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656225" y="316054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2"/>
                  </a:lnTo>
                  <a:lnTo>
                    <a:pt x="8114648" y="551100"/>
                  </a:lnTo>
                  <a:lnTo>
                    <a:pt x="91851" y="551100"/>
                  </a:lnTo>
                  <a:lnTo>
                    <a:pt x="56098" y="543882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656225" y="3878397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656225" y="3878397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2756152" y="1774464"/>
            <a:ext cx="3747770" cy="2575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ABERTURA</a:t>
            </a:r>
            <a:r>
              <a:rPr dirty="0" sz="26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6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EXERCÍCIO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30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SAGRES</a:t>
            </a:r>
            <a:r>
              <a:rPr dirty="0" sz="2600" spc="-11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DIÁRIO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ts val="5650"/>
              </a:lnSpc>
              <a:spcBef>
                <a:spcPts val="414"/>
              </a:spcBef>
            </a:pP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SISTEMA</a:t>
            </a:r>
            <a:r>
              <a:rPr dirty="0" sz="26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600" spc="-45" b="1">
                <a:solidFill>
                  <a:srgbClr val="FFFFFF"/>
                </a:solidFill>
                <a:latin typeface="Calibri"/>
                <a:cs typeface="Calibri"/>
              </a:rPr>
              <a:t> CONTA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ÚNICA </a:t>
            </a:r>
            <a:r>
              <a:rPr dirty="0" sz="2600" spc="-20" b="1">
                <a:solidFill>
                  <a:srgbClr val="FFFFFF"/>
                </a:solidFill>
                <a:latin typeface="Calibri"/>
                <a:cs typeface="Calibri"/>
              </a:rPr>
              <a:t>PROJETO</a:t>
            </a:r>
            <a:r>
              <a:rPr dirty="0" sz="26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6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alibri"/>
                <a:cs typeface="Calibri"/>
              </a:rPr>
              <a:t>GOVERNANÇA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93017" rIns="0" bIns="0" rtlCol="0" vert="horz">
            <a:spAutoFit/>
          </a:bodyPr>
          <a:lstStyle/>
          <a:p>
            <a:pPr marL="2911475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13467" y="6624321"/>
            <a:ext cx="38614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144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19610" cy="6858000"/>
            <a:chOff x="0" y="0"/>
            <a:chExt cx="1211961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19494" cy="6857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15525" y="822087"/>
              <a:ext cx="9269025" cy="52138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7108"/>
            <a:ext cx="12192000" cy="6851015"/>
            <a:chOff x="0" y="7108"/>
            <a:chExt cx="12192000" cy="685101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08"/>
              <a:ext cx="12191995" cy="685089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656225" y="172484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656225" y="172484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656225" y="244269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56225" y="244269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656225" y="316054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100"/>
                  </a:moveTo>
                  <a:lnTo>
                    <a:pt x="91851" y="551100"/>
                  </a:lnTo>
                  <a:lnTo>
                    <a:pt x="56098" y="543882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2"/>
                  </a:lnTo>
                  <a:lnTo>
                    <a:pt x="8114648" y="551100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656225" y="316054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2"/>
                  </a:lnTo>
                  <a:lnTo>
                    <a:pt x="8114648" y="551100"/>
                  </a:lnTo>
                  <a:lnTo>
                    <a:pt x="91851" y="551100"/>
                  </a:lnTo>
                  <a:lnTo>
                    <a:pt x="56098" y="543882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656225" y="3878397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656225" y="3878397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304552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APERFEIÇOAMENTO</a:t>
            </a:r>
            <a:r>
              <a:rPr dirty="0" spc="-55"/>
              <a:t> </a:t>
            </a:r>
            <a:r>
              <a:rPr dirty="0"/>
              <a:t>DA</a:t>
            </a:r>
            <a:r>
              <a:rPr dirty="0" spc="-55"/>
              <a:t> </a:t>
            </a:r>
            <a:r>
              <a:rPr dirty="0" spc="-35"/>
              <a:t>GESTÃO</a:t>
            </a:r>
            <a:r>
              <a:rPr dirty="0" spc="-55"/>
              <a:t> </a:t>
            </a:r>
            <a:r>
              <a:rPr dirty="0"/>
              <a:t>FISCAL</a:t>
            </a:r>
            <a:r>
              <a:rPr dirty="0" spc="-55"/>
              <a:t> </a:t>
            </a:r>
            <a:r>
              <a:rPr dirty="0" spc="-10"/>
              <a:t>(CAPAG)</a:t>
            </a:r>
          </a:p>
          <a:p>
            <a:pPr>
              <a:lnSpc>
                <a:spcPct val="100000"/>
              </a:lnSpc>
              <a:spcBef>
                <a:spcPts val="325"/>
              </a:spcBef>
            </a:pPr>
          </a:p>
          <a:p>
            <a:pPr marL="12700">
              <a:lnSpc>
                <a:spcPct val="100000"/>
              </a:lnSpc>
            </a:pPr>
            <a:r>
              <a:rPr dirty="0" spc="-10"/>
              <a:t>MELHORIA</a:t>
            </a:r>
            <a:r>
              <a:rPr dirty="0" spc="-65"/>
              <a:t> </a:t>
            </a:r>
            <a:r>
              <a:rPr dirty="0"/>
              <a:t>DA</a:t>
            </a:r>
            <a:r>
              <a:rPr dirty="0" spc="-60"/>
              <a:t> </a:t>
            </a:r>
            <a:r>
              <a:rPr dirty="0" spc="-25"/>
              <a:t>QUALIDADE</a:t>
            </a:r>
            <a:r>
              <a:rPr dirty="0" spc="-65"/>
              <a:t> </a:t>
            </a:r>
            <a:r>
              <a:rPr dirty="0"/>
              <a:t>DA</a:t>
            </a:r>
            <a:r>
              <a:rPr dirty="0" spc="-60"/>
              <a:t> </a:t>
            </a:r>
            <a:r>
              <a:rPr dirty="0" spc="-20"/>
              <a:t>INFORMAÇÃO</a:t>
            </a:r>
            <a:r>
              <a:rPr dirty="0" spc="-65"/>
              <a:t> </a:t>
            </a:r>
            <a:r>
              <a:rPr dirty="0" spc="-25"/>
              <a:t>CONTÁBIL</a:t>
            </a:r>
            <a:r>
              <a:rPr dirty="0" spc="-60"/>
              <a:t> </a:t>
            </a:r>
            <a:r>
              <a:rPr dirty="0" spc="-10"/>
              <a:t>(MSC)</a:t>
            </a:r>
          </a:p>
          <a:p>
            <a:pPr>
              <a:lnSpc>
                <a:spcPct val="100000"/>
              </a:lnSpc>
              <a:spcBef>
                <a:spcPts val="370"/>
              </a:spcBef>
            </a:pPr>
          </a:p>
          <a:p>
            <a:pPr marL="12700">
              <a:lnSpc>
                <a:spcPct val="100000"/>
              </a:lnSpc>
            </a:pPr>
            <a:r>
              <a:rPr dirty="0" sz="2100" spc="-10"/>
              <a:t>TESOURARIA</a:t>
            </a:r>
            <a:r>
              <a:rPr dirty="0" sz="2100" spc="-45"/>
              <a:t> </a:t>
            </a:r>
            <a:r>
              <a:rPr dirty="0" sz="2100" spc="-30"/>
              <a:t>ESTRATÉGICA</a:t>
            </a:r>
            <a:r>
              <a:rPr dirty="0" sz="2100" spc="-45"/>
              <a:t> </a:t>
            </a:r>
            <a:r>
              <a:rPr dirty="0" sz="2100"/>
              <a:t>(IR</a:t>
            </a:r>
            <a:r>
              <a:rPr dirty="0" sz="2100" spc="-40"/>
              <a:t> </a:t>
            </a:r>
            <a:r>
              <a:rPr dirty="0" sz="2100"/>
              <a:t>-</a:t>
            </a:r>
            <a:r>
              <a:rPr dirty="0" sz="2100" spc="-45"/>
              <a:t> </a:t>
            </a:r>
            <a:r>
              <a:rPr dirty="0" sz="2100" spc="-35"/>
              <a:t>PRECATÓRIOS</a:t>
            </a:r>
            <a:r>
              <a:rPr dirty="0" sz="2100" spc="-45"/>
              <a:t> </a:t>
            </a:r>
            <a:r>
              <a:rPr dirty="0" sz="2100"/>
              <a:t>-</a:t>
            </a:r>
            <a:r>
              <a:rPr dirty="0" sz="2100" spc="-40"/>
              <a:t> </a:t>
            </a:r>
            <a:r>
              <a:rPr dirty="0" sz="2100"/>
              <a:t>FONTES</a:t>
            </a:r>
            <a:r>
              <a:rPr dirty="0" sz="2100" spc="-45"/>
              <a:t> </a:t>
            </a:r>
            <a:r>
              <a:rPr dirty="0" sz="2100"/>
              <a:t>DE</a:t>
            </a:r>
            <a:r>
              <a:rPr dirty="0" sz="2100" spc="-45"/>
              <a:t> </a:t>
            </a:r>
            <a:r>
              <a:rPr dirty="0" sz="2100" spc="-10"/>
              <a:t>RECURSOS)</a:t>
            </a:r>
            <a:endParaRPr sz="2100"/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2100"/>
          </a:p>
          <a:p>
            <a:pPr marL="12700">
              <a:lnSpc>
                <a:spcPct val="100000"/>
              </a:lnSpc>
            </a:pPr>
            <a:r>
              <a:rPr dirty="0" spc="-10"/>
              <a:t>PROJETO</a:t>
            </a:r>
            <a:r>
              <a:rPr dirty="0" spc="-60"/>
              <a:t> </a:t>
            </a:r>
            <a:r>
              <a:rPr dirty="0"/>
              <a:t>DE</a:t>
            </a:r>
            <a:r>
              <a:rPr dirty="0" spc="-60"/>
              <a:t> </a:t>
            </a:r>
            <a:r>
              <a:rPr dirty="0" spc="-10"/>
              <a:t>GOVERNANÇA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93017" rIns="0" bIns="0" rtlCol="0" vert="horz">
            <a:spAutoFit/>
          </a:bodyPr>
          <a:lstStyle/>
          <a:p>
            <a:pPr marL="2911475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7108"/>
            <a:ext cx="12192000" cy="6851015"/>
            <a:chOff x="0" y="7108"/>
            <a:chExt cx="12192000" cy="685101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08"/>
              <a:ext cx="12191995" cy="685089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656225" y="1855337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656225" y="1855337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656225" y="258768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56225" y="258768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656225" y="330553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656225" y="330553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656225" y="402338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656225" y="4023386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2756152" y="1940324"/>
            <a:ext cx="5239385" cy="2529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10" b="1">
                <a:solidFill>
                  <a:srgbClr val="FFFFFF"/>
                </a:solidFill>
                <a:latin typeface="Calibri"/>
                <a:cs typeface="Calibri"/>
              </a:rPr>
              <a:t>SIAFIC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40"/>
              </a:spcBef>
            </a:pP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200" spc="-35" b="1">
                <a:solidFill>
                  <a:srgbClr val="FFFFFF"/>
                </a:solidFill>
                <a:latin typeface="Calibri"/>
                <a:cs typeface="Calibri"/>
              </a:rPr>
              <a:t>GESTÃO</a:t>
            </a:r>
            <a:r>
              <a:rPr dirty="0" sz="22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30" b="1">
                <a:solidFill>
                  <a:srgbClr val="FFFFFF"/>
                </a:solidFill>
                <a:latin typeface="Calibri"/>
                <a:cs typeface="Calibri"/>
              </a:rPr>
              <a:t>ESTRATÉGICA</a:t>
            </a:r>
            <a:r>
              <a:rPr dirty="0" sz="22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22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FFFFFF"/>
                </a:solidFill>
                <a:latin typeface="Calibri"/>
                <a:cs typeface="Calibri"/>
              </a:rPr>
              <a:t>TESOURARIA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100" spc="-20" b="1">
                <a:solidFill>
                  <a:srgbClr val="FFFFFF"/>
                </a:solidFill>
                <a:latin typeface="Calibri"/>
                <a:cs typeface="Calibri"/>
              </a:rPr>
              <a:t>QUALIDADE</a:t>
            </a:r>
            <a:r>
              <a:rPr dirty="0" sz="21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21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20" b="1">
                <a:solidFill>
                  <a:srgbClr val="FFFFFF"/>
                </a:solidFill>
                <a:latin typeface="Calibri"/>
                <a:cs typeface="Calibri"/>
              </a:rPr>
              <a:t>INFORMAÇÃO</a:t>
            </a:r>
            <a:r>
              <a:rPr dirty="0" sz="21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25" b="1">
                <a:solidFill>
                  <a:srgbClr val="FFFFFF"/>
                </a:solidFill>
                <a:latin typeface="Calibri"/>
                <a:cs typeface="Calibri"/>
              </a:rPr>
              <a:t>CONTÁBIL</a:t>
            </a:r>
            <a:r>
              <a:rPr dirty="0" sz="21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 b="1">
                <a:solidFill>
                  <a:srgbClr val="FFFFFF"/>
                </a:solidFill>
                <a:latin typeface="Calibri"/>
                <a:cs typeface="Calibri"/>
              </a:rPr>
              <a:t>(MSC)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200" spc="-10" b="1">
                <a:solidFill>
                  <a:srgbClr val="FFFFFF"/>
                </a:solidFill>
                <a:latin typeface="Calibri"/>
                <a:cs typeface="Calibri"/>
              </a:rPr>
              <a:t>SISTEMAS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0766" rIns="0" bIns="0" rtlCol="0" vert="horz">
            <a:spAutoFit/>
          </a:bodyPr>
          <a:lstStyle/>
          <a:p>
            <a:pPr marL="2817495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108"/>
            <a:ext cx="12191995" cy="685089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3258" rIns="0" bIns="0" rtlCol="0" vert="horz">
            <a:spAutoFit/>
          </a:bodyPr>
          <a:lstStyle/>
          <a:p>
            <a:pPr marL="2842895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2024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2710075" y="1078850"/>
            <a:ext cx="8801735" cy="5129530"/>
            <a:chOff x="2710075" y="1078850"/>
            <a:chExt cx="8801735" cy="512953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9719" y="4340975"/>
              <a:ext cx="3871650" cy="186717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68125" y="1078850"/>
              <a:ext cx="2249859" cy="318267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0075" y="1731175"/>
              <a:ext cx="4647925" cy="21314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43199" y="4036500"/>
              <a:ext cx="4581674" cy="186717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27549" y="5294675"/>
              <a:ext cx="867399" cy="7076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7108"/>
            <a:ext cx="12192000" cy="6851015"/>
            <a:chOff x="0" y="7108"/>
            <a:chExt cx="12192000" cy="685101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08"/>
              <a:ext cx="12191995" cy="685089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656225" y="2319303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656225" y="2319303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80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8"/>
                  </a:lnTo>
                  <a:lnTo>
                    <a:pt x="8199281" y="495001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1"/>
                  </a:lnTo>
                  <a:lnTo>
                    <a:pt x="0" y="459248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656225" y="3051652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56225" y="3051652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8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656225" y="3769502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656225" y="3769502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656225" y="4487352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8114648" y="551099"/>
                  </a:move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close/>
                </a:path>
              </a:pathLst>
            </a:custGeom>
            <a:solidFill>
              <a:srgbClr val="1F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656225" y="4487352"/>
              <a:ext cx="8206740" cy="551180"/>
            </a:xfrm>
            <a:custGeom>
              <a:avLst/>
              <a:gdLst/>
              <a:ahLst/>
              <a:cxnLst/>
              <a:rect l="l" t="t" r="r" b="b"/>
              <a:pathLst>
                <a:path w="8206740" h="551179">
                  <a:moveTo>
                    <a:pt x="0" y="91851"/>
                  </a:moveTo>
                  <a:lnTo>
                    <a:pt x="7218" y="56099"/>
                  </a:lnTo>
                  <a:lnTo>
                    <a:pt x="26902" y="26902"/>
                  </a:lnTo>
                  <a:lnTo>
                    <a:pt x="56098" y="7218"/>
                  </a:lnTo>
                  <a:lnTo>
                    <a:pt x="91851" y="0"/>
                  </a:lnTo>
                  <a:lnTo>
                    <a:pt x="8114648" y="0"/>
                  </a:lnTo>
                  <a:lnTo>
                    <a:pt x="8165607" y="15432"/>
                  </a:lnTo>
                  <a:lnTo>
                    <a:pt x="8199508" y="56701"/>
                  </a:lnTo>
                  <a:lnTo>
                    <a:pt x="8206499" y="91851"/>
                  </a:lnTo>
                  <a:lnTo>
                    <a:pt x="8206499" y="459247"/>
                  </a:lnTo>
                  <a:lnTo>
                    <a:pt x="8199281" y="495000"/>
                  </a:lnTo>
                  <a:lnTo>
                    <a:pt x="8179597" y="524197"/>
                  </a:lnTo>
                  <a:lnTo>
                    <a:pt x="8150401" y="543881"/>
                  </a:lnTo>
                  <a:lnTo>
                    <a:pt x="8114648" y="551099"/>
                  </a:lnTo>
                  <a:lnTo>
                    <a:pt x="91851" y="551099"/>
                  </a:lnTo>
                  <a:lnTo>
                    <a:pt x="56098" y="543881"/>
                  </a:lnTo>
                  <a:lnTo>
                    <a:pt x="26902" y="524197"/>
                  </a:lnTo>
                  <a:lnTo>
                    <a:pt x="7218" y="495000"/>
                  </a:lnTo>
                  <a:lnTo>
                    <a:pt x="0" y="459247"/>
                  </a:lnTo>
                  <a:lnTo>
                    <a:pt x="0" y="91851"/>
                  </a:lnTo>
                  <a:close/>
                </a:path>
              </a:pathLst>
            </a:custGeom>
            <a:ln w="9524">
              <a:solidFill>
                <a:srgbClr val="0D284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2756152" y="2404290"/>
            <a:ext cx="3558540" cy="2529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35" b="1">
                <a:solidFill>
                  <a:srgbClr val="FFFFFF"/>
                </a:solidFill>
                <a:latin typeface="Calibri"/>
                <a:cs typeface="Calibri"/>
              </a:rPr>
              <a:t>MATURIDADE</a:t>
            </a:r>
            <a:r>
              <a:rPr dirty="0" sz="22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2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FFFFFF"/>
                </a:solidFill>
                <a:latin typeface="Calibri"/>
                <a:cs typeface="Calibri"/>
              </a:rPr>
              <a:t>TESOURARIA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40"/>
              </a:spcBef>
            </a:pP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200" b="1">
                <a:solidFill>
                  <a:srgbClr val="FFFFFF"/>
                </a:solidFill>
                <a:latin typeface="Calibri"/>
                <a:cs typeface="Calibri"/>
              </a:rPr>
              <a:t>SISTEMA</a:t>
            </a:r>
            <a:r>
              <a:rPr dirty="0" sz="22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2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35" b="1">
                <a:solidFill>
                  <a:srgbClr val="FFFFFF"/>
                </a:solidFill>
                <a:latin typeface="Calibri"/>
                <a:cs typeface="Calibri"/>
              </a:rPr>
              <a:t>CONTA</a:t>
            </a:r>
            <a:r>
              <a:rPr dirty="0" sz="22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FFFFFF"/>
                </a:solidFill>
                <a:latin typeface="Calibri"/>
                <a:cs typeface="Calibri"/>
              </a:rPr>
              <a:t>ÚNICA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100" spc="-30" b="1">
                <a:solidFill>
                  <a:srgbClr val="FFFFFF"/>
                </a:solidFill>
                <a:latin typeface="Calibri"/>
                <a:cs typeface="Calibri"/>
              </a:rPr>
              <a:t>AUTOMAÇÃO</a:t>
            </a:r>
            <a:r>
              <a:rPr dirty="0" sz="21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21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 b="1">
                <a:solidFill>
                  <a:srgbClr val="FFFFFF"/>
                </a:solidFill>
                <a:latin typeface="Calibri"/>
                <a:cs typeface="Calibri"/>
              </a:rPr>
              <a:t>PROCESSOS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200" spc="-10" b="1">
                <a:solidFill>
                  <a:srgbClr val="FFFFFF"/>
                </a:solidFill>
                <a:latin typeface="Calibri"/>
                <a:cs typeface="Calibri"/>
              </a:rPr>
              <a:t>SUBSISTEMAS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289377" y="715620"/>
            <a:ext cx="2938780" cy="6045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108"/>
            <a:ext cx="12191995" cy="685089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1258" rIns="0" bIns="0" rtlCol="0" vert="horz">
            <a:spAutoFit/>
          </a:bodyPr>
          <a:lstStyle/>
          <a:p>
            <a:pPr marL="791845">
              <a:lnSpc>
                <a:spcPct val="100000"/>
              </a:lnSpc>
              <a:spcBef>
                <a:spcPts val="100"/>
              </a:spcBef>
            </a:pPr>
            <a:r>
              <a:rPr dirty="0" spc="-65"/>
              <a:t>GESTÃO</a:t>
            </a:r>
            <a:r>
              <a:rPr dirty="0" spc="-145"/>
              <a:t> </a:t>
            </a:r>
            <a:r>
              <a:rPr dirty="0"/>
              <a:t>DAS</a:t>
            </a:r>
            <a:r>
              <a:rPr dirty="0" spc="-145"/>
              <a:t> </a:t>
            </a:r>
            <a:r>
              <a:rPr dirty="0" spc="-20"/>
              <a:t>APLICAÇÕES</a:t>
            </a:r>
            <a:r>
              <a:rPr dirty="0" spc="-145"/>
              <a:t> </a:t>
            </a:r>
            <a:r>
              <a:rPr dirty="0" spc="-10"/>
              <a:t>FINANCEIRAS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5748" y="1421274"/>
            <a:ext cx="9412774" cy="42019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108"/>
            <a:ext cx="12191995" cy="685089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5267" rIns="0" bIns="0" rtlCol="0" vert="horz">
            <a:spAutoFit/>
          </a:bodyPr>
          <a:lstStyle/>
          <a:p>
            <a:pPr marL="2035175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PROJEÇÃO</a:t>
            </a:r>
            <a:r>
              <a:rPr dirty="0" spc="-175"/>
              <a:t> </a:t>
            </a:r>
            <a:r>
              <a:rPr dirty="0"/>
              <a:t>MENSAL</a:t>
            </a:r>
            <a:r>
              <a:rPr dirty="0" spc="-175"/>
              <a:t> </a:t>
            </a:r>
            <a:r>
              <a:rPr dirty="0" spc="-10"/>
              <a:t>CAPAG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33387" y="1173725"/>
            <a:ext cx="7162474" cy="54064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108"/>
            <a:ext cx="12191995" cy="685089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5267" rIns="0" bIns="0" rtlCol="0" vert="horz">
            <a:spAutoFit/>
          </a:bodyPr>
          <a:lstStyle/>
          <a:p>
            <a:pPr marL="1768475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PROJEÇÃO</a:t>
            </a:r>
            <a:r>
              <a:rPr dirty="0" spc="-175"/>
              <a:t> </a:t>
            </a:r>
            <a:r>
              <a:rPr dirty="0"/>
              <a:t>MENSAL</a:t>
            </a:r>
            <a:r>
              <a:rPr dirty="0" spc="-175"/>
              <a:t> </a:t>
            </a:r>
            <a:r>
              <a:rPr dirty="0" spc="-10"/>
              <a:t>RANKING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3098" y="1057725"/>
            <a:ext cx="3703049" cy="502312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7108"/>
            <a:ext cx="12192000" cy="6851015"/>
            <a:chOff x="0" y="7108"/>
            <a:chExt cx="12192000" cy="685101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08"/>
              <a:ext cx="12191995" cy="68508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8662" y="1043224"/>
              <a:ext cx="6813974" cy="53627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0759" rIns="0" bIns="0" rtlCol="0" vert="horz">
            <a:spAutoFit/>
          </a:bodyPr>
          <a:lstStyle/>
          <a:p>
            <a:pPr marL="3317875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54352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0864" y="859536"/>
            <a:ext cx="9406128" cy="52791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89991" y="1150620"/>
            <a:ext cx="3199765" cy="8788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spc="-80" b="0">
                <a:solidFill>
                  <a:srgbClr val="0E0E0E"/>
                </a:solidFill>
                <a:latin typeface="Arial MT"/>
                <a:cs typeface="Arial MT"/>
              </a:rPr>
              <a:t>Siconfi</a:t>
            </a:r>
            <a:r>
              <a:rPr dirty="0" sz="5600" spc="-245" b="0">
                <a:solidFill>
                  <a:srgbClr val="0E0E0E"/>
                </a:solidFill>
                <a:latin typeface="Arial MT"/>
                <a:cs typeface="Arial MT"/>
              </a:rPr>
              <a:t> </a:t>
            </a:r>
            <a:r>
              <a:rPr dirty="0" sz="5600" spc="-300" b="0">
                <a:solidFill>
                  <a:srgbClr val="0F0F0F"/>
                </a:solidFill>
                <a:latin typeface="Arial MT"/>
                <a:cs typeface="Arial MT"/>
              </a:rPr>
              <a:t>em</a:t>
            </a:r>
            <a:endParaRPr sz="5600">
              <a:latin typeface="Arial MT"/>
              <a:cs typeface="Arial MT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695925" y="2957067"/>
            <a:ext cx="3432175" cy="833119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algn="just" marL="12700" marR="5080" indent="251460">
              <a:lnSpc>
                <a:spcPct val="104000"/>
              </a:lnSpc>
              <a:spcBef>
                <a:spcPts val="50"/>
              </a:spcBef>
            </a:pPr>
            <a:r>
              <a:rPr dirty="0" sz="1000">
                <a:solidFill>
                  <a:srgbClr val="212121"/>
                </a:solidFill>
                <a:latin typeface="Arial MT"/>
                <a:cs typeface="Arial MT"/>
              </a:rPr>
              <a:t>0</a:t>
            </a:r>
            <a:r>
              <a:rPr dirty="0" sz="1000" spc="245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"Siconfi</a:t>
            </a:r>
            <a:r>
              <a:rPr dirty="0" sz="1000" spc="22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em</a:t>
            </a:r>
            <a:r>
              <a:rPr dirty="0" sz="1000" spc="229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Nûmeros</a:t>
            </a:r>
            <a:r>
              <a:rPr dirty="0" sz="1000" spc="114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é</a:t>
            </a:r>
            <a:r>
              <a:rPr dirty="0" sz="1000" spc="175">
                <a:latin typeface="Arial MT"/>
                <a:cs typeface="Arial MT"/>
              </a:rPr>
              <a:t> </a:t>
            </a:r>
            <a:r>
              <a:rPr dirty="0" sz="1000">
                <a:solidFill>
                  <a:srgbClr val="4F4F4F"/>
                </a:solidFill>
                <a:latin typeface="Arial MT"/>
                <a:cs typeface="Arial MT"/>
              </a:rPr>
              <a:t>um</a:t>
            </a:r>
            <a:r>
              <a:rPr dirty="0" sz="1000" spc="215">
                <a:solidFill>
                  <a:srgbClr val="4F4F4F"/>
                </a:solidFill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painel</a:t>
            </a:r>
            <a:r>
              <a:rPr dirty="0" sz="1000" spc="20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que</a:t>
            </a:r>
            <a:r>
              <a:rPr dirty="0" sz="1000" spc="220">
                <a:latin typeface="Arial MT"/>
                <a:cs typeface="Arial MT"/>
              </a:rPr>
              <a:t> </a:t>
            </a:r>
            <a:r>
              <a:rPr dirty="0" sz="1000" spc="-40">
                <a:latin typeface="Arial MT"/>
                <a:cs typeface="Arial MT"/>
              </a:rPr>
              <a:t>disponibilfza informaçoes</a:t>
            </a:r>
            <a:r>
              <a:rPr dirty="0" sz="1000" spc="60">
                <a:latin typeface="Arial MT"/>
                <a:cs typeface="Arial MT"/>
              </a:rPr>
              <a:t> </a:t>
            </a:r>
            <a:r>
              <a:rPr dirty="0" sz="1000" spc="-35">
                <a:latin typeface="Arial MT"/>
                <a:cs typeface="Arial MT"/>
              </a:rPr>
              <a:t>financelras</a:t>
            </a:r>
            <a:r>
              <a:rPr dirty="0" sz="1000" spc="40">
                <a:latin typeface="Arial MT"/>
                <a:cs typeface="Arial MT"/>
              </a:rPr>
              <a:t> </a:t>
            </a:r>
            <a:r>
              <a:rPr dirty="0" sz="1000">
                <a:solidFill>
                  <a:srgbClr val="1C1C1C"/>
                </a:solidFill>
                <a:latin typeface="Arial MT"/>
                <a:cs typeface="Arial MT"/>
              </a:rPr>
              <a:t>e</a:t>
            </a:r>
            <a:r>
              <a:rPr dirty="0" sz="10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dirty="0" sz="1000" spc="-40">
                <a:latin typeface="Arial MT"/>
                <a:cs typeface="Arial MT"/>
              </a:rPr>
              <a:t>contàbeis</a:t>
            </a:r>
            <a:r>
              <a:rPr dirty="0" sz="1000" spc="3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de</a:t>
            </a:r>
            <a:r>
              <a:rPr dirty="0" sz="1000" spc="-25">
                <a:latin typeface="Arial MT"/>
                <a:cs typeface="Arial MT"/>
              </a:rPr>
              <a:t> </a:t>
            </a:r>
            <a:r>
              <a:rPr dirty="0" sz="1000" spc="-40">
                <a:latin typeface="Arial MT"/>
                <a:cs typeface="Arial MT"/>
              </a:rPr>
              <a:t>municîpios,</a:t>
            </a:r>
            <a:r>
              <a:rPr dirty="0" sz="1000" spc="45">
                <a:latin typeface="Arial MT"/>
                <a:cs typeface="Arial MT"/>
              </a:rPr>
              <a:t> </a:t>
            </a:r>
            <a:r>
              <a:rPr dirty="0" sz="1000" spc="-50">
                <a:latin typeface="Arial MT"/>
                <a:cs typeface="Arial MT"/>
              </a:rPr>
              <a:t>estados</a:t>
            </a:r>
            <a:r>
              <a:rPr dirty="0" sz="1000" spc="2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e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 spc="-25">
                <a:solidFill>
                  <a:srgbClr val="1F1F1F"/>
                </a:solidFill>
                <a:latin typeface="Arial MT"/>
                <a:cs typeface="Arial MT"/>
              </a:rPr>
              <a:t>do </a:t>
            </a:r>
            <a:r>
              <a:rPr dirty="0" sz="1000" spc="-35">
                <a:latin typeface="Arial MT"/>
                <a:cs typeface="Arial MT"/>
              </a:rPr>
              <a:t>governo</a:t>
            </a:r>
            <a:r>
              <a:rPr dirty="0" sz="1000" spc="-30">
                <a:latin typeface="Arial MT"/>
                <a:cs typeface="Arial MT"/>
              </a:rPr>
              <a:t> </a:t>
            </a:r>
            <a:r>
              <a:rPr dirty="0" sz="1000" spc="-35">
                <a:solidFill>
                  <a:srgbClr val="111111"/>
                </a:solidFill>
                <a:latin typeface="Arial MT"/>
                <a:cs typeface="Arial MT"/>
              </a:rPr>
              <a:t>federal. </a:t>
            </a:r>
            <a:r>
              <a:rPr dirty="0" sz="1000" spc="-85">
                <a:solidFill>
                  <a:srgbClr val="1D1D1D"/>
                </a:solidFill>
                <a:latin typeface="Arial MT"/>
                <a:cs typeface="Arial MT"/>
              </a:rPr>
              <a:t>Com</a:t>
            </a:r>
            <a:r>
              <a:rPr dirty="0" sz="1000" spc="20">
                <a:solidFill>
                  <a:srgbClr val="1D1D1D"/>
                </a:solidFill>
                <a:latin typeface="Arial MT"/>
                <a:cs typeface="Arial MT"/>
              </a:rPr>
              <a:t> </a:t>
            </a:r>
            <a:r>
              <a:rPr dirty="0" sz="1000" spc="-85">
                <a:solidFill>
                  <a:srgbClr val="111111"/>
                </a:solidFill>
                <a:latin typeface="Arial MT"/>
                <a:cs typeface="Arial MT"/>
              </a:rPr>
              <a:t>essa</a:t>
            </a:r>
            <a:r>
              <a:rPr dirty="0" sz="1000" spc="15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dirty="0" sz="1000" spc="-35">
                <a:latin typeface="Arial MT"/>
                <a:cs typeface="Arial MT"/>
              </a:rPr>
              <a:t>ferramenta,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>
                <a:solidFill>
                  <a:srgbClr val="212121"/>
                </a:solidFill>
                <a:latin typeface="Arial MT"/>
                <a:cs typeface="Arial MT"/>
              </a:rPr>
              <a:t>é</a:t>
            </a:r>
            <a:r>
              <a:rPr dirty="0" sz="1000" spc="-35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dirty="0" sz="1000" spc="-55">
                <a:latin typeface="Arial MT"/>
                <a:cs typeface="Arial MT"/>
              </a:rPr>
              <a:t>possîvel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 spc="-45">
                <a:latin typeface="Arial MT"/>
                <a:cs typeface="Arial MT"/>
              </a:rPr>
              <a:t>acompanhar</a:t>
            </a:r>
            <a:r>
              <a:rPr dirty="0" sz="1000" spc="35">
                <a:latin typeface="Arial MT"/>
                <a:cs typeface="Arial MT"/>
              </a:rPr>
              <a:t> </a:t>
            </a:r>
            <a:r>
              <a:rPr dirty="0" sz="1000" spc="-25">
                <a:solidFill>
                  <a:srgbClr val="0E0E0E"/>
                </a:solidFill>
                <a:latin typeface="Arial MT"/>
                <a:cs typeface="Arial MT"/>
              </a:rPr>
              <a:t>as </a:t>
            </a:r>
            <a:r>
              <a:rPr dirty="0" sz="1000" spc="-65">
                <a:latin typeface="Arial MT"/>
                <a:cs typeface="Arial MT"/>
              </a:rPr>
              <a:t>estatîsticas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de</a:t>
            </a:r>
            <a:r>
              <a:rPr dirty="0" sz="1000" spc="-40">
                <a:latin typeface="Arial MT"/>
                <a:cs typeface="Arial MT"/>
              </a:rPr>
              <a:t> </a:t>
            </a:r>
            <a:r>
              <a:rPr dirty="0" sz="1000" spc="-140">
                <a:latin typeface="Arial MT"/>
                <a:cs typeface="Arial MT"/>
              </a:rPr>
              <a:t>env1o</a:t>
            </a:r>
            <a:r>
              <a:rPr dirty="0" sz="1000" spc="50">
                <a:latin typeface="Arial MT"/>
                <a:cs typeface="Arial MT"/>
              </a:rPr>
              <a:t> </a:t>
            </a:r>
            <a:r>
              <a:rPr dirty="0" sz="1000" spc="-114">
                <a:solidFill>
                  <a:srgbClr val="2A2A2A"/>
                </a:solidFill>
                <a:latin typeface="Arial MT"/>
                <a:cs typeface="Arial MT"/>
              </a:rPr>
              <a:t>da</a:t>
            </a:r>
            <a:r>
              <a:rPr dirty="0" sz="1000" spc="50">
                <a:solidFill>
                  <a:srgbClr val="2A2A2A"/>
                </a:solidFill>
                <a:latin typeface="Arial MT"/>
                <a:cs typeface="Arial MT"/>
              </a:rPr>
              <a:t> </a:t>
            </a:r>
            <a:r>
              <a:rPr dirty="0" sz="1000" spc="-114">
                <a:solidFill>
                  <a:srgbClr val="161616"/>
                </a:solidFill>
                <a:latin typeface="Arial MT"/>
                <a:cs typeface="Arial MT"/>
              </a:rPr>
              <a:t>h/l5C,</a:t>
            </a:r>
            <a:r>
              <a:rPr dirty="0" sz="1000" spc="25">
                <a:solidFill>
                  <a:srgbClr val="161616"/>
                </a:solidFill>
                <a:latin typeface="Arial MT"/>
                <a:cs typeface="Arial MT"/>
              </a:rPr>
              <a:t> </a:t>
            </a:r>
            <a:r>
              <a:rPr dirty="0" sz="1000" spc="-130">
                <a:latin typeface="Arial MT"/>
                <a:cs typeface="Arial MT"/>
              </a:rPr>
              <a:t>as</a:t>
            </a:r>
            <a:r>
              <a:rPr dirty="0" sz="1000" spc="50">
                <a:latin typeface="Arial MT"/>
                <a:cs typeface="Arial MT"/>
              </a:rPr>
              <a:t> </a:t>
            </a:r>
            <a:r>
              <a:rPr dirty="0" sz="1000" spc="-55">
                <a:latin typeface="Arial MT"/>
                <a:cs typeface="Arial MT"/>
              </a:rPr>
              <a:t>formas</a:t>
            </a:r>
            <a:r>
              <a:rPr dirty="0" sz="1000" spc="35">
                <a:latin typeface="Arial MT"/>
                <a:cs typeface="Arial MT"/>
              </a:rPr>
              <a:t> </a:t>
            </a:r>
            <a:r>
              <a:rPr dirty="0" sz="1000" spc="-100">
                <a:latin typeface="Arial MT"/>
                <a:cs typeface="Arial MT"/>
              </a:rPr>
              <a:t>de</a:t>
            </a:r>
            <a:r>
              <a:rPr dirty="0" sz="1000" spc="5">
                <a:latin typeface="Arial MT"/>
                <a:cs typeface="Arial MT"/>
              </a:rPr>
              <a:t> </a:t>
            </a:r>
            <a:r>
              <a:rPr dirty="0" sz="1000" spc="-50">
                <a:latin typeface="Arial MT"/>
                <a:cs typeface="Arial MT"/>
              </a:rPr>
              <a:t>envio</a:t>
            </a:r>
            <a:r>
              <a:rPr dirty="0" sz="1000" spc="55">
                <a:latin typeface="Arial MT"/>
                <a:cs typeface="Arial MT"/>
              </a:rPr>
              <a:t> </a:t>
            </a:r>
            <a:r>
              <a:rPr dirty="0" sz="1000" spc="-95">
                <a:latin typeface="Arial MT"/>
                <a:cs typeface="Arial MT"/>
              </a:rPr>
              <a:t>mais</a:t>
            </a:r>
            <a:r>
              <a:rPr dirty="0" sz="1000" spc="10">
                <a:latin typeface="Arial MT"/>
                <a:cs typeface="Arial MT"/>
              </a:rPr>
              <a:t> </a:t>
            </a:r>
            <a:r>
              <a:rPr dirty="0" sz="1000" spc="-55">
                <a:latin typeface="Arial MT"/>
                <a:cs typeface="Arial MT"/>
              </a:rPr>
              <a:t>utilizadas</a:t>
            </a:r>
            <a:r>
              <a:rPr dirty="0" sz="1000" spc="45">
                <a:latin typeface="Arial MT"/>
                <a:cs typeface="Arial MT"/>
              </a:rPr>
              <a:t> </a:t>
            </a:r>
            <a:r>
              <a:rPr dirty="0" sz="1000">
                <a:solidFill>
                  <a:srgbClr val="2D2D2D"/>
                </a:solidFill>
                <a:latin typeface="Arial MT"/>
                <a:cs typeface="Arial MT"/>
              </a:rPr>
              <a:t>e</a:t>
            </a:r>
            <a:r>
              <a:rPr dirty="0" sz="1000" spc="-20">
                <a:solidFill>
                  <a:srgbClr val="2D2D2D"/>
                </a:solidFill>
                <a:latin typeface="Arial MT"/>
                <a:cs typeface="Arial MT"/>
              </a:rPr>
              <a:t> </a:t>
            </a:r>
            <a:r>
              <a:rPr dirty="0" sz="1000" spc="-50">
                <a:solidFill>
                  <a:srgbClr val="383838"/>
                </a:solidFill>
                <a:latin typeface="Arial MT"/>
                <a:cs typeface="Arial MT"/>
              </a:rPr>
              <a:t>a</a:t>
            </a:r>
            <a:endParaRPr sz="1000">
              <a:latin typeface="Arial MT"/>
              <a:cs typeface="Arial MT"/>
            </a:endParaRPr>
          </a:p>
          <a:p>
            <a:pPr algn="just" marL="18415">
              <a:lnSpc>
                <a:spcPct val="100000"/>
              </a:lnSpc>
              <a:spcBef>
                <a:spcPts val="215"/>
              </a:spcBef>
            </a:pPr>
            <a:r>
              <a:rPr dirty="0" sz="1000" spc="-60">
                <a:latin typeface="Arial MT"/>
                <a:cs typeface="Arial MT"/>
              </a:rPr>
              <a:t>quantidade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 spc="-75">
                <a:latin typeface="Arial MT"/>
                <a:cs typeface="Arial MT"/>
              </a:rPr>
              <a:t>encaminhada</a:t>
            </a:r>
            <a:r>
              <a:rPr dirty="0" sz="1000" spc="95">
                <a:latin typeface="Arial MT"/>
                <a:cs typeface="Arial MT"/>
              </a:rPr>
              <a:t> </a:t>
            </a:r>
            <a:r>
              <a:rPr dirty="0" sz="1000" spc="-100">
                <a:solidFill>
                  <a:srgbClr val="181818"/>
                </a:solidFill>
                <a:latin typeface="Arial MT"/>
                <a:cs typeface="Arial MT"/>
              </a:rPr>
              <a:t>aa</a:t>
            </a:r>
            <a:r>
              <a:rPr dirty="0" sz="1000" spc="5">
                <a:solidFill>
                  <a:srgbClr val="181818"/>
                </a:solidFill>
                <a:latin typeface="Arial MT"/>
                <a:cs typeface="Arial MT"/>
              </a:rPr>
              <a:t> </a:t>
            </a:r>
            <a:r>
              <a:rPr dirty="0" sz="1000" spc="-70">
                <a:latin typeface="Arial MT"/>
                <a:cs typeface="Arial MT"/>
              </a:rPr>
              <a:t>longo</a:t>
            </a:r>
            <a:r>
              <a:rPr dirty="0" sz="1000" spc="60">
                <a:latin typeface="Arial MT"/>
                <a:cs typeface="Arial MT"/>
              </a:rPr>
              <a:t> </a:t>
            </a:r>
            <a:r>
              <a:rPr dirty="0" sz="1000" spc="-105">
                <a:solidFill>
                  <a:srgbClr val="363636"/>
                </a:solidFill>
                <a:latin typeface="Arial MT"/>
                <a:cs typeface="Arial MT"/>
              </a:rPr>
              <a:t>do</a:t>
            </a:r>
            <a:r>
              <a:rPr dirty="0" sz="1000" spc="-35">
                <a:solidFill>
                  <a:srgbClr val="363636"/>
                </a:solidFill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tempo.</a:t>
            </a:r>
            <a:endParaRPr sz="1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7108"/>
            <a:ext cx="12192000" cy="6851015"/>
            <a:chOff x="0" y="7108"/>
            <a:chExt cx="12192000" cy="685101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08"/>
              <a:ext cx="12191995" cy="68508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0636" y="1104237"/>
              <a:ext cx="2759486" cy="53810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90652" y="1104237"/>
              <a:ext cx="2648510" cy="53810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0759" rIns="0" bIns="0" rtlCol="0" vert="horz">
            <a:spAutoFit/>
          </a:bodyPr>
          <a:lstStyle/>
          <a:p>
            <a:pPr marL="3317875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7108"/>
            <a:ext cx="12192000" cy="6851015"/>
            <a:chOff x="0" y="7108"/>
            <a:chExt cx="12192000" cy="685101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08"/>
              <a:ext cx="12191995" cy="68508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224" y="1486135"/>
              <a:ext cx="9547876" cy="429170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7752" rIns="0" bIns="0" rtlCol="0" vert="horz">
            <a:spAutoFit/>
          </a:bodyPr>
          <a:lstStyle/>
          <a:p>
            <a:pPr marL="3303270">
              <a:lnSpc>
                <a:spcPct val="100000"/>
              </a:lnSpc>
              <a:spcBef>
                <a:spcPts val="100"/>
              </a:spcBef>
            </a:pPr>
            <a:r>
              <a:rPr dirty="0"/>
              <a:t>CENÁRIO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6" cy="68580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134248" y="2724671"/>
              <a:ext cx="1102995" cy="482600"/>
            </a:xfrm>
            <a:custGeom>
              <a:avLst/>
              <a:gdLst/>
              <a:ahLst/>
              <a:cxnLst/>
              <a:rect l="l" t="t" r="r" b="b"/>
              <a:pathLst>
                <a:path w="1102995" h="482600">
                  <a:moveTo>
                    <a:pt x="871106" y="482428"/>
                  </a:moveTo>
                  <a:lnTo>
                    <a:pt x="0" y="482428"/>
                  </a:lnTo>
                  <a:lnTo>
                    <a:pt x="0" y="0"/>
                  </a:lnTo>
                  <a:lnTo>
                    <a:pt x="871769" y="0"/>
                  </a:lnTo>
                  <a:lnTo>
                    <a:pt x="920633" y="5988"/>
                  </a:lnTo>
                  <a:lnTo>
                    <a:pt x="965818" y="21869"/>
                  </a:lnTo>
                  <a:lnTo>
                    <a:pt x="1006306" y="46472"/>
                  </a:lnTo>
                  <a:lnTo>
                    <a:pt x="1041075" y="78625"/>
                  </a:lnTo>
                  <a:lnTo>
                    <a:pt x="1069106" y="117157"/>
                  </a:lnTo>
                  <a:lnTo>
                    <a:pt x="1089378" y="160896"/>
                  </a:lnTo>
                  <a:lnTo>
                    <a:pt x="1089629" y="161416"/>
                  </a:lnTo>
                  <a:lnTo>
                    <a:pt x="1089629" y="161937"/>
                  </a:lnTo>
                  <a:lnTo>
                    <a:pt x="1089880" y="162458"/>
                  </a:lnTo>
                  <a:lnTo>
                    <a:pt x="1095226" y="181187"/>
                  </a:lnTo>
                  <a:lnTo>
                    <a:pt x="1099161" y="200599"/>
                  </a:lnTo>
                  <a:lnTo>
                    <a:pt x="1101590" y="220597"/>
                  </a:lnTo>
                  <a:lnTo>
                    <a:pt x="1102421" y="241083"/>
                  </a:lnTo>
                  <a:lnTo>
                    <a:pt x="1101473" y="261818"/>
                  </a:lnTo>
                  <a:lnTo>
                    <a:pt x="1094591" y="302408"/>
                  </a:lnTo>
                  <a:lnTo>
                    <a:pt x="1069167" y="365632"/>
                  </a:lnTo>
                  <a:lnTo>
                    <a:pt x="1041311" y="404265"/>
                  </a:lnTo>
                  <a:lnTo>
                    <a:pt x="1006568" y="436346"/>
                  </a:lnTo>
                  <a:lnTo>
                    <a:pt x="965947" y="460790"/>
                  </a:lnTo>
                  <a:lnTo>
                    <a:pt x="920457" y="476512"/>
                  </a:lnTo>
                  <a:lnTo>
                    <a:pt x="871106" y="482428"/>
                  </a:lnTo>
                  <a:close/>
                </a:path>
              </a:pathLst>
            </a:custGeom>
            <a:solidFill>
              <a:srgbClr val="006FB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9750" y="3321446"/>
              <a:ext cx="1074512" cy="482428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119750" y="3918221"/>
              <a:ext cx="1033144" cy="482600"/>
            </a:xfrm>
            <a:custGeom>
              <a:avLst/>
              <a:gdLst/>
              <a:ahLst/>
              <a:cxnLst/>
              <a:rect l="l" t="t" r="r" b="b"/>
              <a:pathLst>
                <a:path w="1033144" h="482600">
                  <a:moveTo>
                    <a:pt x="815973" y="482428"/>
                  </a:moveTo>
                  <a:lnTo>
                    <a:pt x="0" y="482428"/>
                  </a:lnTo>
                  <a:lnTo>
                    <a:pt x="0" y="0"/>
                  </a:lnTo>
                  <a:lnTo>
                    <a:pt x="816594" y="0"/>
                  </a:lnTo>
                  <a:lnTo>
                    <a:pt x="862365" y="5987"/>
                  </a:lnTo>
                  <a:lnTo>
                    <a:pt x="904691" y="21869"/>
                  </a:lnTo>
                  <a:lnTo>
                    <a:pt x="942616" y="46472"/>
                  </a:lnTo>
                  <a:lnTo>
                    <a:pt x="975184" y="78625"/>
                  </a:lnTo>
                  <a:lnTo>
                    <a:pt x="1001441" y="117157"/>
                  </a:lnTo>
                  <a:lnTo>
                    <a:pt x="1020430" y="160895"/>
                  </a:lnTo>
                  <a:lnTo>
                    <a:pt x="1020665" y="161416"/>
                  </a:lnTo>
                  <a:lnTo>
                    <a:pt x="1020665" y="161937"/>
                  </a:lnTo>
                  <a:lnTo>
                    <a:pt x="1020900" y="162458"/>
                  </a:lnTo>
                  <a:lnTo>
                    <a:pt x="1025908" y="181187"/>
                  </a:lnTo>
                  <a:lnTo>
                    <a:pt x="1029593" y="200599"/>
                  </a:lnTo>
                  <a:lnTo>
                    <a:pt x="1031869" y="220597"/>
                  </a:lnTo>
                  <a:lnTo>
                    <a:pt x="1032648" y="241083"/>
                  </a:lnTo>
                  <a:lnTo>
                    <a:pt x="1031759" y="261818"/>
                  </a:lnTo>
                  <a:lnTo>
                    <a:pt x="1025313" y="302408"/>
                  </a:lnTo>
                  <a:lnTo>
                    <a:pt x="1001498" y="365632"/>
                  </a:lnTo>
                  <a:lnTo>
                    <a:pt x="975405" y="404265"/>
                  </a:lnTo>
                  <a:lnTo>
                    <a:pt x="942861" y="436346"/>
                  </a:lnTo>
                  <a:lnTo>
                    <a:pt x="904811" y="460790"/>
                  </a:lnTo>
                  <a:lnTo>
                    <a:pt x="862200" y="476512"/>
                  </a:lnTo>
                  <a:lnTo>
                    <a:pt x="815973" y="482428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134248" y="4525671"/>
              <a:ext cx="1075055" cy="482600"/>
            </a:xfrm>
            <a:custGeom>
              <a:avLst/>
              <a:gdLst/>
              <a:ahLst/>
              <a:cxnLst/>
              <a:rect l="l" t="t" r="r" b="b"/>
              <a:pathLst>
                <a:path w="1075055" h="482600">
                  <a:moveTo>
                    <a:pt x="849053" y="482428"/>
                  </a:moveTo>
                  <a:lnTo>
                    <a:pt x="0" y="482428"/>
                  </a:lnTo>
                  <a:lnTo>
                    <a:pt x="0" y="0"/>
                  </a:lnTo>
                  <a:lnTo>
                    <a:pt x="849699" y="0"/>
                  </a:lnTo>
                  <a:lnTo>
                    <a:pt x="897326" y="5987"/>
                  </a:lnTo>
                  <a:lnTo>
                    <a:pt x="941367" y="21869"/>
                  </a:lnTo>
                  <a:lnTo>
                    <a:pt x="980830" y="46472"/>
                  </a:lnTo>
                  <a:lnTo>
                    <a:pt x="1014719" y="78625"/>
                  </a:lnTo>
                  <a:lnTo>
                    <a:pt x="1042040" y="117157"/>
                  </a:lnTo>
                  <a:lnTo>
                    <a:pt x="1061799" y="160895"/>
                  </a:lnTo>
                  <a:lnTo>
                    <a:pt x="1062043" y="161416"/>
                  </a:lnTo>
                  <a:lnTo>
                    <a:pt x="1062043" y="161937"/>
                  </a:lnTo>
                  <a:lnTo>
                    <a:pt x="1062288" y="162458"/>
                  </a:lnTo>
                  <a:lnTo>
                    <a:pt x="1067498" y="181187"/>
                  </a:lnTo>
                  <a:lnTo>
                    <a:pt x="1071334" y="200599"/>
                  </a:lnTo>
                  <a:lnTo>
                    <a:pt x="1073702" y="220597"/>
                  </a:lnTo>
                  <a:lnTo>
                    <a:pt x="1074512" y="241083"/>
                  </a:lnTo>
                  <a:lnTo>
                    <a:pt x="1073587" y="261818"/>
                  </a:lnTo>
                  <a:lnTo>
                    <a:pt x="1066880" y="302408"/>
                  </a:lnTo>
                  <a:lnTo>
                    <a:pt x="1042099" y="365632"/>
                  </a:lnTo>
                  <a:lnTo>
                    <a:pt x="1014949" y="404265"/>
                  </a:lnTo>
                  <a:lnTo>
                    <a:pt x="981085" y="436346"/>
                  </a:lnTo>
                  <a:lnTo>
                    <a:pt x="941493" y="460790"/>
                  </a:lnTo>
                  <a:lnTo>
                    <a:pt x="897154" y="476512"/>
                  </a:lnTo>
                  <a:lnTo>
                    <a:pt x="849053" y="482428"/>
                  </a:lnTo>
                  <a:close/>
                </a:path>
              </a:pathLst>
            </a:custGeom>
            <a:solidFill>
              <a:srgbClr val="0B30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134249" y="5133121"/>
              <a:ext cx="1047115" cy="482600"/>
            </a:xfrm>
            <a:custGeom>
              <a:avLst/>
              <a:gdLst/>
              <a:ahLst/>
              <a:cxnLst/>
              <a:rect l="l" t="t" r="r" b="b"/>
              <a:pathLst>
                <a:path w="1047114" h="482600">
                  <a:moveTo>
                    <a:pt x="827000" y="482428"/>
                  </a:moveTo>
                  <a:lnTo>
                    <a:pt x="0" y="482428"/>
                  </a:lnTo>
                  <a:lnTo>
                    <a:pt x="0" y="0"/>
                  </a:lnTo>
                  <a:lnTo>
                    <a:pt x="827629" y="0"/>
                  </a:lnTo>
                  <a:lnTo>
                    <a:pt x="874018" y="5987"/>
                  </a:lnTo>
                  <a:lnTo>
                    <a:pt x="916916" y="21869"/>
                  </a:lnTo>
                  <a:lnTo>
                    <a:pt x="955354" y="46472"/>
                  </a:lnTo>
                  <a:lnTo>
                    <a:pt x="988363" y="78625"/>
                  </a:lnTo>
                  <a:lnTo>
                    <a:pt x="1014974" y="117157"/>
                  </a:lnTo>
                  <a:lnTo>
                    <a:pt x="1034220" y="160895"/>
                  </a:lnTo>
                  <a:lnTo>
                    <a:pt x="1034458" y="161416"/>
                  </a:lnTo>
                  <a:lnTo>
                    <a:pt x="1034458" y="161937"/>
                  </a:lnTo>
                  <a:lnTo>
                    <a:pt x="1034696" y="162458"/>
                  </a:lnTo>
                  <a:lnTo>
                    <a:pt x="1039771" y="181187"/>
                  </a:lnTo>
                  <a:lnTo>
                    <a:pt x="1043507" y="200599"/>
                  </a:lnTo>
                  <a:lnTo>
                    <a:pt x="1045814" y="220597"/>
                  </a:lnTo>
                  <a:lnTo>
                    <a:pt x="1046602" y="241083"/>
                  </a:lnTo>
                  <a:lnTo>
                    <a:pt x="1045702" y="261818"/>
                  </a:lnTo>
                  <a:lnTo>
                    <a:pt x="1039168" y="302408"/>
                  </a:lnTo>
                  <a:lnTo>
                    <a:pt x="1015032" y="365632"/>
                  </a:lnTo>
                  <a:lnTo>
                    <a:pt x="988586" y="404265"/>
                  </a:lnTo>
                  <a:lnTo>
                    <a:pt x="955602" y="436346"/>
                  </a:lnTo>
                  <a:lnTo>
                    <a:pt x="917038" y="460790"/>
                  </a:lnTo>
                  <a:lnTo>
                    <a:pt x="873851" y="476512"/>
                  </a:lnTo>
                  <a:lnTo>
                    <a:pt x="827000" y="482428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390096" y="176636"/>
            <a:ext cx="487807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000000"/>
                </a:solidFill>
              </a:rPr>
              <a:t>Agradecemos</a:t>
            </a:r>
            <a:r>
              <a:rPr dirty="0" sz="2800" spc="-65">
                <a:solidFill>
                  <a:srgbClr val="000000"/>
                </a:solidFill>
              </a:rPr>
              <a:t> </a:t>
            </a:r>
            <a:r>
              <a:rPr dirty="0" sz="2800">
                <a:solidFill>
                  <a:srgbClr val="000000"/>
                </a:solidFill>
              </a:rPr>
              <a:t>a</a:t>
            </a:r>
            <a:r>
              <a:rPr dirty="0" sz="2800" spc="-65">
                <a:solidFill>
                  <a:srgbClr val="000000"/>
                </a:solidFill>
              </a:rPr>
              <a:t> </a:t>
            </a:r>
            <a:r>
              <a:rPr dirty="0" sz="2800">
                <a:solidFill>
                  <a:srgbClr val="000000"/>
                </a:solidFill>
              </a:rPr>
              <a:t>sua</a:t>
            </a:r>
            <a:r>
              <a:rPr dirty="0" sz="2800" spc="-60">
                <a:solidFill>
                  <a:srgbClr val="000000"/>
                </a:solidFill>
              </a:rPr>
              <a:t> </a:t>
            </a:r>
            <a:r>
              <a:rPr dirty="0" sz="2800" spc="-10">
                <a:solidFill>
                  <a:srgbClr val="000000"/>
                </a:solidFill>
              </a:rPr>
              <a:t>participação!</a:t>
            </a:r>
            <a:endParaRPr sz="2800"/>
          </a:p>
        </p:txBody>
      </p:sp>
      <p:sp>
        <p:nvSpPr>
          <p:cNvPr id="11" name="object 11" descr=""/>
          <p:cNvSpPr txBox="1"/>
          <p:nvPr/>
        </p:nvSpPr>
        <p:spPr>
          <a:xfrm>
            <a:off x="2390096" y="916804"/>
            <a:ext cx="9526270" cy="459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11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Associação</a:t>
            </a:r>
            <a:r>
              <a:rPr dirty="0" sz="2000" spc="11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das</a:t>
            </a:r>
            <a:r>
              <a:rPr dirty="0" sz="2000" spc="1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Secretarias</a:t>
            </a:r>
            <a:r>
              <a:rPr dirty="0" sz="2000" spc="11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Municipais</a:t>
            </a:r>
            <a:r>
              <a:rPr dirty="0" sz="2000" spc="11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de</a:t>
            </a:r>
            <a:r>
              <a:rPr dirty="0" sz="2000" spc="1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Finanças</a:t>
            </a:r>
            <a:r>
              <a:rPr dirty="0" sz="2000" spc="11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do</a:t>
            </a:r>
            <a:r>
              <a:rPr dirty="0" sz="2000" spc="11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Estado</a:t>
            </a:r>
            <a:r>
              <a:rPr dirty="0" sz="2000" spc="1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de</a:t>
            </a:r>
            <a:r>
              <a:rPr dirty="0" sz="2000" spc="11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São</a:t>
            </a:r>
            <a:r>
              <a:rPr dirty="0" sz="2000" spc="11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Paulo</a:t>
            </a:r>
            <a:r>
              <a:rPr dirty="0" sz="2000" spc="1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-</a:t>
            </a:r>
            <a:r>
              <a:rPr dirty="0" sz="2000" spc="114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ASSEFIN-</a:t>
            </a:r>
            <a:r>
              <a:rPr dirty="0" sz="2000" spc="-25">
                <a:latin typeface="Calibri"/>
                <a:cs typeface="Calibri"/>
              </a:rPr>
              <a:t>SP </a:t>
            </a:r>
            <a:r>
              <a:rPr dirty="0" sz="2000">
                <a:latin typeface="Calibri"/>
                <a:cs typeface="Calibri"/>
              </a:rPr>
              <a:t>tem</a:t>
            </a:r>
            <a:r>
              <a:rPr dirty="0" sz="2000" spc="25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por</a:t>
            </a:r>
            <a:r>
              <a:rPr dirty="0" sz="2000" spc="2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finalidade</a:t>
            </a:r>
            <a:r>
              <a:rPr dirty="0" sz="2000" spc="2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discutir</a:t>
            </a:r>
            <a:r>
              <a:rPr dirty="0" sz="2000" spc="2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política</a:t>
            </a:r>
            <a:r>
              <a:rPr dirty="0" sz="2000" spc="25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pública</a:t>
            </a:r>
            <a:r>
              <a:rPr dirty="0" sz="2000" spc="2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tributária</a:t>
            </a:r>
            <a:r>
              <a:rPr dirty="0" sz="2000" spc="2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e</a:t>
            </a:r>
            <a:r>
              <a:rPr dirty="0" sz="2000" spc="2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justiça</a:t>
            </a:r>
            <a:r>
              <a:rPr dirty="0" sz="2000" spc="25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fiscal,</a:t>
            </a:r>
            <a:r>
              <a:rPr dirty="0" sz="2000" spc="2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fornecer</a:t>
            </a:r>
            <a:r>
              <a:rPr dirty="0" sz="2000" spc="26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assistência </a:t>
            </a:r>
            <a:r>
              <a:rPr dirty="0" sz="2000">
                <a:latin typeface="Calibri"/>
                <a:cs typeface="Calibri"/>
              </a:rPr>
              <a:t>técnica,</a:t>
            </a:r>
            <a:r>
              <a:rPr dirty="0" sz="2000" spc="49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trocar</a:t>
            </a:r>
            <a:r>
              <a:rPr dirty="0" sz="2000" spc="25">
                <a:latin typeface="Calibri"/>
                <a:cs typeface="Calibri"/>
              </a:rPr>
              <a:t>  </a:t>
            </a:r>
            <a:r>
              <a:rPr dirty="0" sz="2000">
                <a:latin typeface="Calibri"/>
                <a:cs typeface="Calibri"/>
              </a:rPr>
              <a:t>experiências</a:t>
            </a:r>
            <a:r>
              <a:rPr dirty="0" sz="2000" spc="25">
                <a:latin typeface="Calibri"/>
                <a:cs typeface="Calibri"/>
              </a:rPr>
              <a:t>  </a:t>
            </a:r>
            <a:r>
              <a:rPr dirty="0" sz="2000">
                <a:latin typeface="Calibri"/>
                <a:cs typeface="Calibri"/>
              </a:rPr>
              <a:t>exitosas,</a:t>
            </a:r>
            <a:r>
              <a:rPr dirty="0" sz="2000" spc="25">
                <a:latin typeface="Calibri"/>
                <a:cs typeface="Calibri"/>
              </a:rPr>
              <a:t>  </a:t>
            </a:r>
            <a:r>
              <a:rPr dirty="0" sz="2000">
                <a:latin typeface="Calibri"/>
                <a:cs typeface="Calibri"/>
              </a:rPr>
              <a:t>promover</a:t>
            </a:r>
            <a:r>
              <a:rPr dirty="0" sz="2000" spc="25">
                <a:latin typeface="Calibri"/>
                <a:cs typeface="Calibri"/>
              </a:rPr>
              <a:t> 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25">
                <a:latin typeface="Calibri"/>
                <a:cs typeface="Calibri"/>
              </a:rPr>
              <a:t>  </a:t>
            </a:r>
            <a:r>
              <a:rPr dirty="0" sz="2000">
                <a:latin typeface="Calibri"/>
                <a:cs typeface="Calibri"/>
              </a:rPr>
              <a:t>pesquisa,</a:t>
            </a:r>
            <a:r>
              <a:rPr dirty="0" sz="2000" spc="25">
                <a:latin typeface="Calibri"/>
                <a:cs typeface="Calibri"/>
              </a:rPr>
              <a:t>  </a:t>
            </a:r>
            <a:r>
              <a:rPr dirty="0" sz="2000">
                <a:latin typeface="Calibri"/>
                <a:cs typeface="Calibri"/>
              </a:rPr>
              <a:t>ensino</a:t>
            </a:r>
            <a:r>
              <a:rPr dirty="0" sz="2000" spc="25">
                <a:latin typeface="Calibri"/>
                <a:cs typeface="Calibri"/>
              </a:rPr>
              <a:t>  </a:t>
            </a:r>
            <a:r>
              <a:rPr dirty="0" sz="2000">
                <a:latin typeface="Calibri"/>
                <a:cs typeface="Calibri"/>
              </a:rPr>
              <a:t>e</a:t>
            </a:r>
            <a:r>
              <a:rPr dirty="0" sz="2000" spc="25">
                <a:latin typeface="Calibri"/>
                <a:cs typeface="Calibri"/>
              </a:rPr>
              <a:t>  </a:t>
            </a:r>
            <a:r>
              <a:rPr dirty="0" sz="2000" spc="-10">
                <a:latin typeface="Calibri"/>
                <a:cs typeface="Calibri"/>
              </a:rPr>
              <a:t>desenvolvimento </a:t>
            </a:r>
            <a:r>
              <a:rPr dirty="0" sz="2000">
                <a:latin typeface="Calibri"/>
                <a:cs typeface="Calibri"/>
              </a:rPr>
              <a:t>institucional,</a:t>
            </a:r>
            <a:r>
              <a:rPr dirty="0" sz="2000" spc="2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2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qualificação</a:t>
            </a:r>
            <a:r>
              <a:rPr dirty="0" sz="2000" spc="2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e</a:t>
            </a:r>
            <a:r>
              <a:rPr dirty="0" sz="2000" spc="2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</a:t>
            </a:r>
            <a:r>
              <a:rPr dirty="0" sz="2000" spc="2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aperfeiçoamento</a:t>
            </a:r>
            <a:r>
              <a:rPr dirty="0" sz="2000" spc="2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profissional</a:t>
            </a:r>
            <a:r>
              <a:rPr dirty="0" sz="2000" spc="2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dos</a:t>
            </a:r>
            <a:r>
              <a:rPr dirty="0" sz="2000" spc="2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dirigentes</a:t>
            </a:r>
            <a:r>
              <a:rPr dirty="0" sz="2000" spc="2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e</a:t>
            </a:r>
            <a:r>
              <a:rPr dirty="0" sz="2000" spc="24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servidores públicos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fazendários.</a:t>
            </a:r>
            <a:endParaRPr sz="2000">
              <a:latin typeface="Calibri"/>
              <a:cs typeface="Calibri"/>
            </a:endParaRPr>
          </a:p>
          <a:p>
            <a:pPr marL="927100" marR="6203950">
              <a:lnSpc>
                <a:spcPct val="200000"/>
              </a:lnSpc>
            </a:pPr>
            <a:r>
              <a:rPr dirty="0" sz="2000" spc="-10">
                <a:latin typeface="Calibri"/>
                <a:cs typeface="Calibri"/>
              </a:rPr>
              <a:t>@assefinsp</a:t>
            </a:r>
            <a:r>
              <a:rPr dirty="0" sz="2000" spc="5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@assefinsp</a:t>
            </a:r>
            <a:r>
              <a:rPr dirty="0" sz="2000" spc="5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@assefinsp </a:t>
            </a:r>
            <a:r>
              <a:rPr dirty="0" sz="2000" spc="-10">
                <a:latin typeface="Calibri"/>
                <a:cs typeface="Calibri"/>
                <a:hlinkClick r:id="rId4"/>
              </a:rPr>
              <a:t>www.assefinsp.com.br</a:t>
            </a:r>
            <a:endParaRPr sz="200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2400"/>
              </a:spcBef>
            </a:pPr>
            <a:r>
              <a:rPr dirty="0" sz="2000">
                <a:latin typeface="Calibri"/>
                <a:cs typeface="Calibri"/>
              </a:rPr>
              <a:t>(16)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99769.7962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2626996" y="2683919"/>
            <a:ext cx="600710" cy="2966720"/>
            <a:chOff x="2626996" y="2683919"/>
            <a:chExt cx="600710" cy="2966720"/>
          </a:xfrm>
        </p:grpSpPr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0492" y="2683919"/>
              <a:ext cx="556850" cy="55685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6996" y="3879314"/>
              <a:ext cx="556850" cy="55685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41494" y="3288767"/>
              <a:ext cx="556850" cy="55685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26996" y="5093756"/>
              <a:ext cx="556850" cy="55685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55993" y="4498454"/>
              <a:ext cx="556850" cy="5568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2095" y="835152"/>
            <a:ext cx="9619488" cy="5017008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2136775" cy="6855459"/>
          </a:xfrm>
          <a:custGeom>
            <a:avLst/>
            <a:gdLst/>
            <a:ahLst/>
            <a:cxnLst/>
            <a:rect l="l" t="t" r="r" b="b"/>
            <a:pathLst>
              <a:path w="2136775" h="6855459">
                <a:moveTo>
                  <a:pt x="2136648" y="6854952"/>
                </a:moveTo>
                <a:lnTo>
                  <a:pt x="0" y="6854952"/>
                </a:lnTo>
                <a:lnTo>
                  <a:pt x="0" y="0"/>
                </a:lnTo>
                <a:lnTo>
                  <a:pt x="2136648" y="0"/>
                </a:lnTo>
                <a:lnTo>
                  <a:pt x="2136648" y="6854952"/>
                </a:lnTo>
                <a:close/>
              </a:path>
            </a:pathLst>
          </a:custGeom>
          <a:solidFill>
            <a:srgbClr val="0A2B4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935395" y="4039616"/>
            <a:ext cx="7429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solidFill>
                  <a:srgbClr val="FFFFFF"/>
                </a:solidFill>
                <a:latin typeface="Arial MT"/>
                <a:cs typeface="Arial MT"/>
              </a:rPr>
              <a:t>ASSEFIN</a:t>
            </a:r>
            <a:r>
              <a:rPr dirty="0" sz="900" spc="-114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90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dirty="0" sz="900" spc="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900" spc="-25">
                <a:solidFill>
                  <a:srgbClr val="FFFFFF"/>
                </a:solidFill>
                <a:latin typeface="Arial MT"/>
                <a:cs typeface="Arial MT"/>
              </a:rPr>
              <a:t>SP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67081" y="1460246"/>
            <a:ext cx="5624830" cy="11912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7650" spc="-640" b="0">
                <a:solidFill>
                  <a:srgbClr val="FF5438"/>
                </a:solidFill>
                <a:latin typeface="Arial Black"/>
                <a:cs typeface="Arial Black"/>
              </a:rPr>
              <a:t>O</a:t>
            </a:r>
            <a:r>
              <a:rPr dirty="0" baseline="50241" sz="8625" spc="-6262" b="0">
                <a:solidFill>
                  <a:srgbClr val="0E0E0E"/>
                </a:solidFill>
                <a:latin typeface="Cambria"/>
                <a:cs typeface="Cambria"/>
              </a:rPr>
              <a:t>D</a:t>
            </a:r>
            <a:r>
              <a:rPr dirty="0" sz="7650" spc="-484" b="0">
                <a:solidFill>
                  <a:srgbClr val="FF5438"/>
                </a:solidFill>
                <a:latin typeface="Arial Black"/>
                <a:cs typeface="Arial Black"/>
              </a:rPr>
              <a:t>”</a:t>
            </a:r>
            <a:r>
              <a:rPr dirty="0" sz="7650" spc="-4325" b="0">
                <a:solidFill>
                  <a:srgbClr val="FF5438"/>
                </a:solidFill>
                <a:latin typeface="Arial Black"/>
                <a:cs typeface="Arial Black"/>
              </a:rPr>
              <a:t>e</a:t>
            </a:r>
            <a:r>
              <a:rPr dirty="0" baseline="50241" sz="8625" spc="-742" b="0">
                <a:solidFill>
                  <a:srgbClr val="0E0E0E"/>
                </a:solidFill>
                <a:latin typeface="Cambria"/>
                <a:cs typeface="Cambria"/>
              </a:rPr>
              <a:t>a</a:t>
            </a:r>
            <a:r>
              <a:rPr dirty="0" sz="7650" spc="-5570" b="0">
                <a:solidFill>
                  <a:srgbClr val="FF5438"/>
                </a:solidFill>
                <a:latin typeface="Arial Black"/>
                <a:cs typeface="Arial Black"/>
              </a:rPr>
              <a:t>c</a:t>
            </a:r>
            <a:r>
              <a:rPr dirty="0" baseline="50241" sz="8625" spc="-727" b="0">
                <a:solidFill>
                  <a:srgbClr val="0E0E0E"/>
                </a:solidFill>
                <a:latin typeface="Cambria"/>
                <a:cs typeface="Cambria"/>
              </a:rPr>
              <a:t>d</a:t>
            </a:r>
            <a:r>
              <a:rPr dirty="0" baseline="50241" sz="8625" spc="-4537" b="0">
                <a:solidFill>
                  <a:srgbClr val="0E0E0E"/>
                </a:solidFill>
                <a:latin typeface="Cambria"/>
                <a:cs typeface="Cambria"/>
              </a:rPr>
              <a:t>o</a:t>
            </a:r>
            <a:r>
              <a:rPr dirty="0" sz="7650" spc="-484" b="0">
                <a:solidFill>
                  <a:srgbClr val="FF5438"/>
                </a:solidFill>
                <a:latin typeface="Arial Black"/>
                <a:cs typeface="Arial Black"/>
              </a:rPr>
              <a:t>l</a:t>
            </a:r>
            <a:r>
              <a:rPr dirty="0" sz="7650" spc="-4635" b="0">
                <a:solidFill>
                  <a:srgbClr val="FF5438"/>
                </a:solidFill>
                <a:latin typeface="Arial Black"/>
                <a:cs typeface="Arial Black"/>
              </a:rPr>
              <a:t>a</a:t>
            </a:r>
            <a:r>
              <a:rPr dirty="0" baseline="50241" sz="8625" spc="-712" b="0">
                <a:solidFill>
                  <a:srgbClr val="0E0E0E"/>
                </a:solidFill>
                <a:latin typeface="Cambria"/>
                <a:cs typeface="Cambria"/>
              </a:rPr>
              <a:t>s</a:t>
            </a:r>
            <a:r>
              <a:rPr dirty="0" baseline="50241" sz="8625" spc="-1027" b="0">
                <a:solidFill>
                  <a:srgbClr val="0E0E0E"/>
                </a:solidFill>
                <a:latin typeface="Cambria"/>
                <a:cs typeface="Cambria"/>
              </a:rPr>
              <a:t> </a:t>
            </a:r>
            <a:r>
              <a:rPr dirty="0" sz="7650" spc="-1205" b="0">
                <a:solidFill>
                  <a:srgbClr val="FF5438"/>
                </a:solidFill>
                <a:latin typeface="Arial Black"/>
                <a:cs typeface="Arial Black"/>
              </a:rPr>
              <a:t>ratãríos</a:t>
            </a:r>
            <a:endParaRPr sz="76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076430" cy="6858000"/>
            <a:chOff x="0" y="0"/>
            <a:chExt cx="1207643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076005" cy="6857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424" y="906187"/>
              <a:ext cx="5422649" cy="490064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3724" y="2395925"/>
              <a:ext cx="3900199" cy="192115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656200" y="3862525"/>
              <a:ext cx="3030855" cy="537210"/>
            </a:xfrm>
            <a:custGeom>
              <a:avLst/>
              <a:gdLst/>
              <a:ahLst/>
              <a:cxnLst/>
              <a:rect l="l" t="t" r="r" b="b"/>
              <a:pathLst>
                <a:path w="3030854" h="537210">
                  <a:moveTo>
                    <a:pt x="2940847" y="536699"/>
                  </a:moveTo>
                  <a:lnTo>
                    <a:pt x="89451" y="536699"/>
                  </a:lnTo>
                  <a:lnTo>
                    <a:pt x="54633" y="529670"/>
                  </a:lnTo>
                  <a:lnTo>
                    <a:pt x="26199" y="510500"/>
                  </a:lnTo>
                  <a:lnTo>
                    <a:pt x="7029" y="482066"/>
                  </a:lnTo>
                  <a:lnTo>
                    <a:pt x="0" y="447247"/>
                  </a:lnTo>
                  <a:lnTo>
                    <a:pt x="0" y="89451"/>
                  </a:lnTo>
                  <a:lnTo>
                    <a:pt x="7029" y="54633"/>
                  </a:lnTo>
                  <a:lnTo>
                    <a:pt x="26199" y="26199"/>
                  </a:lnTo>
                  <a:lnTo>
                    <a:pt x="54633" y="7029"/>
                  </a:lnTo>
                  <a:lnTo>
                    <a:pt x="89451" y="0"/>
                  </a:lnTo>
                  <a:lnTo>
                    <a:pt x="2940847" y="0"/>
                  </a:lnTo>
                  <a:lnTo>
                    <a:pt x="2990475" y="15028"/>
                  </a:lnTo>
                  <a:lnTo>
                    <a:pt x="3023490" y="55220"/>
                  </a:lnTo>
                  <a:lnTo>
                    <a:pt x="3030299" y="89451"/>
                  </a:lnTo>
                  <a:lnTo>
                    <a:pt x="3030299" y="447247"/>
                  </a:lnTo>
                  <a:lnTo>
                    <a:pt x="3023270" y="482066"/>
                  </a:lnTo>
                  <a:lnTo>
                    <a:pt x="3004100" y="510500"/>
                  </a:lnTo>
                  <a:lnTo>
                    <a:pt x="2975666" y="529670"/>
                  </a:lnTo>
                  <a:lnTo>
                    <a:pt x="2940847" y="536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8133" rIns="0" bIns="0" rtlCol="0" vert="horz">
            <a:spAutoFit/>
          </a:bodyPr>
          <a:lstStyle/>
          <a:p>
            <a:pPr marL="2717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1F3764"/>
                </a:solidFill>
              </a:rPr>
              <a:t>USO</a:t>
            </a:r>
            <a:r>
              <a:rPr dirty="0" spc="-70">
                <a:solidFill>
                  <a:srgbClr val="1F3764"/>
                </a:solidFill>
              </a:rPr>
              <a:t> </a:t>
            </a:r>
            <a:r>
              <a:rPr dirty="0">
                <a:solidFill>
                  <a:srgbClr val="1F3764"/>
                </a:solidFill>
              </a:rPr>
              <a:t>DE</a:t>
            </a:r>
            <a:r>
              <a:rPr dirty="0" spc="-70">
                <a:solidFill>
                  <a:srgbClr val="1F3764"/>
                </a:solidFill>
              </a:rPr>
              <a:t> </a:t>
            </a:r>
            <a:r>
              <a:rPr dirty="0" spc="-10">
                <a:solidFill>
                  <a:srgbClr val="1F3764"/>
                </a:solidFill>
              </a:rPr>
              <a:t>DADOS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93075" y="2016149"/>
            <a:ext cx="6398895" cy="2311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5000"/>
              <a:t>COMO</a:t>
            </a:r>
            <a:r>
              <a:rPr dirty="0" sz="5000" spc="-195"/>
              <a:t> </a:t>
            </a:r>
            <a:r>
              <a:rPr dirty="0" sz="5000" spc="-25"/>
              <a:t>FERRAMENTA</a:t>
            </a:r>
            <a:r>
              <a:rPr dirty="0" sz="5000" spc="-195"/>
              <a:t> </a:t>
            </a:r>
            <a:r>
              <a:rPr dirty="0" sz="5000" spc="-35"/>
              <a:t>DE </a:t>
            </a:r>
            <a:r>
              <a:rPr dirty="0" sz="5000" spc="-10"/>
              <a:t>TRANSPARÊNCIA</a:t>
            </a:r>
            <a:endParaRPr sz="5000"/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20050" y="975049"/>
            <a:ext cx="3900199" cy="14230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13467" y="6624321"/>
            <a:ext cx="38614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144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5" cy="6858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1425" y="944812"/>
              <a:ext cx="4968374" cy="49683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26167" y="6649051"/>
            <a:ext cx="383603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  <a:tabLst>
                <a:tab pos="901700" algn="l"/>
              </a:tabLst>
            </a:pP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6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X</a:t>
            </a:r>
            <a:r>
              <a:rPr dirty="0" sz="1000" spc="26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5">
                <a:latin typeface="Arial MT"/>
                <a:cs typeface="Arial MT"/>
              </a:rPr>
              <a:t> </a:t>
            </a:r>
            <a:r>
              <a:rPr dirty="0" sz="1000" spc="-10">
                <a:latin typeface="Arial MT"/>
                <a:cs typeface="Arial MT"/>
              </a:rPr>
              <a:t>Público</a:t>
            </a:r>
            <a:r>
              <a:rPr dirty="0" sz="1000">
                <a:latin typeface="Arial MT"/>
                <a:cs typeface="Arial MT"/>
              </a:rPr>
              <a:t>	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Interno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120">
                <a:latin typeface="Arial MT"/>
                <a:cs typeface="Arial MT"/>
              </a:rPr>
              <a:t> 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Setorial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5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Confidencial</a:t>
            </a:r>
            <a:r>
              <a:rPr dirty="0" sz="1000" spc="254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(</a:t>
            </a:r>
            <a:r>
              <a:rPr dirty="0" sz="1000" spc="250">
                <a:latin typeface="Arial MT"/>
                <a:cs typeface="Arial MT"/>
              </a:rPr>
              <a:t> </a:t>
            </a:r>
            <a:r>
              <a:rPr dirty="0" sz="1000">
                <a:latin typeface="Arial MT"/>
                <a:cs typeface="Arial MT"/>
              </a:rPr>
              <a:t>)</a:t>
            </a:r>
            <a:r>
              <a:rPr dirty="0" sz="1000" spc="-10">
                <a:latin typeface="Arial MT"/>
                <a:cs typeface="Arial MT"/>
              </a:rPr>
              <a:t> Dados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87" cy="6858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9975" y="0"/>
              <a:ext cx="5008399" cy="14779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41300" y="0"/>
              <a:ext cx="2892699" cy="14779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93050" y="0"/>
              <a:ext cx="5008399" cy="14779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49025" y="1550400"/>
              <a:ext cx="8496424" cy="68822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7630" y="2553765"/>
              <a:ext cx="586539" cy="47850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61239" y="2587003"/>
            <a:ext cx="334772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20">
                <a:solidFill>
                  <a:srgbClr val="1F3764"/>
                </a:solidFill>
              </a:rPr>
              <a:t>ENCAMINHAMENTO</a:t>
            </a:r>
            <a:r>
              <a:rPr dirty="0" sz="2200" spc="-30">
                <a:solidFill>
                  <a:srgbClr val="1F3764"/>
                </a:solidFill>
              </a:rPr>
              <a:t> </a:t>
            </a:r>
            <a:r>
              <a:rPr dirty="0" sz="2200">
                <a:solidFill>
                  <a:srgbClr val="1F3764"/>
                </a:solidFill>
              </a:rPr>
              <a:t>DO</a:t>
            </a:r>
            <a:r>
              <a:rPr dirty="0" sz="2200" spc="-30">
                <a:solidFill>
                  <a:srgbClr val="1F3764"/>
                </a:solidFill>
              </a:rPr>
              <a:t> </a:t>
            </a:r>
            <a:r>
              <a:rPr dirty="0" sz="2200" spc="-25">
                <a:solidFill>
                  <a:srgbClr val="1F3764"/>
                </a:solidFill>
              </a:rPr>
              <a:t>RGF</a:t>
            </a:r>
            <a:endParaRPr sz="2200"/>
          </a:p>
        </p:txBody>
      </p:sp>
      <p:sp>
        <p:nvSpPr>
          <p:cNvPr id="11" name="object 11" descr=""/>
          <p:cNvSpPr txBox="1"/>
          <p:nvPr/>
        </p:nvSpPr>
        <p:spPr>
          <a:xfrm>
            <a:off x="2917712" y="3331503"/>
            <a:ext cx="3550285" cy="1946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275">
              <a:lnSpc>
                <a:spcPct val="100000"/>
              </a:lnSpc>
              <a:spcBef>
                <a:spcPts val="100"/>
              </a:spcBef>
            </a:pPr>
            <a:r>
              <a:rPr dirty="0" sz="2200" spc="-20" b="1">
                <a:solidFill>
                  <a:srgbClr val="1F3764"/>
                </a:solidFill>
                <a:latin typeface="Calibri"/>
                <a:cs typeface="Calibri"/>
              </a:rPr>
              <a:t>ENCAMINHAMENTO</a:t>
            </a:r>
            <a:r>
              <a:rPr dirty="0" sz="2200" spc="-30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1F3764"/>
                </a:solidFill>
                <a:latin typeface="Calibri"/>
                <a:cs typeface="Calibri"/>
              </a:rPr>
              <a:t>DO</a:t>
            </a:r>
            <a:r>
              <a:rPr dirty="0" sz="2200" spc="-30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200" spc="-20" b="1">
                <a:solidFill>
                  <a:srgbClr val="1F3764"/>
                </a:solidFill>
                <a:latin typeface="Calibri"/>
                <a:cs typeface="Calibri"/>
              </a:rPr>
              <a:t>RREO</a:t>
            </a:r>
            <a:endParaRPr sz="2200">
              <a:latin typeface="Calibri"/>
              <a:cs typeface="Calibri"/>
            </a:endParaRPr>
          </a:p>
          <a:p>
            <a:pPr marL="55880" marR="1626870" indent="-43815">
              <a:lnSpc>
                <a:spcPts val="6450"/>
              </a:lnSpc>
              <a:spcBef>
                <a:spcPts val="225"/>
              </a:spcBef>
            </a:pPr>
            <a:r>
              <a:rPr dirty="0" sz="2200" spc="-30" b="1">
                <a:solidFill>
                  <a:srgbClr val="1F3764"/>
                </a:solidFill>
                <a:latin typeface="Calibri"/>
                <a:cs typeface="Calibri"/>
              </a:rPr>
              <a:t>CONTAS</a:t>
            </a:r>
            <a:r>
              <a:rPr dirty="0" sz="2200" spc="-80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1F3764"/>
                </a:solidFill>
                <a:latin typeface="Calibri"/>
                <a:cs typeface="Calibri"/>
              </a:rPr>
              <a:t>ANUAIS </a:t>
            </a:r>
            <a:r>
              <a:rPr dirty="0" sz="2200" b="1">
                <a:solidFill>
                  <a:srgbClr val="1F3764"/>
                </a:solidFill>
                <a:latin typeface="Calibri"/>
                <a:cs typeface="Calibri"/>
              </a:rPr>
              <a:t>MSC</a:t>
            </a:r>
            <a:r>
              <a:rPr dirty="0" sz="2200" spc="-1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1F3764"/>
                </a:solidFill>
                <a:latin typeface="Calibri"/>
                <a:cs typeface="Calibri"/>
              </a:rPr>
              <a:t>MENSAL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886302" y="2648342"/>
            <a:ext cx="258508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b="1">
                <a:solidFill>
                  <a:srgbClr val="1F3764"/>
                </a:solidFill>
                <a:latin typeface="Calibri"/>
                <a:cs typeface="Calibri"/>
              </a:rPr>
              <a:t>MSC</a:t>
            </a:r>
            <a:r>
              <a:rPr dirty="0" sz="2200" spc="-15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1F3764"/>
                </a:solidFill>
                <a:latin typeface="Calibri"/>
                <a:cs typeface="Calibri"/>
              </a:rPr>
              <a:t>ENCERRAMENTO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2417630" y="2615103"/>
            <a:ext cx="5561330" cy="2779395"/>
            <a:chOff x="2417630" y="2615103"/>
            <a:chExt cx="5561330" cy="2779395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7630" y="3312740"/>
              <a:ext cx="586539" cy="47850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7630" y="4071715"/>
              <a:ext cx="586539" cy="47850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7630" y="4901865"/>
              <a:ext cx="586539" cy="47850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84480" y="2615103"/>
              <a:ext cx="586539" cy="47850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84480" y="3313261"/>
              <a:ext cx="586539" cy="478501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84480" y="4031415"/>
              <a:ext cx="586539" cy="47850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91955" y="4915590"/>
              <a:ext cx="586539" cy="478501"/>
            </a:xfrm>
            <a:prstGeom prst="rect">
              <a:avLst/>
            </a:prstGeom>
          </p:spPr>
        </p:pic>
      </p:grpSp>
      <p:sp>
        <p:nvSpPr>
          <p:cNvPr id="21" name="object 21" descr=""/>
          <p:cNvSpPr txBox="1"/>
          <p:nvPr/>
        </p:nvSpPr>
        <p:spPr>
          <a:xfrm>
            <a:off x="7913567" y="3353152"/>
            <a:ext cx="3808729" cy="1943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25" b="1">
                <a:solidFill>
                  <a:srgbClr val="1F3764"/>
                </a:solidFill>
                <a:latin typeface="Calibri"/>
                <a:cs typeface="Calibri"/>
              </a:rPr>
              <a:t>CDP</a:t>
            </a:r>
            <a:endParaRPr sz="2200">
              <a:latin typeface="Calibri"/>
              <a:cs typeface="Calibri"/>
            </a:endParaRPr>
          </a:p>
          <a:p>
            <a:pPr marL="52069" marR="5080">
              <a:lnSpc>
                <a:spcPct val="100000"/>
              </a:lnSpc>
              <a:spcBef>
                <a:spcPts val="1995"/>
              </a:spcBef>
            </a:pPr>
            <a:r>
              <a:rPr dirty="0" sz="2100" spc="-25" b="1">
                <a:solidFill>
                  <a:srgbClr val="1F3764"/>
                </a:solidFill>
                <a:latin typeface="Calibri"/>
                <a:cs typeface="Calibri"/>
              </a:rPr>
              <a:t>TRANSPARÊNCIA</a:t>
            </a:r>
            <a:r>
              <a:rPr dirty="0" sz="2100" spc="-20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100" spc="-10" b="1">
                <a:solidFill>
                  <a:srgbClr val="1F3764"/>
                </a:solidFill>
                <a:latin typeface="Calibri"/>
                <a:cs typeface="Calibri"/>
              </a:rPr>
              <a:t>ORÇAMENTÁRIA </a:t>
            </a:r>
            <a:r>
              <a:rPr dirty="0" sz="2100" b="1">
                <a:solidFill>
                  <a:srgbClr val="1F3764"/>
                </a:solidFill>
                <a:latin typeface="Calibri"/>
                <a:cs typeface="Calibri"/>
              </a:rPr>
              <a:t>E</a:t>
            </a:r>
            <a:r>
              <a:rPr dirty="0" sz="2100" spc="-20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100" spc="-10" b="1">
                <a:solidFill>
                  <a:srgbClr val="1F3764"/>
                </a:solidFill>
                <a:latin typeface="Calibri"/>
                <a:cs typeface="Calibri"/>
              </a:rPr>
              <a:t>FINANCEIRA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2100">
              <a:latin typeface="Calibri"/>
              <a:cs typeface="Calibri"/>
            </a:endParaRPr>
          </a:p>
          <a:p>
            <a:pPr marL="48895">
              <a:lnSpc>
                <a:spcPct val="100000"/>
              </a:lnSpc>
            </a:pPr>
            <a:r>
              <a:rPr dirty="0" sz="2200" spc="-30" b="1">
                <a:solidFill>
                  <a:srgbClr val="1F3764"/>
                </a:solidFill>
                <a:latin typeface="Calibri"/>
                <a:cs typeface="Calibri"/>
              </a:rPr>
              <a:t>IMPLEMENTAÇÃO</a:t>
            </a:r>
            <a:r>
              <a:rPr dirty="0" sz="2200" spc="-40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200" b="1">
                <a:solidFill>
                  <a:srgbClr val="1F3764"/>
                </a:solidFill>
                <a:latin typeface="Calibri"/>
                <a:cs typeface="Calibri"/>
              </a:rPr>
              <a:t>DO</a:t>
            </a:r>
            <a:r>
              <a:rPr dirty="0" sz="2200" spc="-40" b="1">
                <a:solidFill>
                  <a:srgbClr val="1F3764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1F3764"/>
                </a:solidFill>
                <a:latin typeface="Calibri"/>
                <a:cs typeface="Calibri"/>
              </a:rPr>
              <a:t>SIAFIC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33.o Encontro.pptx</dc:title>
  <dcterms:created xsi:type="dcterms:W3CDTF">2025-10-29T23:27:06Z</dcterms:created>
  <dcterms:modified xsi:type="dcterms:W3CDTF">2025-10-29T23:27:06Z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2025-10-29T00:00:00Z</vt:filetime>
  </property>
  <property fmtid="{D5CDD505-2E9C-101B-9397-08002B2CF9AE}" pid="3" name="Creator">
    <vt:lpwstr>Google</vt:lpwstr>
  </property>
  <property fmtid="{D5CDD505-2E9C-101B-9397-08002B2CF9AE}" pid="4" name="LastSaved">
    <vt:filetime>2025-10-29T00:00:00Z</vt:filetime>
  </property>
</Properties>
</file>