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4" r:id="rId1"/>
  </p:sldMasterIdLst>
  <p:sldIdLst>
    <p:sldId id="256" r:id="rId2"/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12192000" cy="6858000"/>
  <p:notesSz cx="6858000" cy="9144000"/>
  <p:embeddedFontLst>
    <p:embeddedFont>
      <p:font typeface="Montserrat ExtraBold" panose="00000900000000000000" pitchFamily="2" charset="0"/>
      <p:bold r:id="rId22"/>
      <p:boldItalic r:id="rId23"/>
    </p:embeddedFont>
    <p:embeddedFont>
      <p:font typeface="Montserrat Medium" panose="00000600000000000000" pitchFamily="2" charset="0"/>
      <p:regular r:id="rId24"/>
      <p:italic r:id="rId25"/>
    </p:embeddedFont>
    <p:embeddedFont>
      <p:font typeface="Montserrat SemiBold" panose="00000700000000000000" pitchFamily="2" charset="0"/>
      <p:bold r:id="rId26"/>
      <p:boldItalic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3A0"/>
    <a:srgbClr val="FFFFFF"/>
    <a:srgbClr val="0D1B2A"/>
    <a:srgbClr val="415A77"/>
    <a:srgbClr val="1B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dirty="0"/>
              <a:t>Analisis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15A7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17-4D76-ADF9-6DD292B1E366}"/>
              </c:ext>
            </c:extLst>
          </c:dPt>
          <c:dPt>
            <c:idx val="1"/>
            <c:bubble3D val="0"/>
            <c:spPr>
              <a:solidFill>
                <a:srgbClr val="1B263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F17-4D76-ADF9-6DD292B1E3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59-401C-8277-723130E7FC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59-401C-8277-723130E7FC70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17-4D76-ADF9-6DD292B1E36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C-4FD8-9997-6541DDFE35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C-4FD8-9997-6541DDFE359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C-4FD8-9997-6541DDFE3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440192"/>
        <c:axId val="491438392"/>
      </c:barChart>
      <c:catAx>
        <c:axId val="4914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438392"/>
        <c:crosses val="autoZero"/>
        <c:auto val="1"/>
        <c:lblAlgn val="ctr"/>
        <c:lblOffset val="100"/>
        <c:noMultiLvlLbl val="0"/>
      </c:catAx>
      <c:valAx>
        <c:axId val="491438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91440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title pos="t" align="ctr" overlay="0"/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Espaço Reservado para Conteúdo 4">
          <a:extLst xmlns:a="http://schemas.openxmlformats.org/drawingml/2006/main">
            <a:ext uri="{FF2B5EF4-FFF2-40B4-BE49-F238E27FC236}">
              <a16:creationId xmlns:a16="http://schemas.microsoft.com/office/drawing/2014/main" id="{BCADB412-11F0-13F7-10B4-0B6203B46C56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49251" y="2103438"/>
          <a:ext cx="7324927" cy="419576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DEF43-C5C2-CFB9-A488-1C41253BE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ACEB0D-4281-89E6-5E9D-FFBE88897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3189F-56D2-D9C5-2707-1C833DF9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B41C9A-F027-42EF-6185-C5299F22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6AB98-D11E-BD94-F3F0-4110605C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47DB0-28F5-A176-3A79-CEBFEA74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53965B-4BD0-2E2C-64FB-335C05533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FA1B2-E788-256E-669D-624EE288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7F64BF-2994-66F5-A610-2C126DD0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4DDC80-5777-8ED5-04F4-8A80BE63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1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F1DD8D-D129-FEDB-5366-C70FEC156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8E4DDE-DC7F-D895-4466-FF515046C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33E246-B53C-7E84-F746-410F4915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A6722A-3CC8-B3E4-7BD0-7604E88D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D49E5-E6DD-94A7-B7BC-5997574D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17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1A08D7-A5F9-7684-A549-7F8BAF3F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88088" cy="6858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7996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3AF21D0-9DD3-B763-786A-3C95E8EA64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7580" y="885825"/>
            <a:ext cx="4890733" cy="55800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135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F16C1E-00BA-CE4E-2F22-EE34CB59B6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900" y="1119188"/>
            <a:ext cx="5300663" cy="388143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106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D1A0DDE-CB46-D988-334A-2E598FE4FF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184" y="989045"/>
            <a:ext cx="5673013" cy="532761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623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4D8D630-2FA6-AAD6-BDEB-A262E29F43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5861" y="0"/>
            <a:ext cx="11252590" cy="43767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73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1F5129-FB35-9826-2B7C-228BFD38D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146925" cy="38258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6040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0299269E-3511-BA30-093C-775A8E366F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4321" y="1716832"/>
            <a:ext cx="4105469" cy="486124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0D03853-F1E0-572E-7B2B-60E4613F3A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38584" y="3051110"/>
            <a:ext cx="1894115" cy="352697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77D206-6970-2108-E92B-BA8F66E63B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8585" y="0"/>
            <a:ext cx="1894115" cy="294798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34E7646-0D34-E375-341C-06CA4A71A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4515" y="-518"/>
            <a:ext cx="4105275" cy="1651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85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7051EB0-20B4-9D94-8943-9D7D62991D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1044" y="2565918"/>
            <a:ext cx="6630955" cy="429208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44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CCD2A-6870-FD32-671B-3EE0F1AC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DE8CE-B449-B244-548B-D0B6FF45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CC407-5922-CB55-2680-8791973E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982F43-EF3A-6CB4-385C-F4050A53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340E5C-C8E3-6D4D-DEC8-03B28F18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12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0F95283-BF87-6F3E-678F-F373CE6C1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50200" y="0"/>
            <a:ext cx="42418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4995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0204E6B-C848-2D26-471D-ED445E5E37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5492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9649BA-90BA-10A4-CDA4-4DC38A8B4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0188" y="270555"/>
            <a:ext cx="7735077" cy="437605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945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80EC63-70FB-591B-D1A1-8C48F3EA0F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5487" y="0"/>
            <a:ext cx="5856514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6513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740DF6-A525-F2B5-D70D-80A16031C3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901396"/>
            <a:ext cx="5495925" cy="56025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3503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53EACF-1B1C-6D85-3E90-D4BFA7E600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4147" y="942975"/>
            <a:ext cx="5309121" cy="54483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6147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C49876-5B9D-7205-68D8-81567DB2C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75" y="3041780"/>
            <a:ext cx="11345863" cy="381622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582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519C41-0105-8323-AA70-10F4CE1C9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7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84045-CE68-C009-4DB9-78F1D3B0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8EE200-F3C1-32A6-C0E9-D78C90B8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41C3F-2D4C-2BF3-636F-72169B75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C67DE-8098-AA5D-DA19-AF09BC5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B03171-CC64-555E-F384-87A76882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A3CB7-C895-909F-1BCA-C57AD57F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9DCFE1-79F5-2813-87B8-9D6E39C57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03E065-02BE-CDA8-FAC5-E00A60E78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F07DD9-E434-E55D-2F8D-1728FD71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FEE7FE-6049-BA01-CEB0-1FE20A56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8C23D2-D0C9-D0C4-DB8F-DD6D9A3E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37F12-4871-73B2-53F3-71FE9E33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01DF36-C35A-519D-5956-A9E959B6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500709-8343-09BA-AC93-94E4CCA1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C7FAE1-CE15-1545-A61A-0A748D0A0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DD335F-C5D7-4E9D-8379-C845A6A4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106611-1E23-16DB-8ED8-7904F668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06A52D4-E047-423E-93AE-3DE8F3DD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7CFF26-A8F3-92C4-09C3-94A976F1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3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C0CCA-7D09-5140-F1A7-B51C1C0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A0C799-CE72-E3F8-0344-7E140F9D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39D414-22B8-9ED8-A8C0-B1B1F762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1CBA87-FCB9-82C7-607E-060D4F14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DF02CF3-D89F-9E3D-29B9-11B2FBB2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0685AB-15BD-2583-0717-628845231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3F281-EF33-00FA-AA93-CAFDB558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1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2DB92-BA7D-9459-0B4A-DF1ADF19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E173B0-14BF-F75C-E651-9DE3B024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4E1817-4F50-C471-1239-8592E2435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BA3687-1560-E4B7-BE2A-2DB58612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0959B-F1B0-9341-4094-04FEEB435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8A6F37-59E5-9C26-7385-05D17143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55B92-B522-005D-CEDC-38FE416A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4E50AFA-CC8D-68A7-8813-3802086E6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7EBBB5-997E-1324-EC93-5F188562E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3EBC08-D168-ED38-7A98-6386826A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35987F-690B-33D7-731D-C337CE51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DBDC41-6867-6084-9FBC-28EAFC80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9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F3E2A2-EE9A-0F08-CBF7-0CFCF362C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E28BBA-84BF-7088-70F5-85DA15108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D51265-5677-DD28-6C42-4E6B15A1E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662159-7FA9-B983-26E8-41D347F9A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A3F2F-8A79-6447-51A0-99796D5E5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1" r:id="rId26"/>
    <p:sldLayoutId id="214748375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706B73-7FBC-9228-FAE0-2EA99470F24B}"/>
              </a:ext>
            </a:extLst>
          </p:cNvPr>
          <p:cNvSpPr txBox="1"/>
          <p:nvPr/>
        </p:nvSpPr>
        <p:spPr>
          <a:xfrm>
            <a:off x="887364" y="4415323"/>
            <a:ext cx="7752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A EC 136/2025 e o Novo Regime de Precatórios.</a:t>
            </a:r>
            <a:endParaRPr lang="id-ID" sz="48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B67048F-6ED1-F090-27D5-CAB6BEEEB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3" b="28893"/>
          <a:stretch/>
        </p:blipFill>
        <p:spPr>
          <a:xfrm>
            <a:off x="0" y="0"/>
            <a:ext cx="12192000" cy="3429000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947E22-F3BB-F1AB-E517-6810A954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9878148" y="-599352"/>
            <a:ext cx="2312184" cy="23155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DCADECBE-F027-99B2-41DE-04AF08A29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7631" y="4026684"/>
            <a:ext cx="1477005" cy="2088406"/>
          </a:xfrm>
          <a:prstGeom prst="rect">
            <a:avLst/>
          </a:prstGeom>
        </p:spPr>
      </p:pic>
      <p:pic>
        <p:nvPicPr>
          <p:cNvPr id="17" name="Imagem 16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64CAD857-2CAD-13C2-15A9-C13183BAE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80" y="5703230"/>
            <a:ext cx="1157760" cy="1760337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C368902E-75ED-EE27-5C0D-EEBAB6AA2EC2}"/>
              </a:ext>
            </a:extLst>
          </p:cNvPr>
          <p:cNvSpPr/>
          <p:nvPr/>
        </p:nvSpPr>
        <p:spPr>
          <a:xfrm>
            <a:off x="0" y="3039761"/>
            <a:ext cx="12192000" cy="389239"/>
          </a:xfrm>
          <a:prstGeom prst="rect">
            <a:avLst/>
          </a:prstGeom>
          <a:solidFill>
            <a:srgbClr val="2A53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844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764BE0-24F5-70EF-414F-2873EBA6D93B}"/>
              </a:ext>
            </a:extLst>
          </p:cNvPr>
          <p:cNvSpPr/>
          <p:nvPr/>
        </p:nvSpPr>
        <p:spPr>
          <a:xfrm>
            <a:off x="0" y="0"/>
            <a:ext cx="6129867" cy="6858000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85946-09CA-F8E3-D485-5CB79950F83C}"/>
              </a:ext>
            </a:extLst>
          </p:cNvPr>
          <p:cNvSpPr txBox="1"/>
          <p:nvPr/>
        </p:nvSpPr>
        <p:spPr>
          <a:xfrm>
            <a:off x="6698344" y="4906343"/>
            <a:ext cx="49743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         O Equilíbrio:</a:t>
            </a:r>
            <a:endParaRPr lang="pt-BR" dirty="0"/>
          </a:p>
          <a:p>
            <a:pPr lvl="1"/>
            <a:r>
              <a:rPr lang="pt-BR" dirty="0"/>
              <a:t>Credores </a:t>
            </a:r>
            <a:r>
              <a:rPr lang="pt-BR" b="1" u="sng" dirty="0"/>
              <a:t>devem</a:t>
            </a:r>
            <a:r>
              <a:rPr lang="pt-BR" dirty="0"/>
              <a:t> receber.</a:t>
            </a:r>
          </a:p>
          <a:p>
            <a:pPr lvl="1"/>
            <a:r>
              <a:rPr lang="pt-BR" dirty="0"/>
              <a:t>Serviços públicos precisam ser preservados e executados.</a:t>
            </a:r>
            <a:endParaRPr lang="en-ID" sz="1000" u="none" strike="noStrike" spc="100" dirty="0">
              <a:effectLst/>
              <a:latin typeface="Montserrat Medium" pitchFamily="2" charset="0"/>
              <a:cs typeface="Poppins Light" panose="000004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5760D-7F40-40E8-C0B5-43DB3724198E}"/>
              </a:ext>
            </a:extLst>
          </p:cNvPr>
          <p:cNvSpPr txBox="1"/>
          <p:nvPr/>
        </p:nvSpPr>
        <p:spPr>
          <a:xfrm>
            <a:off x="666086" y="2657733"/>
            <a:ext cx="4543090" cy="3067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2000" dirty="0"/>
              <a:t>Precatórios são dívidas do passado, mas que exigem soluções no presente e para o futuro.</a:t>
            </a:r>
          </a:p>
          <a:p>
            <a:pPr lvl="0" algn="just"/>
            <a:r>
              <a:rPr lang="pt-BR" sz="2000" dirty="0"/>
              <a:t>A EC 136 garante um fluxo contínuo de pagamento, sem rupturas nos serviços públicos.</a:t>
            </a:r>
          </a:p>
          <a:p>
            <a:pPr lvl="0" algn="just"/>
            <a:r>
              <a:rPr lang="pt-BR" sz="2000" dirty="0"/>
              <a:t>O equilíbrio só é possível com análise de dados, gestão eficiente e responsabilidade fiscal.</a:t>
            </a:r>
          </a:p>
          <a:p>
            <a:pPr>
              <a:lnSpc>
                <a:spcPct val="150000"/>
              </a:lnSpc>
            </a:pPr>
            <a:endParaRPr lang="en-US" sz="1000" spc="100" dirty="0">
              <a:solidFill>
                <a:schemeClr val="bg1"/>
              </a:solidFill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D0FE2-1196-2CCE-92B7-0145E33EC3DA}"/>
              </a:ext>
            </a:extLst>
          </p:cNvPr>
          <p:cNvSpPr txBox="1"/>
          <p:nvPr/>
        </p:nvSpPr>
        <p:spPr>
          <a:xfrm>
            <a:off x="647542" y="1389363"/>
            <a:ext cx="237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O Novo Cenário</a:t>
            </a:r>
            <a:endParaRPr lang="id-ID" sz="3600" dirty="0">
              <a:solidFill>
                <a:schemeClr val="bg1"/>
              </a:solidFill>
              <a:latin typeface="Montserrat ExtraBold" pitchFamily="2" charset="0"/>
              <a:cs typeface="Poppins ExtraBold" panose="00000900000000000000" pitchFamily="2" charset="0"/>
            </a:endParaRP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835156FA-D327-DCE8-54F2-121E59E6B9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 b="1424"/>
          <a:stretch/>
        </p:blipFill>
        <p:spPr>
          <a:xfrm>
            <a:off x="5561044" y="0"/>
            <a:ext cx="6630955" cy="4292082"/>
          </a:xfr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3BE806D-7C08-A228-C2F6-A80401FC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404952" y="-1157760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8F3193-E35D-F4F1-2D35-0063C47E7192}"/>
              </a:ext>
            </a:extLst>
          </p:cNvPr>
          <p:cNvSpPr/>
          <p:nvPr/>
        </p:nvSpPr>
        <p:spPr>
          <a:xfrm>
            <a:off x="485192" y="2565918"/>
            <a:ext cx="7464490" cy="3461658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02101-7AAC-AD80-7398-21A3DA41D7BC}"/>
              </a:ext>
            </a:extLst>
          </p:cNvPr>
          <p:cNvSpPr txBox="1"/>
          <p:nvPr/>
        </p:nvSpPr>
        <p:spPr>
          <a:xfrm>
            <a:off x="902266" y="3634400"/>
            <a:ext cx="6443394" cy="2102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Entendimento realizado pela Diretoria de Execuções de Precatórios e Cálculos  - DEPRE: A emenda constitucional sé irradiaria efeitos a partir de janeiro de 2026.</a:t>
            </a:r>
          </a:p>
          <a:p>
            <a:pPr algn="just"/>
            <a:r>
              <a:rPr lang="pt-BR" sz="1400" dirty="0"/>
              <a:t>“A interpretação sistemática do caput do § 23, combinada com os §§ 24, 25, 26 e 28, conduz à conclusão de que, </a:t>
            </a:r>
            <a:r>
              <a:rPr lang="pt-BR" sz="1400" b="1" dirty="0"/>
              <a:t>embora vigente, a norma só produz efeitos a partir de 1º de janeiro de 2026</a:t>
            </a:r>
            <a:r>
              <a:rPr lang="pt-BR" sz="1400" dirty="0"/>
              <a:t>. Em outras palavras, se a revisão prevista pelo legislador somente poderá ocorrer após o transcurso de um decênio, com termo fixado a partir de 1º de janeiro de 2036, é evidente que o ponto de partida para a contagem deste prazo (decenal) é o dia 1º de janeiro de 2026.”</a:t>
            </a:r>
          </a:p>
          <a:p>
            <a:pPr>
              <a:lnSpc>
                <a:spcPct val="150000"/>
              </a:lnSpc>
            </a:pPr>
            <a:endParaRPr lang="en-US" sz="1400" spc="100" dirty="0">
              <a:solidFill>
                <a:schemeClr val="bg1"/>
              </a:solidFill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9E984-7FA3-168A-3E3C-60D0F58F1D93}"/>
              </a:ext>
            </a:extLst>
          </p:cNvPr>
          <p:cNvSpPr txBox="1"/>
          <p:nvPr/>
        </p:nvSpPr>
        <p:spPr>
          <a:xfrm>
            <a:off x="902266" y="1805489"/>
            <a:ext cx="468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Problemas encontrados com a entrada em vigor da EC 136.</a:t>
            </a:r>
            <a:endParaRPr lang="id-ID" sz="24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28DBC7-64BD-C445-3137-4B56DB6F0391}"/>
              </a:ext>
            </a:extLst>
          </p:cNvPr>
          <p:cNvSpPr txBox="1"/>
          <p:nvPr/>
        </p:nvSpPr>
        <p:spPr>
          <a:xfrm>
            <a:off x="902266" y="315096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400" dirty="0">
              <a:solidFill>
                <a:schemeClr val="bg1"/>
              </a:solidFill>
              <a:latin typeface="Montserrat SemiBold" pitchFamily="2" charset="0"/>
              <a:cs typeface="Poppins Light" panose="00000400000000000000" pitchFamily="2" charset="0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33846C2-6FDA-DF88-AB3E-27A5D75AF3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6" r="29396"/>
          <a:stretch/>
        </p:blipFill>
        <p:spPr/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CD5D27-352D-4754-B028-C3210EF3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223435" y="-1157760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4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FBEA73-151E-EE55-7B4D-ACC80AA03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487270"/>
              </p:ext>
            </p:extLst>
          </p:nvPr>
        </p:nvGraphicFramePr>
        <p:xfrm>
          <a:off x="1322875" y="1633807"/>
          <a:ext cx="3015860" cy="269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88592C83-9AE8-4A5A-3F7E-054027E74F0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56840819"/>
                  </p:ext>
                </p:extLst>
              </p:nvPr>
            </p:nvGraphicFramePr>
            <p:xfrm>
              <a:off x="6671386" y="3314435"/>
              <a:ext cx="4648717" cy="30781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88592C83-9AE8-4A5A-3F7E-054027E74F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1386" y="3314435"/>
                <a:ext cx="4648717" cy="3078152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E53053D3-3375-475D-2A87-9FC76D6E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H="1">
            <a:off x="-1156092" y="-581438"/>
            <a:ext cx="2312184" cy="23155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D82583E-98FF-C670-2E10-626798863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887" y="593387"/>
            <a:ext cx="9304198" cy="56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1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62760F4-527C-40AB-5A89-DC63EB28D2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r="20389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7FCB54-978C-66D5-85DA-46B8D4C1BBBD}"/>
              </a:ext>
            </a:extLst>
          </p:cNvPr>
          <p:cNvSpPr/>
          <p:nvPr/>
        </p:nvSpPr>
        <p:spPr>
          <a:xfrm>
            <a:off x="5719665" y="0"/>
            <a:ext cx="376335" cy="6858000"/>
          </a:xfrm>
          <a:prstGeom prst="rect">
            <a:avLst/>
          </a:prstGeom>
          <a:solidFill>
            <a:srgbClr val="2A53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04D7E-5CFE-9686-0754-DD215F99967C}"/>
              </a:ext>
            </a:extLst>
          </p:cNvPr>
          <p:cNvSpPr txBox="1"/>
          <p:nvPr/>
        </p:nvSpPr>
        <p:spPr>
          <a:xfrm>
            <a:off x="6768752" y="3323547"/>
            <a:ext cx="4885182" cy="251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Iniciou-se os questionamentos no Conselho Nacional de Justiça e diversos mandados de segurança no Órgão Especial do TJSP.</a:t>
            </a:r>
            <a:r>
              <a:rPr lang="pt-BR" sz="1000" dirty="0"/>
              <a:t>.</a:t>
            </a:r>
          </a:p>
          <a:p>
            <a:pPr>
              <a:lnSpc>
                <a:spcPct val="150000"/>
              </a:lnSpc>
            </a:pPr>
            <a:endParaRPr lang="en-US" sz="1000" spc="100" dirty="0"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77C6A-8B38-827F-BD21-D228B161DDBB}"/>
              </a:ext>
            </a:extLst>
          </p:cNvPr>
          <p:cNvSpPr txBox="1"/>
          <p:nvPr/>
        </p:nvSpPr>
        <p:spPr>
          <a:xfrm>
            <a:off x="6737650" y="1661552"/>
            <a:ext cx="27391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Em razão deste entendimento, que pegou todos os municípios paulistas de surpresa.</a:t>
            </a:r>
            <a:endParaRPr lang="id-ID" sz="20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5D848D9-3308-4C5A-9F8B-BE8CC025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0463975" y="-582481"/>
            <a:ext cx="2312184" cy="231552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47FB07-A209-8D13-5FDA-4EDB144E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-1156092" y="5707792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8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C95230-58E5-89D6-7ED0-387CE2C35641}"/>
              </a:ext>
            </a:extLst>
          </p:cNvPr>
          <p:cNvSpPr/>
          <p:nvPr/>
        </p:nvSpPr>
        <p:spPr>
          <a:xfrm>
            <a:off x="4727510" y="0"/>
            <a:ext cx="7464490" cy="3461658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16EE8CF-AB85-05CC-A407-F51FB5558B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7543"/>
          <a:stretch/>
        </p:blipFill>
        <p:spPr>
          <a:xfrm>
            <a:off x="4727510" y="270555"/>
            <a:ext cx="7047755" cy="437605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7B65FE-5ACC-9D8C-7885-70DF28CCC3A4}"/>
              </a:ext>
            </a:extLst>
          </p:cNvPr>
          <p:cNvSpPr txBox="1"/>
          <p:nvPr/>
        </p:nvSpPr>
        <p:spPr>
          <a:xfrm>
            <a:off x="660830" y="1640963"/>
            <a:ext cx="288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D1B2A"/>
                </a:solidFill>
                <a:latin typeface="Montserrat ExtraBold" pitchFamily="2" charset="0"/>
              </a:rPr>
              <a:t>ITAPIRA</a:t>
            </a:r>
            <a:endParaRPr lang="id-ID" sz="36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2BF9D3-F8D2-DDF4-117B-8F031B53F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-591648" y="5700240"/>
            <a:ext cx="2312184" cy="2315520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AA8F97B-33C3-E6DE-5CB5-2165151B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1" y="2287294"/>
            <a:ext cx="3920406" cy="3414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671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01B2B24-FDF8-D212-F7BE-2C64E9E669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r="21552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7BEA4-55DB-27E5-4B10-3C5914254646}"/>
              </a:ext>
            </a:extLst>
          </p:cNvPr>
          <p:cNvSpPr txBox="1"/>
          <p:nvPr/>
        </p:nvSpPr>
        <p:spPr>
          <a:xfrm>
            <a:off x="654665" y="3271811"/>
            <a:ext cx="4794413" cy="29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000" u="none" strike="noStrike" spc="100" dirty="0">
                <a:effectLst/>
                <a:latin typeface="Montserrat Medium" pitchFamily="2" charset="0"/>
                <a:cs typeface="Poppins" panose="00000500000000000000" pitchFamily="2" charset="0"/>
              </a:rPr>
              <a:t>. </a:t>
            </a:r>
            <a:endParaRPr lang="en-US" sz="1000" spc="100" dirty="0"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4D1FF6-E136-7D03-B4F4-1A7DAA790C95}"/>
              </a:ext>
            </a:extLst>
          </p:cNvPr>
          <p:cNvSpPr txBox="1"/>
          <p:nvPr/>
        </p:nvSpPr>
        <p:spPr>
          <a:xfrm>
            <a:off x="654665" y="1599177"/>
            <a:ext cx="289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D1B2A"/>
                </a:solidFill>
                <a:latin typeface="Montserrat ExtraBold" pitchFamily="2" charset="0"/>
              </a:rPr>
              <a:t>ARARAQUARA</a:t>
            </a:r>
            <a:endParaRPr lang="id-ID" sz="24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BF563-1348-F0FA-2671-5F98BE558F1A}"/>
              </a:ext>
            </a:extLst>
          </p:cNvPr>
          <p:cNvSpPr/>
          <p:nvPr/>
        </p:nvSpPr>
        <p:spPr>
          <a:xfrm>
            <a:off x="0" y="6514855"/>
            <a:ext cx="2309383" cy="45719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8C2EE38-8751-1EFF-28F1-83B31FAA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79395" y="-1157760"/>
            <a:ext cx="2312184" cy="2315520"/>
          </a:xfrm>
          <a:prstGeom prst="rect">
            <a:avLst/>
          </a:prstGeom>
        </p:spPr>
      </p:pic>
      <p:pic>
        <p:nvPicPr>
          <p:cNvPr id="3" name="Espaço Reservado para Conteúdo 4">
            <a:extLst>
              <a:ext uri="{FF2B5EF4-FFF2-40B4-BE49-F238E27FC236}">
                <a16:creationId xmlns:a16="http://schemas.microsoft.com/office/drawing/2014/main" id="{A155205A-DD39-A8A7-FE99-57CB73956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8" y="2052638"/>
            <a:ext cx="584596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31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3F463A-7E0F-DA48-F2EC-BC91168B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792094"/>
              </p:ext>
            </p:extLst>
          </p:nvPr>
        </p:nvGraphicFramePr>
        <p:xfrm>
          <a:off x="1413164" y="2447636"/>
          <a:ext cx="3821310" cy="371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1CEC11A-1AFA-0B9A-89B7-65321DDFD6F0}"/>
              </a:ext>
            </a:extLst>
          </p:cNvPr>
          <p:cNvSpPr txBox="1"/>
          <p:nvPr/>
        </p:nvSpPr>
        <p:spPr>
          <a:xfrm>
            <a:off x="6424431" y="1622854"/>
            <a:ext cx="367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D1B2A"/>
                </a:solidFill>
                <a:latin typeface="Montserrat ExtraBold" pitchFamily="2" charset="0"/>
              </a:rPr>
              <a:t>SÃO PAULO</a:t>
            </a:r>
            <a:endParaRPr lang="id-ID" sz="36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37274C-F8FF-0570-8ECE-4C8B17E86DAA}"/>
              </a:ext>
            </a:extLst>
          </p:cNvPr>
          <p:cNvSpPr/>
          <p:nvPr/>
        </p:nvSpPr>
        <p:spPr>
          <a:xfrm>
            <a:off x="10692882" y="961053"/>
            <a:ext cx="1499118" cy="55984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7BA73E-B5F4-D4D4-A387-79BB91F6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668" y="-1157760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7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8491EB1-6F28-B39A-65E8-3381975A0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668" y="-1157760"/>
            <a:ext cx="2312184" cy="231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5580C-D86B-D05D-A885-596E5C5DF252}"/>
              </a:ext>
            </a:extLst>
          </p:cNvPr>
          <p:cNvSpPr/>
          <p:nvPr/>
        </p:nvSpPr>
        <p:spPr>
          <a:xfrm>
            <a:off x="5260622" y="0"/>
            <a:ext cx="6931377" cy="6858000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38DC0-80DA-35C2-E5D7-FA34FFDA940E}"/>
              </a:ext>
            </a:extLst>
          </p:cNvPr>
          <p:cNvSpPr txBox="1"/>
          <p:nvPr/>
        </p:nvSpPr>
        <p:spPr>
          <a:xfrm>
            <a:off x="6471085" y="1629001"/>
            <a:ext cx="472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ExtraBold" pitchFamily="2" charset="0"/>
              </a:rPr>
              <a:t>AMERICANA</a:t>
            </a:r>
            <a:endParaRPr lang="id-ID" sz="3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F0C44609-F8E4-8D2B-EDAD-98254B919A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2" r="17322"/>
          <a:stretch/>
        </p:blipFill>
        <p:spPr>
          <a:xfrm>
            <a:off x="599725" y="1151466"/>
            <a:ext cx="5006986" cy="5104163"/>
          </a:xfrm>
        </p:spPr>
      </p:pic>
      <p:pic>
        <p:nvPicPr>
          <p:cNvPr id="3" name="Espaço Reservado para Conteúdo 4">
            <a:extLst>
              <a:ext uri="{FF2B5EF4-FFF2-40B4-BE49-F238E27FC236}">
                <a16:creationId xmlns:a16="http://schemas.microsoft.com/office/drawing/2014/main" id="{4C9E793A-9EC2-FEA2-A0D8-6DD84807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34558"/>
            <a:ext cx="5866979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3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F709FF-9439-3060-5844-DE8F7A1C2B4A}"/>
              </a:ext>
            </a:extLst>
          </p:cNvPr>
          <p:cNvSpPr txBox="1"/>
          <p:nvPr/>
        </p:nvSpPr>
        <p:spPr>
          <a:xfrm>
            <a:off x="622040" y="2918298"/>
            <a:ext cx="5131838" cy="1989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Relator: Min. Fux.</a:t>
            </a:r>
          </a:p>
          <a:p>
            <a:pPr algn="just"/>
            <a:r>
              <a:rPr lang="pt-BR" sz="1100" dirty="0"/>
              <a:t>Fase: Análise do pedido liminar de suspensão dos efeitos da EC.</a:t>
            </a:r>
          </a:p>
          <a:p>
            <a:pPr algn="just"/>
            <a:r>
              <a:rPr lang="pt-BR" sz="1100" dirty="0"/>
              <a:t>Ingresso de diversos </a:t>
            </a:r>
            <a:r>
              <a:rPr lang="pt-BR" sz="1100" i="1" dirty="0"/>
              <a:t>amicus </a:t>
            </a:r>
            <a:r>
              <a:rPr lang="pt-BR" sz="1100" i="1" dirty="0" err="1"/>
              <a:t>curiae</a:t>
            </a:r>
            <a:r>
              <a:rPr lang="pt-BR" sz="1100" i="1" dirty="0"/>
              <a:t>:</a:t>
            </a:r>
            <a:r>
              <a:rPr lang="pt-BR" sz="1100" dirty="0"/>
              <a:t> </a:t>
            </a:r>
            <a:r>
              <a:rPr lang="pt-BR" sz="1100" b="1" i="1" dirty="0"/>
              <a:t>i)</a:t>
            </a:r>
            <a:r>
              <a:rPr lang="pt-BR" sz="1100" dirty="0"/>
              <a:t>Santo André; São Paulo, Guarulhos; Frente Nacional de Prefeitos; </a:t>
            </a:r>
            <a:r>
              <a:rPr lang="pt-BR" sz="1100" b="1" i="1" dirty="0" err="1"/>
              <a:t>ii</a:t>
            </a:r>
            <a:r>
              <a:rPr lang="pt-BR" sz="1100" b="1" i="1" dirty="0"/>
              <a:t>) </a:t>
            </a:r>
            <a:r>
              <a:rPr lang="pt-BR" sz="1100" dirty="0"/>
              <a:t>Instituto dos Advogados de São Paulo; Confederação Nacional dos Servidores Públicos.</a:t>
            </a:r>
          </a:p>
          <a:p>
            <a:endParaRPr lang="pt-BR" sz="1100" dirty="0"/>
          </a:p>
          <a:p>
            <a:pPr algn="just"/>
            <a:r>
              <a:rPr lang="pt-BR" sz="1100" dirty="0"/>
              <a:t>A Emenda será amplamente debatida pelas partes e </a:t>
            </a:r>
            <a:r>
              <a:rPr lang="pt-BR" sz="1100" i="1" dirty="0"/>
              <a:t>amicus </a:t>
            </a:r>
            <a:r>
              <a:rPr lang="pt-BR" sz="1100" i="1" dirty="0" err="1"/>
              <a:t>curiae</a:t>
            </a:r>
            <a:r>
              <a:rPr lang="pt-BR" sz="1100" i="1" dirty="0"/>
              <a:t>, na </a:t>
            </a:r>
            <a:r>
              <a:rPr lang="pt-BR" sz="1100" dirty="0"/>
              <a:t>ADI, o que é salutar, pois os municípios poderão e deverão ingressar na ação direta e informar que o orçamento é finito, e a EC 136 veio para equalizar a questão, onde o município quita suas obrigações e não paralisa os serviços públicos.</a:t>
            </a:r>
            <a:endParaRPr lang="pt-BR" sz="1100" b="1" dirty="0"/>
          </a:p>
          <a:p>
            <a:pPr>
              <a:lnSpc>
                <a:spcPct val="150000"/>
              </a:lnSpc>
            </a:pPr>
            <a:endParaRPr lang="en-US" sz="1000" spc="100" dirty="0"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79B4E-4F03-918D-3A2A-B840EA1B3291}"/>
              </a:ext>
            </a:extLst>
          </p:cNvPr>
          <p:cNvSpPr txBox="1"/>
          <p:nvPr/>
        </p:nvSpPr>
        <p:spPr>
          <a:xfrm>
            <a:off x="648564" y="1556987"/>
            <a:ext cx="395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ADI nº 7.873 – Promovida pela OAB.</a:t>
            </a:r>
            <a:endParaRPr lang="id-ID" sz="32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776EC-2393-25EE-392C-7DFD3EBDE6F8}"/>
              </a:ext>
            </a:extLst>
          </p:cNvPr>
          <p:cNvSpPr/>
          <p:nvPr/>
        </p:nvSpPr>
        <p:spPr>
          <a:xfrm>
            <a:off x="5753878" y="0"/>
            <a:ext cx="6438122" cy="2212622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F30F3-FFD4-1D35-D87C-F06F62477FA8}"/>
              </a:ext>
            </a:extLst>
          </p:cNvPr>
          <p:cNvSpPr/>
          <p:nvPr/>
        </p:nvSpPr>
        <p:spPr>
          <a:xfrm>
            <a:off x="649172" y="6167535"/>
            <a:ext cx="3957215" cy="45719"/>
          </a:xfrm>
          <a:prstGeom prst="rect">
            <a:avLst/>
          </a:prstGeom>
          <a:solidFill>
            <a:srgbClr val="2A5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F883249-8ECC-71DE-FC9B-A43047B4FF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7538"/>
          <a:stretch/>
        </p:blipFill>
        <p:spPr>
          <a:xfrm>
            <a:off x="6288830" y="821676"/>
            <a:ext cx="5309121" cy="5448300"/>
          </a:xfr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2C3DAD-2916-86DD-362E-6566FE20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10450731" y="5700240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0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>
            <a:extLst>
              <a:ext uri="{FF2B5EF4-FFF2-40B4-BE49-F238E27FC236}">
                <a16:creationId xmlns:a16="http://schemas.microsoft.com/office/drawing/2014/main" id="{9885AEBA-C41E-2943-F9DD-82A5881CA1E7}"/>
              </a:ext>
            </a:extLst>
          </p:cNvPr>
          <p:cNvSpPr/>
          <p:nvPr/>
        </p:nvSpPr>
        <p:spPr>
          <a:xfrm>
            <a:off x="0" y="5023556"/>
            <a:ext cx="12192000" cy="1843774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0D9C4-93A1-F838-AF22-A868A9952A1B}"/>
              </a:ext>
            </a:extLst>
          </p:cNvPr>
          <p:cNvSpPr txBox="1"/>
          <p:nvPr/>
        </p:nvSpPr>
        <p:spPr>
          <a:xfrm>
            <a:off x="3524989" y="1715252"/>
            <a:ext cx="8187395" cy="58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none" strike="noStrike" spc="100" dirty="0">
                <a:solidFill>
                  <a:schemeClr val="bg2">
                    <a:lumMod val="25000"/>
                  </a:schemeClr>
                </a:solidFill>
                <a:effectLst/>
                <a:latin typeface="Montserrat Medium" pitchFamily="2" charset="0"/>
                <a:cs typeface="Poppins" panose="00000500000000000000" pitchFamily="2" charset="0"/>
              </a:rPr>
              <a:t>Contato: ccpaula@santoandre.sp.gov.br</a:t>
            </a:r>
            <a:endParaRPr lang="en-ID" sz="2400" spc="100" dirty="0">
              <a:solidFill>
                <a:schemeClr val="bg2">
                  <a:lumMod val="25000"/>
                </a:schemeClr>
              </a:solidFill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01C3C-5090-E026-5263-F9670B11A9CA}"/>
              </a:ext>
            </a:extLst>
          </p:cNvPr>
          <p:cNvSpPr/>
          <p:nvPr/>
        </p:nvSpPr>
        <p:spPr>
          <a:xfrm>
            <a:off x="895739" y="1284417"/>
            <a:ext cx="774440" cy="134728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1CC2474-2A00-0345-A6C8-F9FF9C46E3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8" b="24758"/>
          <a:stretch/>
        </p:blipFill>
        <p:spPr>
          <a:xfrm>
            <a:off x="575733" y="3144478"/>
            <a:ext cx="11040535" cy="3713522"/>
          </a:xfr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605047-9924-E186-8E6C-2013BCE1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9878148" y="-1166331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8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706B73-7FBC-9228-FAE0-2EA99470F24B}"/>
              </a:ext>
            </a:extLst>
          </p:cNvPr>
          <p:cNvSpPr txBox="1"/>
          <p:nvPr/>
        </p:nvSpPr>
        <p:spPr>
          <a:xfrm>
            <a:off x="887364" y="4415323"/>
            <a:ext cx="7752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/>
              <a:t>Sustentabilidade Fiscal e o Equilíbrio entre Dívidas Judiciais e Serviços Públicos </a:t>
            </a:r>
            <a:endParaRPr lang="pt-BR" sz="3200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B67048F-6ED1-F090-27D5-CAB6BEEEB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3" b="28893"/>
          <a:stretch/>
        </p:blipFill>
        <p:spPr>
          <a:xfrm>
            <a:off x="0" y="0"/>
            <a:ext cx="12192000" cy="3429000"/>
          </a:xfr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947E22-F3BB-F1AB-E517-6810A954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9878148" y="-599352"/>
            <a:ext cx="2312184" cy="2315520"/>
          </a:xfrm>
          <a:prstGeom prst="rect">
            <a:avLst/>
          </a:prstGeom>
        </p:spPr>
      </p:pic>
      <p:pic>
        <p:nvPicPr>
          <p:cNvPr id="17" name="Imagem 16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64CAD857-2CAD-13C2-15A9-C13183BA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880" y="5703230"/>
            <a:ext cx="1157760" cy="1760337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C368902E-75ED-EE27-5C0D-EEBAB6AA2EC2}"/>
              </a:ext>
            </a:extLst>
          </p:cNvPr>
          <p:cNvSpPr/>
          <p:nvPr/>
        </p:nvSpPr>
        <p:spPr>
          <a:xfrm>
            <a:off x="0" y="3039761"/>
            <a:ext cx="12192000" cy="389239"/>
          </a:xfrm>
          <a:prstGeom prst="rect">
            <a:avLst/>
          </a:prstGeom>
          <a:solidFill>
            <a:srgbClr val="2A53A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84B3A6D-98FA-545C-C4A0-C5C8B7A0C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32568" y="3817293"/>
            <a:ext cx="1859108" cy="828953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05B6C44A-44B3-4965-3D46-2E4EDCFC1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5620" y="4781806"/>
            <a:ext cx="1726315" cy="61031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65C11D6-7030-9F7B-8099-5CD6C0A6A9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09019" y="5725663"/>
            <a:ext cx="1255502" cy="5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F9E604F-A11F-460A-5108-653FCB6F88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/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E05E47B1-EA6F-8048-8A4A-30C9CF8522B7}"/>
              </a:ext>
            </a:extLst>
          </p:cNvPr>
          <p:cNvSpPr/>
          <p:nvPr/>
        </p:nvSpPr>
        <p:spPr>
          <a:xfrm>
            <a:off x="4323399" y="3632886"/>
            <a:ext cx="3545202" cy="32251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51FF86F-9A8A-9402-C241-912BA6E1FA07}"/>
              </a:ext>
            </a:extLst>
          </p:cNvPr>
          <p:cNvSpPr/>
          <p:nvPr/>
        </p:nvSpPr>
        <p:spPr>
          <a:xfrm>
            <a:off x="4323399" y="0"/>
            <a:ext cx="3545202" cy="12974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617769A-6AEE-6098-CCC6-FBBD4E9A9B90}"/>
              </a:ext>
            </a:extLst>
          </p:cNvPr>
          <p:cNvSpPr txBox="1"/>
          <p:nvPr/>
        </p:nvSpPr>
        <p:spPr>
          <a:xfrm>
            <a:off x="4239208" y="350278"/>
            <a:ext cx="371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2A53A0"/>
                </a:solidFill>
                <a:latin typeface="Montserrat ExtraBold" pitchFamily="2" charset="0"/>
              </a:rPr>
              <a:t>Obrigado!</a:t>
            </a:r>
            <a:endParaRPr lang="id-ID" sz="3600" dirty="0">
              <a:solidFill>
                <a:srgbClr val="2A53A0"/>
              </a:solidFill>
              <a:latin typeface="Montserrat ExtraBold" pitchFamily="2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BFE9258-34A3-543D-68DC-C7F3EFE07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9790" y="3975914"/>
            <a:ext cx="1859108" cy="82895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11E701B-554F-2289-24A6-C2E83485D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2842" y="4940427"/>
            <a:ext cx="1726315" cy="61031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93E19B4-694D-E8D2-8B63-0A86997F2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6241" y="5884284"/>
            <a:ext cx="1255502" cy="5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9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706B73-7FBC-9228-FAE0-2EA99470F24B}"/>
              </a:ext>
            </a:extLst>
          </p:cNvPr>
          <p:cNvSpPr txBox="1"/>
          <p:nvPr/>
        </p:nvSpPr>
        <p:spPr>
          <a:xfrm>
            <a:off x="6969967" y="2353774"/>
            <a:ext cx="36855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Precatório não é "calote". É como o Estado equilibra suas dívidas judiciais e os serviços públicos.</a:t>
            </a:r>
            <a:br>
              <a:rPr lang="pt-BR" sz="2000" dirty="0"/>
            </a:br>
            <a:endParaRPr lang="id-ID" sz="20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6D9B7-EBA4-107F-C453-F01AB1E6C40E}"/>
              </a:ext>
            </a:extLst>
          </p:cNvPr>
          <p:cNvSpPr txBox="1"/>
          <p:nvPr/>
        </p:nvSpPr>
        <p:spPr>
          <a:xfrm>
            <a:off x="7051568" y="3869999"/>
            <a:ext cx="4555714" cy="2513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b="1" dirty="0"/>
              <a:t>O Dilema do Gestor: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É um tema quase ausente na graduação em Direito e um nicho de mercado com poucos especialistas.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Impacta a todos nós como cidadãos.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/>
              <a:t>A dívida afeta diretamente o orçamento: 54% (Servidores), 25% (Educação) e 15% (Saúde) = 94%  Santo André.</a:t>
            </a:r>
          </a:p>
          <a:p>
            <a:pPr>
              <a:lnSpc>
                <a:spcPct val="150000"/>
              </a:lnSpc>
            </a:pPr>
            <a:endParaRPr lang="en-ID" sz="1000" u="none" strike="noStrike" spc="100" dirty="0">
              <a:effectLst/>
              <a:latin typeface="Montserrat Medium" pitchFamily="2" charset="0"/>
              <a:cs typeface="Poppins" panose="00000500000000000000" pitchFamily="2" charset="0"/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B67048F-6ED1-F090-27D5-CAB6BEEEB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19456"/>
          <a:stretch/>
        </p:blipFill>
        <p:spPr/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AEF26E7-AE2E-D3D3-D4A3-E0394F8D4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5131996" y="-1157760"/>
            <a:ext cx="2312184" cy="2315520"/>
          </a:xfrm>
          <a:prstGeom prst="rect">
            <a:avLst/>
          </a:prstGeom>
        </p:spPr>
      </p:pic>
      <p:pic>
        <p:nvPicPr>
          <p:cNvPr id="3" name="Imagem 2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179FAF8F-756C-40E2-5D8D-EED2DA549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7663"/>
            <a:ext cx="1157760" cy="1760337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4426C733-E7A9-C50E-B8CE-7770847D1CE7}"/>
              </a:ext>
            </a:extLst>
          </p:cNvPr>
          <p:cNvSpPr/>
          <p:nvPr/>
        </p:nvSpPr>
        <p:spPr>
          <a:xfrm>
            <a:off x="7203232" y="6167535"/>
            <a:ext cx="2976466" cy="74645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894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5AADC-02C2-EF4F-1E61-12D6F4225BD8}"/>
              </a:ext>
            </a:extLst>
          </p:cNvPr>
          <p:cNvSpPr/>
          <p:nvPr/>
        </p:nvSpPr>
        <p:spPr>
          <a:xfrm>
            <a:off x="10366310" y="0"/>
            <a:ext cx="1825690" cy="6858000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EAFA28-E773-DEBA-7DEE-7031FFCDFE0C}"/>
              </a:ext>
            </a:extLst>
          </p:cNvPr>
          <p:cNvSpPr txBox="1"/>
          <p:nvPr/>
        </p:nvSpPr>
        <p:spPr>
          <a:xfrm>
            <a:off x="534091" y="1595534"/>
            <a:ext cx="3191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A "Bola de Neve"</a:t>
            </a:r>
            <a:endParaRPr lang="id-ID" sz="36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02E4-3E23-609B-6103-2952E0B63B46}"/>
              </a:ext>
            </a:extLst>
          </p:cNvPr>
          <p:cNvSpPr txBox="1"/>
          <p:nvPr/>
        </p:nvSpPr>
        <p:spPr>
          <a:xfrm>
            <a:off x="534092" y="3101627"/>
            <a:ext cx="4702628" cy="2020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400" dirty="0"/>
              <a:t>(EC 30/2000, EC 62/2009, EC 94/2016, EC 99/2017, EC 109/2021).</a:t>
            </a:r>
          </a:p>
          <a:p>
            <a:pPr lvl="0"/>
            <a:r>
              <a:rPr lang="pt-BR" sz="1400" b="1" dirty="0"/>
              <a:t>Prazos Adiados:</a:t>
            </a:r>
            <a:r>
              <a:rPr lang="pt-BR" sz="1400" dirty="0"/>
              <a:t> As datas-limite para quitação foram sucessivamente adiadas (2020, 2024, 2029).</a:t>
            </a:r>
          </a:p>
          <a:p>
            <a:pPr lvl="0"/>
            <a:r>
              <a:rPr lang="pt-BR" sz="1400" b="1" dirty="0"/>
              <a:t>O Problema Real:</a:t>
            </a:r>
            <a:r>
              <a:rPr lang="pt-BR" sz="1400" dirty="0"/>
              <a:t> A "conta nunca fechava". A dívida crescia mais rápido que os pagamentos.</a:t>
            </a:r>
          </a:p>
          <a:p>
            <a:pPr lvl="0"/>
            <a:r>
              <a:rPr lang="pt-BR" sz="1400" b="1" dirty="0"/>
              <a:t>O Vilão (Indexador):</a:t>
            </a:r>
            <a:r>
              <a:rPr lang="pt-BR" sz="1400" dirty="0"/>
              <a:t> Com a correção pela SELIC, a dívida dobrava a cada 5 anos, tornando-a impagável.</a:t>
            </a:r>
          </a:p>
          <a:p>
            <a:pPr>
              <a:lnSpc>
                <a:spcPct val="150000"/>
              </a:lnSpc>
            </a:pPr>
            <a:endParaRPr lang="en-ID" sz="1000" u="none" strike="noStrike" spc="100" dirty="0">
              <a:effectLst/>
              <a:latin typeface="Montserrat Medium" pitchFamily="2" charset="0"/>
              <a:cs typeface="Poppins" panose="00000500000000000000" pitchFamily="2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95DE2AB-4B0F-06D1-DB05-F4DF133650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 r="20803"/>
          <a:stretch/>
        </p:blipFill>
        <p:spPr>
          <a:xfrm>
            <a:off x="6078240" y="885825"/>
            <a:ext cx="4890733" cy="5580063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67A3FF7-8886-9885-B074-C41E808F6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4946603" y="-271935"/>
            <a:ext cx="2312184" cy="2315520"/>
          </a:xfrm>
          <a:prstGeom prst="rect">
            <a:avLst/>
          </a:prstGeom>
        </p:spPr>
      </p:pic>
      <p:pic>
        <p:nvPicPr>
          <p:cNvPr id="8" name="Imagem 7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8353D058-085D-99F2-5BE6-52BBC5AF1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40" y="5097663"/>
            <a:ext cx="1157760" cy="1760337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8227DD5A-F405-F322-C453-8F88368104CD}"/>
              </a:ext>
            </a:extLst>
          </p:cNvPr>
          <p:cNvSpPr/>
          <p:nvPr/>
        </p:nvSpPr>
        <p:spPr>
          <a:xfrm>
            <a:off x="649172" y="6167535"/>
            <a:ext cx="3957215" cy="45719"/>
          </a:xfrm>
          <a:prstGeom prst="rect">
            <a:avLst/>
          </a:prstGeom>
          <a:solidFill>
            <a:srgbClr val="2A5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85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0E8079-ED7E-5443-6E28-B9494FF4CB68}"/>
              </a:ext>
            </a:extLst>
          </p:cNvPr>
          <p:cNvSpPr/>
          <p:nvPr/>
        </p:nvSpPr>
        <p:spPr>
          <a:xfrm>
            <a:off x="-1" y="0"/>
            <a:ext cx="3533423" cy="3725333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22AF-42CF-1E02-AE2E-BD6F16743F19}"/>
              </a:ext>
            </a:extLst>
          </p:cNvPr>
          <p:cNvSpPr txBox="1"/>
          <p:nvPr/>
        </p:nvSpPr>
        <p:spPr>
          <a:xfrm>
            <a:off x="6786467" y="2839388"/>
            <a:ext cx="4873688" cy="325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600" dirty="0"/>
              <a:t>A Realidade da Nossa Região antes da EC 136/25.</a:t>
            </a:r>
          </a:p>
          <a:p>
            <a:pPr lvl="0"/>
            <a:r>
              <a:rPr lang="pt-BR" sz="1600" b="1" dirty="0"/>
              <a:t>Contexto:</a:t>
            </a:r>
            <a:r>
              <a:rPr lang="pt-BR" sz="1600" dirty="0"/>
              <a:t> O ABC é destaque negativo no ranking nacional de endividamento.</a:t>
            </a:r>
          </a:p>
          <a:p>
            <a:pPr lvl="0"/>
            <a:r>
              <a:rPr lang="pt-BR" sz="1600" b="1" dirty="0"/>
              <a:t>Dados (Gráfico de Barras):</a:t>
            </a:r>
            <a:endParaRPr lang="pt-BR" sz="1600" dirty="0"/>
          </a:p>
          <a:p>
            <a:pPr lvl="1"/>
            <a:r>
              <a:rPr lang="pt-BR" sz="1600" dirty="0"/>
              <a:t>Três cidades da região estão entre as 30 mais endividadas do Brasil.</a:t>
            </a:r>
          </a:p>
          <a:p>
            <a:pPr lvl="1"/>
            <a:r>
              <a:rPr lang="pt-BR" sz="1600" b="1" dirty="0"/>
              <a:t>Santo André:</a:t>
            </a:r>
            <a:r>
              <a:rPr lang="pt-BR" sz="1600" dirty="0"/>
              <a:t> 8º lugar, comprometendo 36.5% da RCL.</a:t>
            </a:r>
          </a:p>
          <a:p>
            <a:pPr lvl="1"/>
            <a:r>
              <a:rPr lang="pt-BR" sz="1600" b="1" dirty="0"/>
              <a:t>Mauá:</a:t>
            </a:r>
            <a:r>
              <a:rPr lang="pt-BR" sz="1600" dirty="0"/>
              <a:t> 17º lugar, comprometendo 27.2% da RCL.</a:t>
            </a:r>
          </a:p>
          <a:p>
            <a:pPr lvl="1"/>
            <a:r>
              <a:rPr lang="pt-BR" sz="1600" b="1" dirty="0"/>
              <a:t>São Caetano do Sul:</a:t>
            </a:r>
            <a:r>
              <a:rPr lang="pt-BR" sz="1600" dirty="0"/>
              <a:t> 26º lugar, comprometendo 18.3% da RCL.</a:t>
            </a:r>
          </a:p>
          <a:p>
            <a:pPr>
              <a:lnSpc>
                <a:spcPct val="150000"/>
              </a:lnSpc>
            </a:pPr>
            <a:endParaRPr lang="en-US" sz="1000" spc="100" dirty="0">
              <a:latin typeface="Montserrat Medium" pitchFamily="2" charset="0"/>
              <a:cs typeface="Poppins Light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28C0F-C6CE-C14C-9A8E-E18B437227E1}"/>
              </a:ext>
            </a:extLst>
          </p:cNvPr>
          <p:cNvSpPr txBox="1"/>
          <p:nvPr/>
        </p:nvSpPr>
        <p:spPr>
          <a:xfrm>
            <a:off x="7158181" y="1355063"/>
            <a:ext cx="2505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Peso no Orçamento </a:t>
            </a:r>
            <a:br>
              <a:rPr lang="pt-BR" sz="2400" b="1" dirty="0"/>
            </a:br>
            <a:r>
              <a:rPr lang="pt-BR" sz="2400" b="1" dirty="0"/>
              <a:t>Estudo de Caso: ABC</a:t>
            </a:r>
            <a:endParaRPr lang="id-ID" sz="24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F50F19-29B6-8A2C-5690-79A36ED8A0C6}"/>
              </a:ext>
            </a:extLst>
          </p:cNvPr>
          <p:cNvSpPr/>
          <p:nvPr/>
        </p:nvSpPr>
        <p:spPr>
          <a:xfrm>
            <a:off x="6898435" y="6046237"/>
            <a:ext cx="3458546" cy="87239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0BFF8BF-308D-6D6E-C620-5671D9ABF6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r="4507"/>
          <a:stretch/>
        </p:blipFill>
        <p:spPr/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4322CDB-B330-17C5-2650-AC9DB4118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1613521" y="5700240"/>
            <a:ext cx="2312184" cy="2315520"/>
          </a:xfrm>
          <a:prstGeom prst="rect">
            <a:avLst/>
          </a:prstGeom>
        </p:spPr>
      </p:pic>
      <p:pic>
        <p:nvPicPr>
          <p:cNvPr id="3" name="Imagem 2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17E1140F-915A-FCFF-9C03-E850A0CA2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34240" y="0"/>
            <a:ext cx="1157760" cy="176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F8C5BB-475E-0898-CC62-99E15F00D7C7}"/>
              </a:ext>
            </a:extLst>
          </p:cNvPr>
          <p:cNvSpPr/>
          <p:nvPr/>
        </p:nvSpPr>
        <p:spPr>
          <a:xfrm>
            <a:off x="0" y="3132667"/>
            <a:ext cx="3533423" cy="3725333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6CDB9-A3E9-AF26-5163-5DDF7CC8238C}"/>
              </a:ext>
            </a:extLst>
          </p:cNvPr>
          <p:cNvSpPr txBox="1"/>
          <p:nvPr/>
        </p:nvSpPr>
        <p:spPr>
          <a:xfrm>
            <a:off x="6705145" y="1339085"/>
            <a:ext cx="3461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 Virada da EC 136/2025.</a:t>
            </a:r>
            <a:br>
              <a:rPr lang="pt-BR" sz="3200" b="1" dirty="0"/>
            </a:br>
            <a:r>
              <a:rPr lang="pt-BR" sz="3200" b="1" dirty="0"/>
              <a:t> O Novo Regime.</a:t>
            </a:r>
            <a:endParaRPr lang="id-ID" sz="32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37EC9-CA30-4615-ABD6-2B304502DFA9}"/>
              </a:ext>
            </a:extLst>
          </p:cNvPr>
          <p:cNvSpPr txBox="1"/>
          <p:nvPr/>
        </p:nvSpPr>
        <p:spPr>
          <a:xfrm>
            <a:off x="6705145" y="3282181"/>
            <a:ext cx="4973671" cy="2266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600" b="1" dirty="0"/>
              <a:t>O Fim da Divisão:</a:t>
            </a:r>
            <a:r>
              <a:rPr lang="pt-BR" sz="1600" dirty="0"/>
              <a:t> Acaba a separação entre Regime Ordinário e Regime Especial.</a:t>
            </a:r>
          </a:p>
          <a:p>
            <a:pPr lvl="0"/>
            <a:r>
              <a:rPr lang="pt-BR" sz="1600" b="1" dirty="0"/>
              <a:t>O Novo Modelo:</a:t>
            </a:r>
            <a:r>
              <a:rPr lang="pt-BR" sz="1600" dirty="0"/>
              <a:t> Um regime único e permanente.</a:t>
            </a:r>
          </a:p>
          <a:p>
            <a:pPr lvl="0"/>
            <a:r>
              <a:rPr lang="pt-BR" sz="1600" b="1" dirty="0"/>
              <a:t>Previsibilidade: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Sem mais "prazos mágicos" para zerar dívidas.*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Cria um limite de pagamento: 1% a 5% da RCL, conforme o estoque da dívida.*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/>
              <a:t>Reavaliação do limite a cada 10 anos.</a:t>
            </a:r>
          </a:p>
          <a:p>
            <a:pPr>
              <a:lnSpc>
                <a:spcPct val="150000"/>
              </a:lnSpc>
            </a:pPr>
            <a:endParaRPr lang="en-US" sz="1000" spc="100" dirty="0">
              <a:latin typeface="Montserrat Medium" pitchFamily="2" charset="0"/>
              <a:cs typeface="Poppins Light" panose="000004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B59D1-FD0C-C878-D962-3F89F3C237EF}"/>
              </a:ext>
            </a:extLst>
          </p:cNvPr>
          <p:cNvSpPr/>
          <p:nvPr/>
        </p:nvSpPr>
        <p:spPr>
          <a:xfrm>
            <a:off x="6848669" y="5803641"/>
            <a:ext cx="2976466" cy="74645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112E257-19AA-6122-580D-CA73FCACC3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4528"/>
          <a:stretch/>
        </p:blipFill>
        <p:spPr>
          <a:xfrm>
            <a:off x="566971" y="989045"/>
            <a:ext cx="5673013" cy="5327618"/>
          </a:xfrm>
        </p:spPr>
      </p:pic>
      <p:pic>
        <p:nvPicPr>
          <p:cNvPr id="3" name="Imagem 2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4394C815-7BB1-F06C-E7F5-7BEED0FC0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34240" y="0"/>
            <a:ext cx="1157760" cy="17603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E92C49C-FD6C-CF8F-EF84-85A21330D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11613521" y="5700240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08F92C-0352-36C3-7490-49D8A6CA2D7A}"/>
              </a:ext>
            </a:extLst>
          </p:cNvPr>
          <p:cNvSpPr txBox="1"/>
          <p:nvPr/>
        </p:nvSpPr>
        <p:spPr>
          <a:xfrm>
            <a:off x="3415004" y="4941000"/>
            <a:ext cx="7802348" cy="1774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sz="1600" dirty="0"/>
              <a:t>Parando a "Bola de Neve"</a:t>
            </a:r>
          </a:p>
          <a:p>
            <a:pPr lvl="0"/>
            <a:r>
              <a:rPr lang="pt-BR" sz="1600" b="1" dirty="0"/>
              <a:t>Antes (EC 113):</a:t>
            </a:r>
            <a:r>
              <a:rPr lang="pt-BR" sz="1600" dirty="0"/>
              <a:t> A dívida era corrigida pela SELIC.</a:t>
            </a:r>
          </a:p>
          <a:p>
            <a:pPr lvl="0"/>
            <a:r>
              <a:rPr lang="pt-BR" sz="1600" b="1" dirty="0"/>
              <a:t>Agora (EC 136):</a:t>
            </a:r>
            <a:r>
              <a:rPr lang="pt-BR" sz="1600" dirty="0"/>
              <a:t> A atualização passa a ser pelo </a:t>
            </a:r>
            <a:r>
              <a:rPr lang="pt-BR" sz="1600" b="1" dirty="0"/>
              <a:t>IPCA + 2% ao ano</a:t>
            </a:r>
            <a:r>
              <a:rPr lang="pt-BR" sz="1600" dirty="0"/>
              <a:t>.</a:t>
            </a:r>
          </a:p>
          <a:p>
            <a:pPr lvl="0"/>
            <a:r>
              <a:rPr lang="pt-BR" sz="1600" b="1" dirty="0"/>
              <a:t>Exceção (Trava):</a:t>
            </a:r>
            <a:r>
              <a:rPr lang="pt-BR" sz="1600" dirty="0"/>
              <a:t> Se o resultado (IPCA+2%) for maior que a SELIC, aplica-se a SELIC.</a:t>
            </a:r>
          </a:p>
          <a:p>
            <a:pPr lvl="0"/>
            <a:r>
              <a:rPr lang="pt-BR" sz="1600" b="1" dirty="0"/>
              <a:t>Impacto Prático:</a:t>
            </a:r>
            <a:r>
              <a:rPr lang="pt-BR" sz="1600" dirty="0"/>
              <a:t> A dívida, que antes dobrava em 5 anos (com SELIC alta) , agora só dobraria em 15 anos (com IPCA+2%).</a:t>
            </a:r>
          </a:p>
          <a:p>
            <a:pPr>
              <a:lnSpc>
                <a:spcPct val="150000"/>
              </a:lnSpc>
            </a:pPr>
            <a:endParaRPr lang="en-ID" sz="1000" u="none" strike="noStrike" spc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ontserrat Medium" pitchFamily="2" charset="0"/>
              <a:cs typeface="Poppins Light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AD7639-2102-887A-ACC7-CF74D8CA2A35}"/>
              </a:ext>
            </a:extLst>
          </p:cNvPr>
          <p:cNvSpPr txBox="1"/>
          <p:nvPr/>
        </p:nvSpPr>
        <p:spPr>
          <a:xfrm>
            <a:off x="996076" y="4841395"/>
            <a:ext cx="2090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Mudança Chave</a:t>
            </a:r>
            <a:br>
              <a:rPr lang="pt-BR" sz="2800" b="1" dirty="0"/>
            </a:br>
            <a:r>
              <a:rPr lang="pt-BR" sz="2800" b="1" dirty="0"/>
              <a:t> O Novo Indexador</a:t>
            </a:r>
            <a:endParaRPr lang="id-ID" sz="28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7236C96-BB31-7495-0285-5D93F10A16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0" b="20810"/>
          <a:stretch/>
        </p:blipFill>
        <p:spPr>
          <a:xfrm>
            <a:off x="577282" y="0"/>
            <a:ext cx="11037436" cy="43767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F4EF3B-DA28-FBE9-2F92-8AD7F7FF3277}"/>
              </a:ext>
            </a:extLst>
          </p:cNvPr>
          <p:cNvSpPr/>
          <p:nvPr/>
        </p:nvSpPr>
        <p:spPr>
          <a:xfrm>
            <a:off x="573742" y="-2114"/>
            <a:ext cx="11044516" cy="515296"/>
          </a:xfrm>
          <a:prstGeom prst="rect">
            <a:avLst/>
          </a:prstGeom>
          <a:solidFill>
            <a:srgbClr val="2A53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FA287B5-D43C-B748-8D42-C7B6A737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9878148" y="2062886"/>
            <a:ext cx="2312184" cy="2315520"/>
          </a:xfrm>
          <a:prstGeom prst="rect">
            <a:avLst/>
          </a:prstGeom>
        </p:spPr>
      </p:pic>
      <p:pic>
        <p:nvPicPr>
          <p:cNvPr id="3" name="Imagem 2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03F533D4-9081-97B7-25C9-D0547033C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938" y="5097663"/>
            <a:ext cx="1157760" cy="1760337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96CA0C75-8A8F-D1B0-FCA8-440F2A38B5F7}"/>
              </a:ext>
            </a:extLst>
          </p:cNvPr>
          <p:cNvSpPr/>
          <p:nvPr/>
        </p:nvSpPr>
        <p:spPr>
          <a:xfrm>
            <a:off x="10436985" y="6395573"/>
            <a:ext cx="3957215" cy="45719"/>
          </a:xfrm>
          <a:prstGeom prst="rect">
            <a:avLst/>
          </a:prstGeom>
          <a:solidFill>
            <a:srgbClr val="2A5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62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0E115D-7921-D81C-5C73-83ECBD70B589}"/>
              </a:ext>
            </a:extLst>
          </p:cNvPr>
          <p:cNvSpPr/>
          <p:nvPr/>
        </p:nvSpPr>
        <p:spPr>
          <a:xfrm>
            <a:off x="7146925" y="0"/>
            <a:ext cx="5045076" cy="6858000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0E54EF-6178-67EB-456D-C8506F61A036}"/>
              </a:ext>
            </a:extLst>
          </p:cNvPr>
          <p:cNvSpPr txBox="1"/>
          <p:nvPr/>
        </p:nvSpPr>
        <p:spPr>
          <a:xfrm>
            <a:off x="535345" y="4609323"/>
            <a:ext cx="6097554" cy="15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/>
              <a:t>Conclusão:</a:t>
            </a:r>
            <a:r>
              <a:rPr lang="pt-BR" dirty="0"/>
              <a:t> O alívio foi concentrado nesses entes subnacionais conhecidos como superendividados para evitar o colapso dos serviços.</a:t>
            </a:r>
          </a:p>
          <a:p>
            <a:pPr>
              <a:lnSpc>
                <a:spcPct val="150000"/>
              </a:lnSpc>
            </a:pPr>
            <a:endParaRPr lang="en-ID" sz="1000" u="none" strike="noStrike" spc="100" dirty="0">
              <a:effectLst/>
              <a:latin typeface="Montserrat Medium" pitchFamily="2" charset="0"/>
              <a:cs typeface="Poppins Light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66AB50-885D-B839-C58D-586D6DC5087D}"/>
              </a:ext>
            </a:extLst>
          </p:cNvPr>
          <p:cNvSpPr txBox="1"/>
          <p:nvPr/>
        </p:nvSpPr>
        <p:spPr>
          <a:xfrm>
            <a:off x="7763084" y="2993496"/>
            <a:ext cx="3846660" cy="279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BR" dirty="0"/>
              <a:t>O Mito do Calote Generalizado.</a:t>
            </a:r>
          </a:p>
          <a:p>
            <a:pPr lvl="0"/>
            <a:r>
              <a:rPr lang="pt-BR" b="1" dirty="0"/>
              <a:t>Fato:</a:t>
            </a:r>
            <a:r>
              <a:rPr lang="pt-BR" dirty="0"/>
              <a:t> A medida </a:t>
            </a:r>
            <a:r>
              <a:rPr lang="pt-BR" b="1" dirty="0"/>
              <a:t>NÃO</a:t>
            </a:r>
            <a:r>
              <a:rPr lang="pt-BR" dirty="0"/>
              <a:t> é um alívio para todos.</a:t>
            </a:r>
          </a:p>
          <a:p>
            <a:pPr lvl="0"/>
            <a:r>
              <a:rPr lang="pt-BR" b="1" dirty="0"/>
              <a:t>Dados (Fonte: CNJ/STN):</a:t>
            </a:r>
            <a:r>
              <a:rPr lang="pt-BR" dirty="0"/>
              <a:t> </a:t>
            </a:r>
          </a:p>
          <a:p>
            <a:pPr lvl="0"/>
            <a:r>
              <a:rPr lang="pt-BR" dirty="0"/>
              <a:t>Dos 4.516 municípios com dívidas de precatórios, </a:t>
            </a:r>
            <a:r>
              <a:rPr lang="pt-BR" b="1" dirty="0"/>
              <a:t>91.8% (4.147) NÃO terão redução</a:t>
            </a:r>
            <a:r>
              <a:rPr lang="pt-BR" dirty="0"/>
              <a:t> de repasses</a:t>
            </a:r>
            <a:r>
              <a:rPr lang="pt-BR" baseline="30000" dirty="0"/>
              <a:t>.</a:t>
            </a:r>
          </a:p>
          <a:p>
            <a:pPr lvl="0"/>
            <a:r>
              <a:rPr lang="pt-BR" dirty="0"/>
              <a:t>Apenas </a:t>
            </a:r>
            <a:r>
              <a:rPr lang="pt-BR" b="1" dirty="0"/>
              <a:t>8.2% (369 municípios)</a:t>
            </a:r>
            <a:r>
              <a:rPr lang="pt-BR" dirty="0"/>
              <a:t> terão redução.</a:t>
            </a:r>
          </a:p>
          <a:p>
            <a:pPr>
              <a:lnSpc>
                <a:spcPct val="150000"/>
              </a:lnSpc>
            </a:pPr>
            <a:endParaRPr lang="en-US" sz="1000" spc="100" dirty="0">
              <a:solidFill>
                <a:schemeClr val="bg1"/>
              </a:solidFill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DE964-C09D-B14A-23BA-17F571A5507F}"/>
              </a:ext>
            </a:extLst>
          </p:cNvPr>
          <p:cNvSpPr txBox="1"/>
          <p:nvPr/>
        </p:nvSpPr>
        <p:spPr>
          <a:xfrm>
            <a:off x="7763084" y="1134284"/>
            <a:ext cx="396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A EC 136 é um "Calote"? Derrubando o mito</a:t>
            </a:r>
            <a:endParaRPr lang="id-ID" sz="3200" dirty="0">
              <a:solidFill>
                <a:schemeClr val="bg1"/>
              </a:solidFill>
              <a:latin typeface="Montserrat ExtraBol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9F26FB-452A-DEA3-F5BC-AC42A0D8012B}"/>
              </a:ext>
            </a:extLst>
          </p:cNvPr>
          <p:cNvSpPr/>
          <p:nvPr/>
        </p:nvSpPr>
        <p:spPr>
          <a:xfrm>
            <a:off x="0" y="6423688"/>
            <a:ext cx="2684106" cy="93306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671F0F3F-F97E-E43B-922B-B5A3B3672F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6" b="9826"/>
          <a:stretch/>
        </p:blipFill>
        <p:spPr/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6A83284-B6E4-0924-671A-B0DB29F9D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-1156093" y="2087797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5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6990B93-F3A0-9DE9-F373-BDB40A8C2539}"/>
              </a:ext>
            </a:extLst>
          </p:cNvPr>
          <p:cNvSpPr/>
          <p:nvPr/>
        </p:nvSpPr>
        <p:spPr>
          <a:xfrm>
            <a:off x="8146140" y="2370666"/>
            <a:ext cx="4045860" cy="4487333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E757E-16FC-6A82-6FB3-51D3204328BC}"/>
              </a:ext>
            </a:extLst>
          </p:cNvPr>
          <p:cNvSpPr txBox="1"/>
          <p:nvPr/>
        </p:nvSpPr>
        <p:spPr>
          <a:xfrm>
            <a:off x="803985" y="2857015"/>
            <a:ext cx="4253208" cy="309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1400" dirty="0"/>
              <a:t>             1. Ferramentas: Uso das ações encartadas no            	art.100, § 11 da CF.</a:t>
            </a:r>
          </a:p>
          <a:p>
            <a:pPr lvl="1" algn="just"/>
            <a:r>
              <a:rPr lang="pt-BR" sz="1400" dirty="0"/>
              <a:t>Compensação tributária.</a:t>
            </a:r>
          </a:p>
          <a:p>
            <a:pPr lvl="1" algn="just"/>
            <a:r>
              <a:rPr lang="pt-BR" sz="1400" dirty="0"/>
              <a:t>Compra de imóveis públicos.</a:t>
            </a:r>
          </a:p>
          <a:p>
            <a:pPr lvl="1" algn="just"/>
            <a:r>
              <a:rPr lang="pt-BR" sz="1400" dirty="0"/>
              <a:t>Pagamento de outorga de delegação de serviço público</a:t>
            </a:r>
          </a:p>
          <a:p>
            <a:pPr lvl="1" algn="just"/>
            <a:r>
              <a:rPr lang="pt-BR" sz="1400" dirty="0"/>
              <a:t>Acordos diretos, com deságio de até 40%.</a:t>
            </a:r>
          </a:p>
          <a:p>
            <a:pPr lvl="1" algn="just"/>
            <a:r>
              <a:rPr lang="pt-BR" sz="1400" dirty="0"/>
              <a:t>2. Responsabilidade do Gestor:</a:t>
            </a:r>
          </a:p>
          <a:p>
            <a:pPr lvl="1" algn="just"/>
            <a:r>
              <a:rPr lang="pt-BR" sz="1400" dirty="0"/>
              <a:t>Se o gestor não pagar o valor dentro do novo limite:</a:t>
            </a:r>
          </a:p>
          <a:p>
            <a:pPr lvl="1" algn="just"/>
            <a:r>
              <a:rPr lang="pt-BR" sz="1400" dirty="0"/>
              <a:t>Sequestro imediato dos valores pelo TJ.</a:t>
            </a:r>
          </a:p>
          <a:p>
            <a:pPr lvl="1" algn="just"/>
            <a:r>
              <a:rPr lang="pt-BR" sz="1400" dirty="0"/>
              <a:t>Responsabilidade do Prefeito/Governador (LRF e Improbidade).</a:t>
            </a:r>
          </a:p>
          <a:p>
            <a:pPr>
              <a:lnSpc>
                <a:spcPct val="150000"/>
              </a:lnSpc>
            </a:pPr>
            <a:endParaRPr lang="en-US" sz="1000" spc="100" dirty="0">
              <a:latin typeface="Montserrat Medium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78C83-6CEC-347E-0368-6E1CDA71AB84}"/>
              </a:ext>
            </a:extLst>
          </p:cNvPr>
          <p:cNvSpPr txBox="1"/>
          <p:nvPr/>
        </p:nvSpPr>
        <p:spPr>
          <a:xfrm>
            <a:off x="803985" y="1429394"/>
            <a:ext cx="3461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Fomento ao Uso das Ferramentas e Responsabilidades do Gestor</a:t>
            </a:r>
            <a:endParaRPr lang="id-ID" sz="2000" dirty="0">
              <a:solidFill>
                <a:srgbClr val="0D1B2A"/>
              </a:solidFill>
              <a:latin typeface="Montserrat ExtraBol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D8E826-5779-0A7A-F1CB-3389FB424057}"/>
              </a:ext>
            </a:extLst>
          </p:cNvPr>
          <p:cNvSpPr/>
          <p:nvPr/>
        </p:nvSpPr>
        <p:spPr>
          <a:xfrm>
            <a:off x="886409" y="5962262"/>
            <a:ext cx="2593910" cy="54997"/>
          </a:xfrm>
          <a:prstGeom prst="rect">
            <a:avLst/>
          </a:prstGeom>
          <a:solidFill>
            <a:srgbClr val="2A5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D23CC96B-F8C9-3C84-7188-41D34C4F00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21867"/>
          <a:stretch/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87D3F3C0-D60F-1D4B-1B88-05B90656D1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r="32110"/>
          <a:stretch/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9418E426-EB55-3022-FB6F-31F44C99C3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28596"/>
          <a:stretch/>
        </p:blipFill>
        <p:spPr/>
      </p:pic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E89FE3FB-0BD4-7F32-F05F-C8373B1E22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9" b="19819"/>
          <a:stretch/>
        </p:blipFill>
        <p:spPr/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0063A31-B00D-1F70-4D2B-B56B2A925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-580360" y="-1158278"/>
            <a:ext cx="2312184" cy="23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75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 PSA 2025" id="{79FC3585-7AC3-4D0A-B559-F9767FC68DF1}" vid="{E12F6FBE-2D23-4868-ADAC-89422459A25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1004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Montserrat SemiBold</vt:lpstr>
      <vt:lpstr>Aptos</vt:lpstr>
      <vt:lpstr>Arial</vt:lpstr>
      <vt:lpstr>Montserrat ExtraBold</vt:lpstr>
      <vt:lpstr>Aptos Display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Asuy</dc:creator>
  <cp:lastModifiedBy>Caio Costa e Paula</cp:lastModifiedBy>
  <cp:revision>21</cp:revision>
  <dcterms:created xsi:type="dcterms:W3CDTF">2023-03-28T06:43:38Z</dcterms:created>
  <dcterms:modified xsi:type="dcterms:W3CDTF">2025-10-28T19:20:25Z</dcterms:modified>
</cp:coreProperties>
</file>