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77" r:id="rId3"/>
    <p:sldId id="304" r:id="rId4"/>
    <p:sldId id="278" r:id="rId5"/>
    <p:sldId id="279" r:id="rId6"/>
    <p:sldId id="291" r:id="rId7"/>
    <p:sldId id="292" r:id="rId8"/>
    <p:sldId id="293" r:id="rId9"/>
    <p:sldId id="295" r:id="rId10"/>
    <p:sldId id="306" r:id="rId11"/>
    <p:sldId id="296" r:id="rId12"/>
    <p:sldId id="297" r:id="rId13"/>
    <p:sldId id="298" r:id="rId14"/>
    <p:sldId id="299" r:id="rId15"/>
    <p:sldId id="300" r:id="rId16"/>
    <p:sldId id="301" r:id="rId17"/>
    <p:sldId id="303" r:id="rId18"/>
    <p:sldId id="305" r:id="rId19"/>
    <p:sldId id="302" r:id="rId20"/>
    <p:sldId id="294" r:id="rId21"/>
    <p:sldId id="290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F52"/>
    <a:srgbClr val="BC087C"/>
    <a:srgbClr val="9933FF"/>
    <a:srgbClr val="8A1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89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09:17.7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9830,'0'0'0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8:05:25.71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09:17.7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9830,'0'0'0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4.04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 24575,'0'-5'0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14:14:26.4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7D621-F3FE-47E0-A652-C376A0C962DE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88E1C-18A9-4DD5-A57B-52BA43BF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0601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75E3-D424-42FC-A605-59A78AB1BDB8}" type="datetime1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798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9BD8-C8D4-47D2-9375-B8BE37234D47}" type="datetime1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522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DBAF9-07F7-47B9-9C5B-36A1ED3C247A}" type="datetime1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964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4AF1-8044-461C-9017-AFA8FE1203BB}" type="datetime1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490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411F-5BF4-434B-B533-F6B5BBBE2284}" type="datetime1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2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275E-587B-42AF-A064-DF725123820C}" type="datetime1">
              <a:rPr lang="pt-BR" smtClean="0"/>
              <a:t>28/10/2025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664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D5B3-FC03-4CFE-A726-D89AAB007A80}" type="datetime1">
              <a:rPr lang="pt-BR" smtClean="0"/>
              <a:t>28/10/2025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97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DAFB8-A463-40F2-9FB4-92C9951E7F7B}" type="datetime1">
              <a:rPr lang="pt-BR" smtClean="0"/>
              <a:t>28/10/2025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299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9E5F1-64E5-4B7C-A5E7-D9F2C7F2902B}" type="datetime1">
              <a:rPr lang="pt-BR" smtClean="0"/>
              <a:t>28/10/2025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273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69AE-C22D-4474-B364-1C023B1D8CC1}" type="datetime1">
              <a:rPr lang="pt-BR" smtClean="0"/>
              <a:t>28/10/2025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71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C3AEA-5FD1-483D-AD01-57B2E06EFF3E}" type="datetime1">
              <a:rPr lang="pt-BR" smtClean="0"/>
              <a:t>28/10/2025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04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F3137-9E25-4778-A4B6-B99E6A5DD291}" type="datetime1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02A93-A44D-4EE6-84A0-D7DEA0B616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1280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v.receita.fazenda.gov.br/" TargetMode="External"/><Relationship Id="rId5" Type="http://schemas.openxmlformats.org/officeDocument/2006/relationships/hyperlink" Target="https://servicos.receitafederal.gov.br/" TargetMode="Externa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ormasinternet2.receita.fazenda.gov.br/#/consulta/externa/147004" TargetMode="External"/><Relationship Id="rId5" Type="http://schemas.openxmlformats.org/officeDocument/2006/relationships/hyperlink" Target="https://www.gov.br/previdencia/pt-br/assuntos/rpps/programa-de-regularidade-previdenciaria-pro-regularidade-rpps/portal-do-programa-de-regularidade-previdenciaria-dos-regimes-proprios-de-previdencia-social-pro-regularidade-rpps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8.xml"/><Relationship Id="rId5" Type="http://schemas.openxmlformats.org/officeDocument/2006/relationships/hyperlink" Target="https://www.gov.br/previdencia/pt-br/assuntos/rpps/crp-3/relacao" TargetMode="Externa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mailto:otonig2@gmail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.xml"/><Relationship Id="rId5" Type="http://schemas.openxmlformats.org/officeDocument/2006/relationships/image" Target="../media/image8.png"/><Relationship Id="rId4" Type="http://schemas.openxmlformats.org/officeDocument/2006/relationships/customXml" Target="../ink/ink3.xml"/><Relationship Id="rId9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F3BA16F-99B9-A5CC-418C-C70A91A11B37}"/>
              </a:ext>
            </a:extLst>
          </p:cNvPr>
          <p:cNvSpPr txBox="1"/>
          <p:nvPr/>
        </p:nvSpPr>
        <p:spPr>
          <a:xfrm>
            <a:off x="6612924" y="4626720"/>
            <a:ext cx="4485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00B0F0"/>
                </a:solidFill>
              </a:rPr>
              <a:t>Por Otoni Gonçalves Guimarães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305DBC4-ABA6-31B7-79F0-D69967BE41D6}"/>
              </a:ext>
            </a:extLst>
          </p:cNvPr>
          <p:cNvSpPr txBox="1"/>
          <p:nvPr/>
        </p:nvSpPr>
        <p:spPr>
          <a:xfrm>
            <a:off x="7199030" y="5393169"/>
            <a:ext cx="4075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Praia Grande – SP, 30 de outubro de 2025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F45C8A0-1EA6-B27D-8E25-6A74F7F83732}"/>
              </a:ext>
            </a:extLst>
          </p:cNvPr>
          <p:cNvSpPr txBox="1"/>
          <p:nvPr/>
        </p:nvSpPr>
        <p:spPr>
          <a:xfrm>
            <a:off x="378177" y="3018428"/>
            <a:ext cx="1143564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Previdência Municipal e a Sustentabilidade dos RPPS</a:t>
            </a:r>
          </a:p>
        </p:txBody>
      </p:sp>
      <p:pic>
        <p:nvPicPr>
          <p:cNvPr id="3" name="Imagem 2" descr="Uma imagem contendo Site&#10;&#10;O conteúdo gerado por IA pode estar incorreto.">
            <a:extLst>
              <a:ext uri="{FF2B5EF4-FFF2-40B4-BE49-F238E27FC236}">
                <a16:creationId xmlns:a16="http://schemas.microsoft.com/office/drawing/2014/main" id="{5AB28C27-8FA5-7FBF-F115-C82DE0C1BA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211" y="165412"/>
            <a:ext cx="5832909" cy="25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83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8DB53-384C-A3B4-88D7-1C9402275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57BE2E6-073C-281C-6FE2-A15A14284F2A}"/>
              </a:ext>
            </a:extLst>
          </p:cNvPr>
          <p:cNvSpPr txBox="1"/>
          <p:nvPr/>
        </p:nvSpPr>
        <p:spPr>
          <a:xfrm>
            <a:off x="1809550" y="89104"/>
            <a:ext cx="1011151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Programa de Regularidade Previdenciária dos Regimes Próprios de Previdência Social - </a:t>
            </a:r>
            <a:r>
              <a:rPr lang="pt-BR" sz="3600" dirty="0"/>
              <a:t>Pró-Regularidade RPPS</a:t>
            </a:r>
            <a:r>
              <a:rPr lang="pt-BR" sz="2800" dirty="0"/>
              <a:t> -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FE67C3C1-82AA-03DF-668F-48523853B723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FE67C3C1-82AA-03DF-668F-48523853B72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990556DE-B637-E157-511F-C1C8372C7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9D3B0576-3E00-66AD-E4DF-1B7F9F2C10DA}"/>
              </a:ext>
            </a:extLst>
          </p:cNvPr>
          <p:cNvSpPr txBox="1"/>
          <p:nvPr/>
        </p:nvSpPr>
        <p:spPr>
          <a:xfrm>
            <a:off x="367591" y="1041159"/>
            <a:ext cx="115238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Fases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DB35BA9-1B0F-CA09-A459-91768AD9F4D3}"/>
              </a:ext>
            </a:extLst>
          </p:cNvPr>
          <p:cNvSpPr txBox="1"/>
          <p:nvPr/>
        </p:nvSpPr>
        <p:spPr>
          <a:xfrm>
            <a:off x="324852" y="1695674"/>
            <a:ext cx="115238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 Pró-Regularidade RPPS contará com 3 fases: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771916B-C243-0E8A-600B-3BC832BC6CD8}"/>
              </a:ext>
            </a:extLst>
          </p:cNvPr>
          <p:cNvSpPr txBox="1"/>
          <p:nvPr/>
        </p:nvSpPr>
        <p:spPr>
          <a:xfrm>
            <a:off x="319013" y="2065006"/>
            <a:ext cx="115053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pPr marL="0" indent="0">
              <a:buNone/>
            </a:pPr>
            <a:r>
              <a:rPr lang="pt-BR" b="1" dirty="0"/>
              <a:t>I - Fase geral, introdutória ao Programa: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FFE769E-76E9-8690-F72C-F5ABDAD921FE}"/>
              </a:ext>
            </a:extLst>
          </p:cNvPr>
          <p:cNvSpPr txBox="1"/>
          <p:nvPr/>
        </p:nvSpPr>
        <p:spPr>
          <a:xfrm>
            <a:off x="343304" y="2476117"/>
            <a:ext cx="113958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6 meses</a:t>
            </a:r>
            <a:r>
              <a:rPr lang="pt-BR" dirty="0"/>
              <a:t> para regularizar as pendências identificadas no Extrato Previdenciário do RPPS no CADPREV.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4C94D00-AE2D-3C74-541B-1D790CBC680D}"/>
              </a:ext>
            </a:extLst>
          </p:cNvPr>
          <p:cNvSpPr txBox="1"/>
          <p:nvPr/>
        </p:nvSpPr>
        <p:spPr>
          <a:xfrm>
            <a:off x="343304" y="2846332"/>
            <a:ext cx="114568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algn="just"/>
            <a:r>
              <a:rPr lang="pt-BR" dirty="0"/>
              <a:t>Prazo adicional de </a:t>
            </a:r>
            <a:r>
              <a:rPr lang="pt-BR" b="1" dirty="0"/>
              <a:t>6 mes</a:t>
            </a:r>
            <a:r>
              <a:rPr lang="pt-BR" dirty="0"/>
              <a:t>es para regularização de pendências, desde que os termos de parcelamento estejam em situação de conformidade no CADPREV.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F07A12C-0BA3-ED06-6636-BAFEC43914EF}"/>
              </a:ext>
            </a:extLst>
          </p:cNvPr>
          <p:cNvSpPr txBox="1"/>
          <p:nvPr/>
        </p:nvSpPr>
        <p:spPr>
          <a:xfrm>
            <a:off x="373433" y="3492663"/>
            <a:ext cx="11456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II - Fase intermediária: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E920D7C7-3832-86CC-4C5E-9ED769E9BEEF}"/>
              </a:ext>
            </a:extLst>
          </p:cNvPr>
          <p:cNvSpPr txBox="1"/>
          <p:nvPr/>
        </p:nvSpPr>
        <p:spPr>
          <a:xfrm>
            <a:off x="367594" y="3861995"/>
            <a:ext cx="114568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Arial" panose="020B0604020202020204" pitchFamily="34" charset="0"/>
              <a:buChar char="•"/>
              <a:defRPr/>
            </a:lvl1pPr>
          </a:lstStyle>
          <a:p>
            <a:r>
              <a:rPr lang="pt-BR" dirty="0"/>
              <a:t>Prazo adicional de </a:t>
            </a:r>
            <a:r>
              <a:rPr lang="pt-BR" b="1" dirty="0"/>
              <a:t>6 meses </a:t>
            </a:r>
            <a:r>
              <a:rPr lang="pt-BR" dirty="0"/>
              <a:t>para regularização de pendências remanescentes que, justificadamente, não foram passíveis de solução nos prazos anteriores.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769B84B7-D448-2DD6-0FD8-F624DCA571A0}"/>
              </a:ext>
            </a:extLst>
          </p:cNvPr>
          <p:cNvSpPr txBox="1"/>
          <p:nvPr/>
        </p:nvSpPr>
        <p:spPr>
          <a:xfrm>
            <a:off x="367591" y="4550988"/>
            <a:ext cx="114568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III - Fase específica: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DE9CF53-2CCE-E4BD-CCB0-E12BFBEF211F}"/>
              </a:ext>
            </a:extLst>
          </p:cNvPr>
          <p:cNvSpPr txBox="1"/>
          <p:nvPr/>
        </p:nvSpPr>
        <p:spPr>
          <a:xfrm>
            <a:off x="367591" y="4877658"/>
            <a:ext cx="115053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Arial" panose="020B0604020202020204" pitchFamily="34" charset="0"/>
              <a:buChar char="•"/>
              <a:defRPr/>
            </a:lvl1pPr>
          </a:lstStyle>
          <a:p>
            <a:r>
              <a:rPr lang="pt-BR" dirty="0"/>
              <a:t>Com prazo adicional de </a:t>
            </a:r>
            <a:r>
              <a:rPr lang="pt-BR" b="1" dirty="0"/>
              <a:t>6 meses</a:t>
            </a:r>
            <a:r>
              <a:rPr lang="pt-BR" dirty="0"/>
              <a:t>, renovável por igual período, para apresentação de planos de ação e aprovação pela SRPC e comprovação do cumprimento das medidas previstas no plano de ação.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C800DDFF-DA7C-1C17-F66B-B302D8ED5AF6}"/>
              </a:ext>
            </a:extLst>
          </p:cNvPr>
          <p:cNvSpPr txBox="1"/>
          <p:nvPr/>
        </p:nvSpPr>
        <p:spPr>
          <a:xfrm>
            <a:off x="355448" y="5533350"/>
            <a:ext cx="114325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IV - Fase de manutenção da conformidade</a:t>
            </a:r>
            <a:r>
              <a:rPr lang="pt-BR" b="1" dirty="0">
                <a:latin typeface="Times New Roman" panose="02020603050405020304" pitchFamily="18" charset="0"/>
                <a:ea typeface="Aptos" panose="020B0004020202020204" pitchFamily="34" charset="0"/>
              </a:rPr>
              <a:t>:</a:t>
            </a:r>
            <a:endParaRPr lang="pt-BR" b="1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739E5847-76AE-54DC-C644-851B6DA58671}"/>
              </a:ext>
            </a:extLst>
          </p:cNvPr>
          <p:cNvSpPr txBox="1"/>
          <p:nvPr/>
        </p:nvSpPr>
        <p:spPr>
          <a:xfrm>
            <a:off x="343303" y="5893321"/>
            <a:ext cx="115053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Arial" panose="020B0604020202020204" pitchFamily="34" charset="0"/>
              <a:buChar char="•"/>
              <a:defRPr/>
            </a:lvl1pPr>
          </a:lstStyle>
          <a:p>
            <a:r>
              <a:rPr lang="pt-BR" dirty="0"/>
              <a:t>Poderão ser apresentados novos planos de ação para a continuidade de regularização de pendências, com prazos superiores aos da fase específica.</a:t>
            </a:r>
          </a:p>
        </p:txBody>
      </p:sp>
    </p:spTree>
    <p:extLst>
      <p:ext uri="{BB962C8B-B14F-4D97-AF65-F5344CB8AC3E}">
        <p14:creationId xmlns:p14="http://schemas.microsoft.com/office/powerpoint/2010/main" val="157072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5" grpId="0"/>
      <p:bldP spid="9" grpId="0"/>
      <p:bldP spid="13" grpId="0"/>
      <p:bldP spid="17" grpId="0"/>
      <p:bldP spid="19" grpId="0"/>
      <p:bldP spid="21" grpId="0"/>
      <p:bldP spid="23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93272-6F44-699C-2469-9F26C16FE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CE724A9-32CD-EB80-6639-2A7E01D86612}"/>
              </a:ext>
            </a:extLst>
          </p:cNvPr>
          <p:cNvSpPr txBox="1"/>
          <p:nvPr/>
        </p:nvSpPr>
        <p:spPr>
          <a:xfrm>
            <a:off x="1809550" y="89104"/>
            <a:ext cx="10111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Dos Parcelamentos Especiais pela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EA95EFCF-2328-12D8-EC71-2155A3691499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EA95EFCF-2328-12D8-EC71-2155A369149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CE46FC55-5205-C799-BE0D-C04DF91ED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0054B0E-0CA4-E802-9AE0-58AB5FC02756}"/>
              </a:ext>
            </a:extLst>
          </p:cNvPr>
          <p:cNvSpPr txBox="1"/>
          <p:nvPr/>
        </p:nvSpPr>
        <p:spPr>
          <a:xfrm>
            <a:off x="290763" y="854018"/>
            <a:ext cx="115238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Condicionantes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379AD8B-159A-CF73-2613-8182D28D7A47}"/>
              </a:ext>
            </a:extLst>
          </p:cNvPr>
          <p:cNvSpPr txBox="1"/>
          <p:nvPr/>
        </p:nvSpPr>
        <p:spPr>
          <a:xfrm>
            <a:off x="238225" y="1317988"/>
            <a:ext cx="116289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Parcelamentos autorizados por lei do ente federativo em até 300 prestações mensais, iguais e sucessivas, com o pagamento por meio de vinculação do Fundo de Participação dos Municípios – FPM.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98C8A50-3E03-937A-C437-4A8DBA605B15}"/>
              </a:ext>
            </a:extLst>
          </p:cNvPr>
          <p:cNvSpPr txBox="1"/>
          <p:nvPr/>
        </p:nvSpPr>
        <p:spPr>
          <a:xfrm>
            <a:off x="280288" y="1988953"/>
            <a:ext cx="115422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Formalização, por meio do cadastramento dos termos do acordo no CADPREV, até 31/08/ 2026.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14E5044-83BD-3097-C9E2-F76963936F55}"/>
              </a:ext>
            </a:extLst>
          </p:cNvPr>
          <p:cNvSpPr txBox="1"/>
          <p:nvPr/>
        </p:nvSpPr>
        <p:spPr>
          <a:xfrm>
            <a:off x="274225" y="2408814"/>
            <a:ext cx="115053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Comprovação de autorização de retenção do FPM fornecida ao agente financeiro responsável pela sua liberação.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DE094EE-B0F7-3DF5-834E-5EC6AAAADD4F}"/>
              </a:ext>
            </a:extLst>
          </p:cNvPr>
          <p:cNvSpPr txBox="1"/>
          <p:nvPr/>
        </p:nvSpPr>
        <p:spPr>
          <a:xfrm>
            <a:off x="290763" y="3405122"/>
            <a:ext cx="115612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Inclusão de quaisquer débitos do ente, de seus poderes, órgãos, autarquias ou fundações, junto ao RPPS, relativos às competências até agosto de 2025, decorrentes, dentre outros, de: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14386D4-2A03-57E7-EB09-DB32120E82B3}"/>
              </a:ext>
            </a:extLst>
          </p:cNvPr>
          <p:cNvSpPr txBox="1"/>
          <p:nvPr/>
        </p:nvSpPr>
        <p:spPr>
          <a:xfrm>
            <a:off x="328144" y="4008202"/>
            <a:ext cx="115110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Parcelamentos ou reparcelamentos anteriores, em quaisquer situações que se encontrem no CADPREV.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00B5A249-7B48-1E7E-CE77-1ECDD0DAA2A0}"/>
              </a:ext>
            </a:extLst>
          </p:cNvPr>
          <p:cNvSpPr txBox="1"/>
          <p:nvPr/>
        </p:nvSpPr>
        <p:spPr>
          <a:xfrm>
            <a:off x="328144" y="4432162"/>
            <a:ext cx="113704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r>
              <a:rPr lang="pt-BR" dirty="0"/>
              <a:t>Utilização indevida de recursos.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5F823B03-6138-2B69-F4F0-073547BCBBED}"/>
              </a:ext>
            </a:extLst>
          </p:cNvPr>
          <p:cNvSpPr txBox="1"/>
          <p:nvPr/>
        </p:nvSpPr>
        <p:spPr>
          <a:xfrm>
            <a:off x="330933" y="4810184"/>
            <a:ext cx="1139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Valores devidos ao RPPS e não repassados decorrentes de: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AD2B0185-2622-ABCE-24D7-CBB7DA1033A3}"/>
              </a:ext>
            </a:extLst>
          </p:cNvPr>
          <p:cNvSpPr txBox="1"/>
          <p:nvPr/>
        </p:nvSpPr>
        <p:spPr>
          <a:xfrm>
            <a:off x="328145" y="5193173"/>
            <a:ext cx="115238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Contribuições normais ou suplementares.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F933D133-921E-B1CA-F776-5EA51F23DAD5}"/>
              </a:ext>
            </a:extLst>
          </p:cNvPr>
          <p:cNvSpPr txBox="1"/>
          <p:nvPr/>
        </p:nvSpPr>
        <p:spPr>
          <a:xfrm>
            <a:off x="378978" y="5565417"/>
            <a:ext cx="115777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Courier New" panose="02070309020205020404" pitchFamily="49" charset="0"/>
              <a:buChar char="o"/>
            </a:lvl1pPr>
          </a:lstStyle>
          <a:p>
            <a:r>
              <a:rPr lang="pt-BR" dirty="0"/>
              <a:t>Aportes destinados ao equacionamento do déficit atuarial.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81D96BED-D3BB-83F3-F483-C27BCD5AEFDD}"/>
              </a:ext>
            </a:extLst>
          </p:cNvPr>
          <p:cNvSpPr txBox="1"/>
          <p:nvPr/>
        </p:nvSpPr>
        <p:spPr>
          <a:xfrm>
            <a:off x="360392" y="5927879"/>
            <a:ext cx="114363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Courier New" panose="02070309020205020404" pitchFamily="49" charset="0"/>
              <a:buChar char="o"/>
            </a:lvl1pPr>
          </a:lstStyle>
          <a:p>
            <a:r>
              <a:rPr lang="pt-BR" dirty="0"/>
              <a:t>Contribuições descontadas dos servidores e beneficiários.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9A807841-FD27-EC8E-2808-D51201EE0D8F}"/>
              </a:ext>
            </a:extLst>
          </p:cNvPr>
          <p:cNvSpPr txBox="1"/>
          <p:nvPr/>
        </p:nvSpPr>
        <p:spPr>
          <a:xfrm>
            <a:off x="360392" y="6266379"/>
            <a:ext cx="115238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Courier New" panose="02070309020205020404" pitchFamily="49" charset="0"/>
              <a:buChar char="o"/>
              <a:defRPr/>
            </a:lvl1pPr>
          </a:lstStyle>
          <a:p>
            <a:r>
              <a:rPr lang="pt-BR" dirty="0"/>
              <a:t>Transferências.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E974C29-056C-4A2D-E7E5-366584B88815}"/>
              </a:ext>
            </a:extLst>
          </p:cNvPr>
          <p:cNvSpPr txBox="1"/>
          <p:nvPr/>
        </p:nvSpPr>
        <p:spPr>
          <a:xfrm>
            <a:off x="259364" y="2827260"/>
            <a:ext cx="1160778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Débitos passíveis de inclusão nos parcelamentos</a:t>
            </a:r>
          </a:p>
        </p:txBody>
      </p:sp>
      <p:pic>
        <p:nvPicPr>
          <p:cNvPr id="1026" name="Picture 2" descr="Gesto de atenção .">
            <a:extLst>
              <a:ext uri="{FF2B5EF4-FFF2-40B4-BE49-F238E27FC236}">
                <a16:creationId xmlns:a16="http://schemas.microsoft.com/office/drawing/2014/main" id="{CD7F1625-5D96-E867-45D7-018EAD541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206" y="654172"/>
            <a:ext cx="1284031" cy="75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17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9" grpId="0"/>
      <p:bldP spid="13" grpId="0"/>
      <p:bldP spid="17" grpId="0"/>
      <p:bldP spid="19" grpId="0"/>
      <p:bldP spid="21" grpId="0"/>
      <p:bldP spid="23" grpId="0"/>
      <p:bldP spid="25" grpId="0"/>
      <p:bldP spid="27" grpId="0"/>
      <p:bldP spid="29" grpId="0"/>
      <p:bldP spid="31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BC6A1-1AAC-2EE0-7BA8-C6EC52E09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A88790C-4F03-F762-5E9B-D2C9A4F6DCC4}"/>
              </a:ext>
            </a:extLst>
          </p:cNvPr>
          <p:cNvSpPr txBox="1"/>
          <p:nvPr/>
        </p:nvSpPr>
        <p:spPr>
          <a:xfrm>
            <a:off x="1809550" y="89104"/>
            <a:ext cx="10111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Dos Parcelamentos Especiais pela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D086131E-15F3-EA2C-EBEC-4AEC5BC44631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D086131E-15F3-EA2C-EBEC-4AEC5BC4463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5F166DFC-BBE9-A0DE-C8FD-2502B2585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AD3AAC9-6A4F-98F7-925E-2401ADECA2CB}"/>
              </a:ext>
            </a:extLst>
          </p:cNvPr>
          <p:cNvSpPr txBox="1"/>
          <p:nvPr/>
        </p:nvSpPr>
        <p:spPr>
          <a:xfrm>
            <a:off x="290763" y="854018"/>
            <a:ext cx="115238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Condicionantes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B92D9BE-3B66-E401-E410-2AA8C0BAD9FD}"/>
              </a:ext>
            </a:extLst>
          </p:cNvPr>
          <p:cNvSpPr txBox="1"/>
          <p:nvPr/>
        </p:nvSpPr>
        <p:spPr>
          <a:xfrm>
            <a:off x="209349" y="1377238"/>
            <a:ext cx="11691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Consolidação dos débitos com a aplicação do </a:t>
            </a:r>
            <a:r>
              <a:rPr lang="pt-BR" b="1" dirty="0"/>
              <a:t>índice oficial de atualização e da taxa de juros previstos em lei do ente </a:t>
            </a:r>
            <a:r>
              <a:rPr lang="pt-BR" dirty="0"/>
              <a:t>federativo, observado, como limite mínimo, a meta atuarial.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A65C83E-447C-2B16-6390-F5D264A61CFB}"/>
              </a:ext>
            </a:extLst>
          </p:cNvPr>
          <p:cNvSpPr txBox="1"/>
          <p:nvPr/>
        </p:nvSpPr>
        <p:spPr>
          <a:xfrm>
            <a:off x="290763" y="2071271"/>
            <a:ext cx="116052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Aplicação aos valores das </a:t>
            </a:r>
            <a:r>
              <a:rPr lang="pt-BR" b="1" dirty="0"/>
              <a:t>prestações vincendas, do índice e da taxa de juros</a:t>
            </a:r>
            <a:r>
              <a:rPr lang="pt-BR" dirty="0"/>
              <a:t>, acumulados desde a data de vencimento da primeira parcela até o mês anterior ao do seu pagamento.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736D24A-FFAA-57C1-767E-1E0CDA33FAE7}"/>
              </a:ext>
            </a:extLst>
          </p:cNvPr>
          <p:cNvSpPr txBox="1"/>
          <p:nvPr/>
        </p:nvSpPr>
        <p:spPr>
          <a:xfrm>
            <a:off x="290760" y="2717602"/>
            <a:ext cx="79484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Previsão de multa moratória, em caso de parcelas não pagas no seu vencimento.</a:t>
            </a:r>
          </a:p>
        </p:txBody>
      </p:sp>
      <p:pic>
        <p:nvPicPr>
          <p:cNvPr id="1026" name="Picture 2" descr="Vetores de Discutindo Emoticons e mais imagens de Emoticon - Emoticon,  Brigar, Duas pessoas">
            <a:extLst>
              <a:ext uri="{FF2B5EF4-FFF2-40B4-BE49-F238E27FC236}">
                <a16:creationId xmlns:a16="http://schemas.microsoft.com/office/drawing/2014/main" id="{A7588081-B72C-3916-4F0E-ED7990C9D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3979" y="2626257"/>
            <a:ext cx="1453416" cy="55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0D0B4D10-5081-02DE-74DD-8EFD4D9E9478}"/>
              </a:ext>
            </a:extLst>
          </p:cNvPr>
          <p:cNvSpPr txBox="1"/>
          <p:nvPr/>
        </p:nvSpPr>
        <p:spPr>
          <a:xfrm>
            <a:off x="290761" y="3320048"/>
            <a:ext cx="115238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/>
              <a:t>As condições relativas à retenção do Fundo de Participação dos Estados - FPE </a:t>
            </a:r>
            <a:r>
              <a:rPr lang="pt-BR" b="1" dirty="0"/>
              <a:t>não são obrigatórias</a:t>
            </a:r>
            <a:r>
              <a:rPr lang="pt-BR" dirty="0"/>
              <a:t> para Estados junto a seus RPPS.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CD8D1EE-6F09-865E-A52E-90EDC633DF59}"/>
              </a:ext>
            </a:extLst>
          </p:cNvPr>
          <p:cNvSpPr txBox="1"/>
          <p:nvPr/>
        </p:nvSpPr>
        <p:spPr>
          <a:xfrm>
            <a:off x="331468" y="4199493"/>
            <a:ext cx="115238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v"/>
            </a:lvl1pPr>
          </a:lstStyle>
          <a:p>
            <a:r>
              <a:rPr lang="pt-BR" dirty="0"/>
              <a:t>Não se aplica às contribuições e aportes </a:t>
            </a:r>
            <a:r>
              <a:rPr lang="pt-BR" b="1" dirty="0"/>
              <a:t>vincendos</a:t>
            </a:r>
            <a:r>
              <a:rPr lang="pt-BR" dirty="0"/>
              <a:t> e aos valores do déficit atuarial do RPPS.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A42FFCF4-BDEE-78FD-5BCD-82C8BA54F2A8}"/>
              </a:ext>
            </a:extLst>
          </p:cNvPr>
          <p:cNvSpPr txBox="1"/>
          <p:nvPr/>
        </p:nvSpPr>
        <p:spPr>
          <a:xfrm>
            <a:off x="290761" y="4893969"/>
            <a:ext cx="115238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v"/>
              <a:defRPr/>
            </a:lvl1pPr>
          </a:lstStyle>
          <a:p>
            <a:r>
              <a:rPr lang="pt-BR" dirty="0"/>
              <a:t>O índice oficial de atualização monetária deverá corresponder ao fixado para a atualização dos proventos de aposentadorias e de pensão por morte do RPPS, calculados com base na média aritmética das bases de cálculo de contribuição.</a:t>
            </a:r>
          </a:p>
        </p:txBody>
      </p:sp>
    </p:spTree>
    <p:extLst>
      <p:ext uri="{BB962C8B-B14F-4D97-AF65-F5344CB8AC3E}">
        <p14:creationId xmlns:p14="http://schemas.microsoft.com/office/powerpoint/2010/main" val="27775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2" grpId="0"/>
      <p:bldP spid="15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F4D85-392E-3047-72B4-75839EA75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1929821-9CED-C079-7214-1FD359D31187}"/>
              </a:ext>
            </a:extLst>
          </p:cNvPr>
          <p:cNvSpPr txBox="1"/>
          <p:nvPr/>
        </p:nvSpPr>
        <p:spPr>
          <a:xfrm>
            <a:off x="1809550" y="89104"/>
            <a:ext cx="10111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Dos Parcelamentos Especiais pela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4E69A299-A96E-5A80-0875-1C1E43E27923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4E69A299-A96E-5A80-0875-1C1E43E2792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B0913B17-E643-ACC9-1A75-5C96A44A4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0EC9436-97F9-B5AF-F0EA-AE2E6ED64357}"/>
              </a:ext>
            </a:extLst>
          </p:cNvPr>
          <p:cNvSpPr txBox="1"/>
          <p:nvPr/>
        </p:nvSpPr>
        <p:spPr>
          <a:xfrm>
            <a:off x="290763" y="854018"/>
            <a:ext cx="115238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Aprovação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AF35776-EB8E-E62D-FF1E-1260FBD50A74}"/>
              </a:ext>
            </a:extLst>
          </p:cNvPr>
          <p:cNvSpPr txBox="1"/>
          <p:nvPr/>
        </p:nvSpPr>
        <p:spPr>
          <a:xfrm>
            <a:off x="375384" y="1332920"/>
            <a:ext cx="11545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A análise da conformidade dos parcelamentos é condicionada à prévia comprovação junto a Secretaria de Regime Próprio e Complementar (SRPC):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C614367-B2CF-2259-78AA-2C007C728E71}"/>
              </a:ext>
            </a:extLst>
          </p:cNvPr>
          <p:cNvSpPr txBox="1"/>
          <p:nvPr/>
        </p:nvSpPr>
        <p:spPr>
          <a:xfrm>
            <a:off x="375383" y="2036004"/>
            <a:ext cx="114392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Do envio, por meio do </a:t>
            </a:r>
            <a:r>
              <a:rPr lang="pt-BR" b="1" dirty="0"/>
              <a:t>Gescon-RPPS</a:t>
            </a:r>
            <a:r>
              <a:rPr lang="pt-BR" dirty="0"/>
              <a:t>, dos seguintes documentos: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8C245C3F-7474-C672-3311-C248AA2F3DE0}"/>
              </a:ext>
            </a:extLst>
          </p:cNvPr>
          <p:cNvSpPr txBox="1"/>
          <p:nvPr/>
        </p:nvSpPr>
        <p:spPr>
          <a:xfrm>
            <a:off x="375383" y="2444021"/>
            <a:ext cx="114392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Do Termo de Adesão ao Pró-Regularidade RPPS.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76CF338-6132-7FD2-74E6-33536F53F8D6}"/>
              </a:ext>
            </a:extLst>
          </p:cNvPr>
          <p:cNvSpPr txBox="1"/>
          <p:nvPr/>
        </p:nvSpPr>
        <p:spPr>
          <a:xfrm>
            <a:off x="375384" y="2813353"/>
            <a:ext cx="11525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algn="just"/>
            <a:r>
              <a:rPr lang="pt-BR" dirty="0"/>
              <a:t>Da lei autorizativa do parcelamento contendo todas as condicionantes exigidas.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1477BE78-83F6-9529-48D7-B07C16468F75}"/>
              </a:ext>
            </a:extLst>
          </p:cNvPr>
          <p:cNvSpPr txBox="1"/>
          <p:nvPr/>
        </p:nvSpPr>
        <p:spPr>
          <a:xfrm>
            <a:off x="375384" y="3182685"/>
            <a:ext cx="114392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algn="just"/>
            <a:r>
              <a:rPr lang="pt-BR" dirty="0"/>
              <a:t>Da prestação de informações no CADPREV, relativas: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AEB19D91-0BE8-D455-D54B-CF3A42D6CC80}"/>
              </a:ext>
            </a:extLst>
          </p:cNvPr>
          <p:cNvSpPr txBox="1"/>
          <p:nvPr/>
        </p:nvSpPr>
        <p:spPr>
          <a:xfrm>
            <a:off x="375380" y="3504377"/>
            <a:ext cx="114392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Courier New" panose="02070309020205020404" pitchFamily="49" charset="0"/>
              <a:buChar char="o"/>
              <a:defRPr/>
            </a:lvl1pPr>
          </a:lstStyle>
          <a:p>
            <a:pPr algn="just"/>
            <a:r>
              <a:rPr lang="pt-BR" dirty="0"/>
              <a:t>Ao cadastramento dos valores, competências e rubricas dos débitos incluídos no parcelamento.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E1780A8-D415-3D36-B717-F3FBF0AD6E33}"/>
              </a:ext>
            </a:extLst>
          </p:cNvPr>
          <p:cNvSpPr txBox="1"/>
          <p:nvPr/>
        </p:nvSpPr>
        <p:spPr>
          <a:xfrm>
            <a:off x="373366" y="3873709"/>
            <a:ext cx="11525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Courier New" panose="02070309020205020404" pitchFamily="49" charset="0"/>
              <a:buChar char="o"/>
              <a:defRPr/>
            </a:lvl1pPr>
          </a:lstStyle>
          <a:p>
            <a:pPr algn="just"/>
            <a:r>
              <a:rPr lang="pt-BR" dirty="0"/>
              <a:t>Aos critérios de consolidação dos débitos e de atualização e de pagamento das parcelas.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F2E4A687-1B5B-81DD-3123-C0E985FE7B2E}"/>
              </a:ext>
            </a:extLst>
          </p:cNvPr>
          <p:cNvSpPr txBox="1"/>
          <p:nvPr/>
        </p:nvSpPr>
        <p:spPr>
          <a:xfrm>
            <a:off x="371355" y="4246036"/>
            <a:ext cx="11525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Courier New" panose="02070309020205020404" pitchFamily="49" charset="0"/>
              <a:buChar char="o"/>
              <a:defRPr/>
            </a:lvl1pPr>
          </a:lstStyle>
          <a:p>
            <a:pPr algn="just"/>
            <a:r>
              <a:rPr lang="pt-BR" dirty="0"/>
              <a:t>Às condições dos termos do acordo de parcelamento.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D169754E-F65F-9596-53E2-576EDB83831D}"/>
              </a:ext>
            </a:extLst>
          </p:cNvPr>
          <p:cNvSpPr txBox="1"/>
          <p:nvPr/>
        </p:nvSpPr>
        <p:spPr>
          <a:xfrm>
            <a:off x="371355" y="4589034"/>
            <a:ext cx="114432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Courier New" panose="02070309020205020404" pitchFamily="49" charset="0"/>
              <a:buChar char="o"/>
              <a:defRPr/>
            </a:lvl1pPr>
          </a:lstStyle>
          <a:p>
            <a:r>
              <a:rPr lang="pt-BR" dirty="0"/>
              <a:t>À autorização de retenção do FPM, recepcionada pelo agente financeiro responsável pela sua liberação.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980C0D89-12BD-210F-F843-7562B05AFB5E}"/>
              </a:ext>
            </a:extLst>
          </p:cNvPr>
          <p:cNvSpPr txBox="1"/>
          <p:nvPr/>
        </p:nvSpPr>
        <p:spPr>
          <a:xfrm>
            <a:off x="371355" y="4940492"/>
            <a:ext cx="114432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Courier New" panose="02070309020205020404" pitchFamily="49" charset="0"/>
              <a:buChar char="o"/>
              <a:defRPr/>
            </a:lvl1pPr>
          </a:lstStyle>
          <a:p>
            <a:r>
              <a:rPr lang="pt-BR" dirty="0"/>
              <a:t>A demais documentos 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2B658045-37C0-5079-054F-A88ED5A1CE47}"/>
              </a:ext>
            </a:extLst>
          </p:cNvPr>
          <p:cNvSpPr txBox="1"/>
          <p:nvPr/>
        </p:nvSpPr>
        <p:spPr>
          <a:xfrm>
            <a:off x="371355" y="5389722"/>
            <a:ext cx="114432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/>
              <a:t>Poderá ser emitido </a:t>
            </a:r>
            <a:r>
              <a:rPr lang="pt-BR" b="1" dirty="0"/>
              <a:t>CRP emergencial </a:t>
            </a:r>
            <a:r>
              <a:rPr lang="pt-BR" dirty="0"/>
              <a:t>para o ente federativo que tenha encaminhado os documentos e informações aptos a comprovar o atendimento dos critérios e exigências para sua emissão.</a:t>
            </a:r>
          </a:p>
        </p:txBody>
      </p:sp>
    </p:spTree>
    <p:extLst>
      <p:ext uri="{BB962C8B-B14F-4D97-AF65-F5344CB8AC3E}">
        <p14:creationId xmlns:p14="http://schemas.microsoft.com/office/powerpoint/2010/main" val="302863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4" grpId="0"/>
      <p:bldP spid="17" grpId="0"/>
      <p:bldP spid="20" grpId="0"/>
      <p:bldP spid="22" grpId="0"/>
      <p:bldP spid="24" grpId="0"/>
      <p:bldP spid="26" grpId="0"/>
      <p:bldP spid="28" grpId="0"/>
      <p:bldP spid="30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64CB2-477A-9B06-8A81-D57D3063F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0CA4CA8-760A-DD41-464D-E4B3FB7D0ED6}"/>
              </a:ext>
            </a:extLst>
          </p:cNvPr>
          <p:cNvSpPr txBox="1"/>
          <p:nvPr/>
        </p:nvSpPr>
        <p:spPr>
          <a:xfrm>
            <a:off x="1809550" y="89104"/>
            <a:ext cx="10111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Manutenção do Pró-Regularidade RPPS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F83FBEC0-E886-0C1B-506B-792222143E3A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F83FBEC0-E886-0C1B-506B-792222143E3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29ED151C-05B2-BABC-0470-D7C983CC7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BB98832-6BBC-842A-B97B-CA4AD2E6E123}"/>
              </a:ext>
            </a:extLst>
          </p:cNvPr>
          <p:cNvSpPr txBox="1"/>
          <p:nvPr/>
        </p:nvSpPr>
        <p:spPr>
          <a:xfrm>
            <a:off x="290763" y="854018"/>
            <a:ext cx="115238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Condicionantes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22F268D-B494-6B74-5FAE-1DAAB23AA456}"/>
              </a:ext>
            </a:extLst>
          </p:cNvPr>
          <p:cNvSpPr txBox="1"/>
          <p:nvPr/>
        </p:nvSpPr>
        <p:spPr>
          <a:xfrm>
            <a:off x="290762" y="1321626"/>
            <a:ext cx="115238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 ente federativo deverá comprovar à SRPC, até 10 de dezembro de 2026, sob pena de suspensão do parcelamento, cumulativamente, as seguintes condições: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F27C05E-C9EC-78E9-0C9E-E39D684D543B}"/>
              </a:ext>
            </a:extLst>
          </p:cNvPr>
          <p:cNvSpPr txBox="1"/>
          <p:nvPr/>
        </p:nvSpPr>
        <p:spPr>
          <a:xfrm>
            <a:off x="290759" y="1967957"/>
            <a:ext cx="115238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Adoção das regras de elegibilidade, de cálculo e de reajustamento dos benefícios, e quanto as idades mínimas para aposentadorias voluntárias, e por incapacidade permanente para o trabalho, do servidor professor, da pensão por morte do segurado, para os atuais e futuros segurados.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9387C1F-5456-FE00-DF45-7E4F045B5479}"/>
              </a:ext>
            </a:extLst>
          </p:cNvPr>
          <p:cNvSpPr txBox="1"/>
          <p:nvPr/>
        </p:nvSpPr>
        <p:spPr>
          <a:xfrm>
            <a:off x="377396" y="2891287"/>
            <a:ext cx="114372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Que sejam, no mínimo, </a:t>
            </a:r>
            <a:r>
              <a:rPr lang="pt-BR" b="1" dirty="0"/>
              <a:t>assemelhadas</a:t>
            </a:r>
            <a:r>
              <a:rPr lang="pt-BR" dirty="0"/>
              <a:t> às aplicáveis aos segurados do RPPS da União, aproximando-se das regras previstas na EC nº 103, de 2019.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A217D0AA-A7BF-A11D-E264-87B7DEF0F914}"/>
              </a:ext>
            </a:extLst>
          </p:cNvPr>
          <p:cNvSpPr txBox="1"/>
          <p:nvPr/>
        </p:nvSpPr>
        <p:spPr>
          <a:xfrm>
            <a:off x="377394" y="3560630"/>
            <a:ext cx="115238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Que contribuam efetivamente para o atingimento e a manutenção do equilíbrio financeiro e atuarial do RPPS.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983917C-CC6B-73D8-8D47-E6B8A4DE0146}"/>
              </a:ext>
            </a:extLst>
          </p:cNvPr>
          <p:cNvSpPr txBox="1"/>
          <p:nvPr/>
        </p:nvSpPr>
        <p:spPr>
          <a:xfrm>
            <a:off x="397222" y="3947241"/>
            <a:ext cx="115238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Adequação do rol de benefícios do RPPS, limitados a aposentadorias e pensão por morte do segurado. 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E123B020-E662-F203-C48B-84CE5532D539}"/>
              </a:ext>
            </a:extLst>
          </p:cNvPr>
          <p:cNvSpPr txBox="1"/>
          <p:nvPr/>
        </p:nvSpPr>
        <p:spPr>
          <a:xfrm>
            <a:off x="377392" y="4339583"/>
            <a:ext cx="115238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Adequação da alíquota de contribuição devida pelos segurados do RPPS.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066D1364-BC7D-434E-D401-A5A71E449591}"/>
              </a:ext>
            </a:extLst>
          </p:cNvPr>
          <p:cNvSpPr txBox="1"/>
          <p:nvPr/>
        </p:nvSpPr>
        <p:spPr>
          <a:xfrm>
            <a:off x="377391" y="4737073"/>
            <a:ext cx="114372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Adequação do órgão ou entidade gestora do RPPS.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F63130CA-1965-FABD-A45B-FEDBCB23361F}"/>
              </a:ext>
            </a:extLst>
          </p:cNvPr>
          <p:cNvSpPr txBox="1"/>
          <p:nvPr/>
        </p:nvSpPr>
        <p:spPr>
          <a:xfrm>
            <a:off x="377390" y="5193592"/>
            <a:ext cx="114372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Instituição do Regime de Previdência Complementar – RPC e definição de sua unidade gestora.</a:t>
            </a:r>
          </a:p>
        </p:txBody>
      </p:sp>
    </p:spTree>
    <p:extLst>
      <p:ext uri="{BB962C8B-B14F-4D97-AF65-F5344CB8AC3E}">
        <p14:creationId xmlns:p14="http://schemas.microsoft.com/office/powerpoint/2010/main" val="229948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9" grpId="0"/>
      <p:bldP spid="12" grpId="0"/>
      <p:bldP spid="15" grpId="0"/>
      <p:bldP spid="18" grpId="0"/>
      <p:bldP spid="21" grpId="0"/>
      <p:bldP spid="25" grpId="0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B922B-CA2E-F892-1135-9FA10CA20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53DF7BD-F46E-4A86-4F80-C7002587986A}"/>
              </a:ext>
            </a:extLst>
          </p:cNvPr>
          <p:cNvSpPr txBox="1"/>
          <p:nvPr/>
        </p:nvSpPr>
        <p:spPr>
          <a:xfrm>
            <a:off x="1809550" y="89104"/>
            <a:ext cx="10111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Parcelamentos de Débitos junto ao RGPS –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9EF38294-801E-F800-1AF9-79349B13061F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9EF38294-801E-F800-1AF9-79349B13061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71917291-6A77-E7C3-C0A5-DCF10D0D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AD28BD77-F7C2-7E48-CFFD-02AC70712531}"/>
              </a:ext>
            </a:extLst>
          </p:cNvPr>
          <p:cNvSpPr txBox="1"/>
          <p:nvPr/>
        </p:nvSpPr>
        <p:spPr>
          <a:xfrm>
            <a:off x="366480" y="843677"/>
            <a:ext cx="11482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Autoriza, excepcionalmente, o parcelamento dos débitos decorrentes de contribuições previdenciárias dos </a:t>
            </a:r>
            <a:r>
              <a:rPr lang="pt-BR" b="1" dirty="0"/>
              <a:t>Municípios</a:t>
            </a:r>
            <a:r>
              <a:rPr lang="pt-BR" dirty="0"/>
              <a:t>, incluídas suas autarquias e fundações com o Regime Geral de Previdência Social (RGPS):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35FD8F5-2EEE-71EC-E136-A4B01351AEBF}"/>
              </a:ext>
            </a:extLst>
          </p:cNvPr>
          <p:cNvSpPr txBox="1"/>
          <p:nvPr/>
        </p:nvSpPr>
        <p:spPr>
          <a:xfrm>
            <a:off x="366480" y="1456001"/>
            <a:ext cx="114822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Débitos com vencimento até 31 de agosto de 2025, ainda que em fase de execução fiscal ajuizada, inclusive os decorrentes do descumprimento de obrigações acessórias e os que tenham sido objeto de parcelamento anterior não integralmente quitado.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43ABC70F-5ED0-C417-1921-45231A57BC22}"/>
              </a:ext>
            </a:extLst>
          </p:cNvPr>
          <p:cNvSpPr txBox="1"/>
          <p:nvPr/>
        </p:nvSpPr>
        <p:spPr>
          <a:xfrm>
            <a:off x="366480" y="2379331"/>
            <a:ext cx="11459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/>
              <a:t>Prazo máximo de 300 prestações mensais.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E138103C-15CF-892C-ACCF-F98F9237841B}"/>
              </a:ext>
            </a:extLst>
          </p:cNvPr>
          <p:cNvSpPr txBox="1"/>
          <p:nvPr/>
        </p:nvSpPr>
        <p:spPr>
          <a:xfrm>
            <a:off x="366480" y="2838012"/>
            <a:ext cx="11482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Os Municípios que possuam RPPS deverão comprovar, para fins de continuidade do parcelamento com o RGPS, as exigência quanto aos RPPS até 1º de março de 2027.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A91E765-B83B-145D-9147-2285606A29F6}"/>
              </a:ext>
            </a:extLst>
          </p:cNvPr>
          <p:cNvSpPr txBox="1"/>
          <p:nvPr/>
        </p:nvSpPr>
        <p:spPr>
          <a:xfrm>
            <a:off x="366479" y="3429000"/>
            <a:ext cx="114590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O valor de cada parcela será acrescido de atualização monetária e juros, acumulados mensalmente, calculados a partir do mês subsequente ao da consolidação até o mês anterior ao do pagamento, nos seguintes termos: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1F95B13-13C3-4EAA-8C54-770CDBF76280}"/>
              </a:ext>
            </a:extLst>
          </p:cNvPr>
          <p:cNvSpPr txBox="1"/>
          <p:nvPr/>
        </p:nvSpPr>
        <p:spPr>
          <a:xfrm>
            <a:off x="366478" y="4075331"/>
            <a:ext cx="115545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Atualização monetária pela variação do IPCA ou por índice que vier a substituí-lo.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4722FB56-4532-0BD5-F915-50C97EA6957A}"/>
              </a:ext>
            </a:extLst>
          </p:cNvPr>
          <p:cNvSpPr txBox="1"/>
          <p:nvPr/>
        </p:nvSpPr>
        <p:spPr>
          <a:xfrm>
            <a:off x="366478" y="4460327"/>
            <a:ext cx="114590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algn="just"/>
            <a:r>
              <a:rPr lang="pt-BR" dirty="0"/>
              <a:t>Juros reais de </a:t>
            </a:r>
            <a:r>
              <a:rPr lang="pt-BR" b="1" dirty="0"/>
              <a:t>0% a.a</a:t>
            </a:r>
            <a:r>
              <a:rPr lang="pt-BR" dirty="0"/>
              <a:t>.  para os Municípios que, em até 18 meses  após a promulgação da EC nº 136, quitarem, no mínimo, </a:t>
            </a:r>
            <a:r>
              <a:rPr lang="pt-BR" b="1" dirty="0"/>
              <a:t>20%</a:t>
            </a:r>
            <a:r>
              <a:rPr lang="pt-BR" dirty="0"/>
              <a:t>  da dívida.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CE275138-D10E-3CFD-ED34-F2FD483C9AF7}"/>
              </a:ext>
            </a:extLst>
          </p:cNvPr>
          <p:cNvSpPr txBox="1"/>
          <p:nvPr/>
        </p:nvSpPr>
        <p:spPr>
          <a:xfrm>
            <a:off x="364878" y="5026613"/>
            <a:ext cx="11482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algn="just"/>
            <a:r>
              <a:rPr lang="pt-BR" dirty="0"/>
              <a:t>Juros reais de </a:t>
            </a:r>
            <a:r>
              <a:rPr lang="pt-BR" b="1" dirty="0"/>
              <a:t>1% a.a</a:t>
            </a:r>
            <a:r>
              <a:rPr lang="pt-BR" dirty="0"/>
              <a:t>.  para os Municípios que, em até 18 meses  após a promulgação da EC nº 136, quitarem, no mínimo, </a:t>
            </a:r>
            <a:r>
              <a:rPr lang="pt-BR" b="1" dirty="0"/>
              <a:t>10%</a:t>
            </a:r>
            <a:r>
              <a:rPr lang="pt-BR" dirty="0"/>
              <a:t>  da dívida.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B116D338-6F6C-03CE-9C18-6C19CDE044AD}"/>
              </a:ext>
            </a:extLst>
          </p:cNvPr>
          <p:cNvSpPr txBox="1"/>
          <p:nvPr/>
        </p:nvSpPr>
        <p:spPr>
          <a:xfrm>
            <a:off x="344903" y="5661882"/>
            <a:ext cx="114914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algn="just"/>
            <a:r>
              <a:rPr lang="pt-BR" dirty="0"/>
              <a:t>Juros reais de </a:t>
            </a:r>
            <a:r>
              <a:rPr lang="pt-BR" b="1" dirty="0"/>
              <a:t>2% a.a</a:t>
            </a:r>
            <a:r>
              <a:rPr lang="pt-BR" dirty="0"/>
              <a:t>.  para os Municípios que, em até 18 meses após a promulgação da EC nº 136, quitarem, no mínimo, </a:t>
            </a:r>
            <a:r>
              <a:rPr lang="pt-BR" b="1" dirty="0"/>
              <a:t>5%</a:t>
            </a:r>
            <a:r>
              <a:rPr lang="pt-BR" dirty="0"/>
              <a:t>  da dívida.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05109867-2FB3-7257-C3B4-1D503E48684E}"/>
              </a:ext>
            </a:extLst>
          </p:cNvPr>
          <p:cNvSpPr txBox="1"/>
          <p:nvPr/>
        </p:nvSpPr>
        <p:spPr>
          <a:xfrm>
            <a:off x="375667" y="6260397"/>
            <a:ext cx="11460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Arial" panose="020B0604020202020204" pitchFamily="34" charset="0"/>
              <a:buChar char="•"/>
              <a:defRPr/>
            </a:lvl1pPr>
          </a:lstStyle>
          <a:p>
            <a:r>
              <a:rPr lang="pt-BR" dirty="0"/>
              <a:t>Juros reais de </a:t>
            </a:r>
            <a:r>
              <a:rPr lang="pt-BR" b="1" dirty="0"/>
              <a:t>4% a.a</a:t>
            </a:r>
            <a:r>
              <a:rPr lang="pt-BR" dirty="0"/>
              <a:t>. para os Municípios que não se enquadrarem nas situações anteriores</a:t>
            </a:r>
          </a:p>
        </p:txBody>
      </p:sp>
    </p:spTree>
    <p:extLst>
      <p:ext uri="{BB962C8B-B14F-4D97-AF65-F5344CB8AC3E}">
        <p14:creationId xmlns:p14="http://schemas.microsoft.com/office/powerpoint/2010/main" val="363073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  <p:bldP spid="16" grpId="0"/>
      <p:bldP spid="19" grpId="0"/>
      <p:bldP spid="22" grpId="0"/>
      <p:bldP spid="24" grpId="0"/>
      <p:bldP spid="26" grpId="0"/>
      <p:bldP spid="27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231AB-3B03-60B6-322F-22E493B8B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5F4A2B7-DAAE-77FD-333C-60F86C129F00}"/>
              </a:ext>
            </a:extLst>
          </p:cNvPr>
          <p:cNvSpPr txBox="1"/>
          <p:nvPr/>
        </p:nvSpPr>
        <p:spPr>
          <a:xfrm>
            <a:off x="1809550" y="89104"/>
            <a:ext cx="10111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Parcelamentos de Débitos junto ao RGPS –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7821EBA8-E88E-C77C-52F1-0CD122C7D225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7821EBA8-E88E-C77C-52F1-0CD122C7D22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423C6FBB-C68F-4F01-2067-2A52EE7DA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AD5FD94-F453-1F8E-3B86-60199A1F1EBA}"/>
              </a:ext>
            </a:extLst>
          </p:cNvPr>
          <p:cNvSpPr txBox="1"/>
          <p:nvPr/>
        </p:nvSpPr>
        <p:spPr>
          <a:xfrm>
            <a:off x="337603" y="854018"/>
            <a:ext cx="114770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Condicionantes e Penalidades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3E4B20F-820A-E6C7-1246-FF96E4F6D36A}"/>
              </a:ext>
            </a:extLst>
          </p:cNvPr>
          <p:cNvSpPr txBox="1"/>
          <p:nvPr/>
        </p:nvSpPr>
        <p:spPr>
          <a:xfrm>
            <a:off x="337602" y="1666672"/>
            <a:ext cx="115834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O parcelamento será excluído na hipótese de inadimplência por 3  meses consecutivos ou por 6 meses alternados.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3D0E1EE-6E1A-CEC3-E677-79F3C1178B19}"/>
              </a:ext>
            </a:extLst>
          </p:cNvPr>
          <p:cNvSpPr txBox="1"/>
          <p:nvPr/>
        </p:nvSpPr>
        <p:spPr>
          <a:xfrm>
            <a:off x="337602" y="2605861"/>
            <a:ext cx="11583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</a:lvl1pPr>
          </a:lstStyle>
          <a:p>
            <a:r>
              <a:rPr lang="pt-BR" dirty="0"/>
              <a:t>Em caso de exclusão por inadimplência, o Município ficará </a:t>
            </a:r>
            <a:r>
              <a:rPr lang="pt-BR" b="1" dirty="0"/>
              <a:t>impedido de receber transferências voluntárias da União, inclusive de emendas parlamentares,</a:t>
            </a:r>
            <a:r>
              <a:rPr lang="pt-BR" dirty="0"/>
              <a:t> enquanto perdurar a inadimplência.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9D7735E0-6019-E90A-E0FF-34EE72C1F518}"/>
              </a:ext>
            </a:extLst>
          </p:cNvPr>
          <p:cNvSpPr txBox="1"/>
          <p:nvPr/>
        </p:nvSpPr>
        <p:spPr>
          <a:xfrm>
            <a:off x="337602" y="3689577"/>
            <a:ext cx="114770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</a:lvl1pPr>
          </a:lstStyle>
          <a:p>
            <a:r>
              <a:rPr lang="pt-BR" dirty="0"/>
              <a:t>O Prefeito do Município inadimplente responderá na forma da legislação de responsabilidade fiscal e de improbidade administrativa, exceto se demonstrado que a inadimplência tenha ocorrido por variações negativas inesperadas e significativas nas receitas ou por incremento nas despesas não decorrentes de decisões próprias do Município ou do respectivo chefe do Poder Executivo.</a:t>
            </a:r>
          </a:p>
        </p:txBody>
      </p:sp>
    </p:spTree>
    <p:extLst>
      <p:ext uri="{BB962C8B-B14F-4D97-AF65-F5344CB8AC3E}">
        <p14:creationId xmlns:p14="http://schemas.microsoft.com/office/powerpoint/2010/main" val="244826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C298E-D70E-A405-F0DF-8822F66D1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C8E3D86-7FD7-2BB6-4A04-8D84DF4130CC}"/>
              </a:ext>
            </a:extLst>
          </p:cNvPr>
          <p:cNvSpPr txBox="1"/>
          <p:nvPr/>
        </p:nvSpPr>
        <p:spPr>
          <a:xfrm>
            <a:off x="1809550" y="89104"/>
            <a:ext cx="10111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Parcelamentos de Débitos junto ao RGPS –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9CD6AE32-C0F3-F3F4-6BB6-CED076460415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9CD6AE32-C0F3-F3F4-6BB6-CED07646041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6118A08C-1E85-FF97-773C-47911F249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F60799D-2C2C-53B3-3C21-DDD713700BB8}"/>
              </a:ext>
            </a:extLst>
          </p:cNvPr>
          <p:cNvSpPr txBox="1"/>
          <p:nvPr/>
        </p:nvSpPr>
        <p:spPr>
          <a:xfrm>
            <a:off x="337603" y="854018"/>
            <a:ext cx="114770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Possibilidades de Quitação Antecipada de dívidas com o RGPS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5A97060-11D2-A58D-2A20-8F6DF15C3352}"/>
              </a:ext>
            </a:extLst>
          </p:cNvPr>
          <p:cNvSpPr txBox="1"/>
          <p:nvPr/>
        </p:nvSpPr>
        <p:spPr>
          <a:xfrm>
            <a:off x="380956" y="1439942"/>
            <a:ext cx="114372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A quitação antecipada de parcela da dívida com o RGPS poderá ser realizada por meio dos seguintes instrumentos: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2C074F7-AF86-4233-7725-CE69C9064050}"/>
              </a:ext>
            </a:extLst>
          </p:cNvPr>
          <p:cNvSpPr txBox="1"/>
          <p:nvPr/>
        </p:nvSpPr>
        <p:spPr>
          <a:xfrm>
            <a:off x="337601" y="1851338"/>
            <a:ext cx="11477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/>
              <a:t>Em moeda corrente à conta única do Tesouro Nacional, a título de amortização extraordinária do saldo devedor.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D4172152-CAEF-2138-D5E2-F043067B039D}"/>
              </a:ext>
            </a:extLst>
          </p:cNvPr>
          <p:cNvSpPr txBox="1"/>
          <p:nvPr/>
        </p:nvSpPr>
        <p:spPr>
          <a:xfrm>
            <a:off x="337598" y="2300513"/>
            <a:ext cx="114770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Transferência, para a União, de participações societárias em empresas de propriedade do Município,  mediante leis específicas da União e do Município.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04682FE-BD54-6AAD-F464-4D7D5513DBEB}"/>
              </a:ext>
            </a:extLst>
          </p:cNvPr>
          <p:cNvSpPr txBox="1"/>
          <p:nvPr/>
        </p:nvSpPr>
        <p:spPr>
          <a:xfrm>
            <a:off x="380956" y="2913660"/>
            <a:ext cx="114770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Transferência de bens móveis ou imóveis do Município para a União, mediante manifestação de aceite por ambas as partes e lei específica do Município.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FE5CE3B-A85A-E160-BAA7-BC461EDC27C3}"/>
              </a:ext>
            </a:extLst>
          </p:cNvPr>
          <p:cNvSpPr txBox="1"/>
          <p:nvPr/>
        </p:nvSpPr>
        <p:spPr>
          <a:xfrm>
            <a:off x="357496" y="3559991"/>
            <a:ext cx="114372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/>
              <a:t>Cessão de créditos líquidos e certos do Município para o setor privado, desde que previamente aceitos pela União.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B648B5F5-3D93-8214-2881-4C743E19C44C}"/>
              </a:ext>
            </a:extLst>
          </p:cNvPr>
          <p:cNvSpPr txBox="1"/>
          <p:nvPr/>
        </p:nvSpPr>
        <p:spPr>
          <a:xfrm>
            <a:off x="417189" y="4018065"/>
            <a:ext cx="114372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 Transferência de créditos do Município com a União reconhecidos por ambas as partes.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ABF45A5-140F-D4C7-7902-68DA9EA942B1}"/>
              </a:ext>
            </a:extLst>
          </p:cNvPr>
          <p:cNvSpPr txBox="1"/>
          <p:nvPr/>
        </p:nvSpPr>
        <p:spPr>
          <a:xfrm>
            <a:off x="377392" y="4470006"/>
            <a:ext cx="114372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Cessão, para a União, dos recebíveis originados de créditos inscritos na dívida ativa da Fazenda Pública municipal confessados e considerados recuperáveis nos termos da legislação aplicável, sob diversas condições.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9249A43C-B944-0FC2-5FFA-2513EF758E07}"/>
              </a:ext>
            </a:extLst>
          </p:cNvPr>
          <p:cNvSpPr txBox="1"/>
          <p:nvPr/>
        </p:nvSpPr>
        <p:spPr>
          <a:xfrm>
            <a:off x="377392" y="5201162"/>
            <a:ext cx="113974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/>
              <a:t>Cessão de outros ativos nos termos de ato do Poder Executivo federal.</a:t>
            </a:r>
          </a:p>
        </p:txBody>
      </p:sp>
    </p:spTree>
    <p:extLst>
      <p:ext uri="{BB962C8B-B14F-4D97-AF65-F5344CB8AC3E}">
        <p14:creationId xmlns:p14="http://schemas.microsoft.com/office/powerpoint/2010/main" val="286174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  <p:bldP spid="13" grpId="0"/>
      <p:bldP spid="15" grpId="0"/>
      <p:bldP spid="17" grpId="0"/>
      <p:bldP spid="19" grpId="0"/>
      <p:bldP spid="21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AEC96-236D-9D96-3160-21969C889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9C9F1D1-D6D8-C671-47E9-E9848A068FAC}"/>
              </a:ext>
            </a:extLst>
          </p:cNvPr>
          <p:cNvSpPr txBox="1"/>
          <p:nvPr/>
        </p:nvSpPr>
        <p:spPr>
          <a:xfrm>
            <a:off x="1809550" y="89104"/>
            <a:ext cx="10111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Parcelamentos de Débitos junto ao RGPS –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C4D1D2AD-F2A3-8617-933F-4C80074A57E0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C4D1D2AD-F2A3-8617-933F-4C80074A57E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6DF427F9-4A77-940D-6258-692BAB909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8571A99-9295-E80E-C0F0-D4EAFF52F0FE}"/>
              </a:ext>
            </a:extLst>
          </p:cNvPr>
          <p:cNvSpPr txBox="1"/>
          <p:nvPr/>
        </p:nvSpPr>
        <p:spPr>
          <a:xfrm>
            <a:off x="337603" y="854018"/>
            <a:ext cx="114770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Requerimento de adesão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44A333B-661F-705E-F535-22D328D0D080}"/>
              </a:ext>
            </a:extLst>
          </p:cNvPr>
          <p:cNvSpPr txBox="1"/>
          <p:nvPr/>
        </p:nvSpPr>
        <p:spPr>
          <a:xfrm>
            <a:off x="380956" y="1439942"/>
            <a:ext cx="114372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A adesão ao parcelamento deverá ser requerida </a:t>
            </a:r>
            <a:r>
              <a:rPr lang="pt-BR" b="1" dirty="0"/>
              <a:t>até o dia 31 de agosto de 2026</a:t>
            </a:r>
            <a:r>
              <a:rPr lang="pt-BR" dirty="0"/>
              <a:t>, por meio: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57DE11E-0C91-D249-CEAF-E71D6C3C7CF9}"/>
              </a:ext>
            </a:extLst>
          </p:cNvPr>
          <p:cNvSpPr txBox="1"/>
          <p:nvPr/>
        </p:nvSpPr>
        <p:spPr>
          <a:xfrm>
            <a:off x="357497" y="2113093"/>
            <a:ext cx="11477005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/>
              <a:t>Do Portal de Serviços da Receita Federal, menu "Minhas Negociações de Dívidas", disponível em </a:t>
            </a:r>
            <a:r>
              <a:rPr lang="pt-BR" dirty="0">
                <a:hlinkClick r:id="rId5"/>
              </a:rPr>
              <a:t>https://servicos.receitafederal.gov.br</a:t>
            </a:r>
            <a:r>
              <a:rPr lang="pt-BR" dirty="0"/>
              <a:t> 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3F16BFC-A693-7F16-E635-08A235D3B431}"/>
              </a:ext>
            </a:extLst>
          </p:cNvPr>
          <p:cNvSpPr txBox="1"/>
          <p:nvPr/>
        </p:nvSpPr>
        <p:spPr>
          <a:xfrm>
            <a:off x="380956" y="3289132"/>
            <a:ext cx="11453546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/>
              <a:t>De abertura de processo digital no menu "Legislação e Processo", submenu "Requerimentos Web", no Centro Virtual de Atendimento - </a:t>
            </a:r>
            <a:r>
              <a:rPr lang="pt-BR" dirty="0" err="1"/>
              <a:t>e-CAC</a:t>
            </a:r>
            <a:r>
              <a:rPr lang="pt-BR" dirty="0"/>
              <a:t>, disponível no endereço eletrônico </a:t>
            </a:r>
            <a:r>
              <a:rPr lang="pt-BR" dirty="0">
                <a:hlinkClick r:id="rId6"/>
              </a:rPr>
              <a:t>https://cav.receita.fazenda.gov.br/</a:t>
            </a:r>
            <a:r>
              <a:rPr lang="pt-BR" dirty="0"/>
              <a:t>. 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7329D727-D9B5-DB85-6683-6C254F9C9848}"/>
              </a:ext>
            </a:extLst>
          </p:cNvPr>
          <p:cNvSpPr txBox="1"/>
          <p:nvPr/>
        </p:nvSpPr>
        <p:spPr>
          <a:xfrm>
            <a:off x="380956" y="4611916"/>
            <a:ext cx="115401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/>
              <a:t>O acesso ao </a:t>
            </a:r>
            <a:r>
              <a:rPr lang="pt-BR" dirty="0" err="1"/>
              <a:t>e-CAC</a:t>
            </a:r>
            <a:r>
              <a:rPr lang="pt-BR" dirty="0"/>
              <a:t> deverá ser realizado </a:t>
            </a:r>
            <a:r>
              <a:rPr lang="pt-BR" b="1" dirty="0"/>
              <a:t>mediante autenticação por meio da conta gov.b</a:t>
            </a:r>
            <a:r>
              <a:rPr lang="pt-BR" dirty="0"/>
              <a:t>r, com Identidade Digital Prata ou Ouro, nos termos da Instrução Normativa RFB nº 2.066, de 2022.</a:t>
            </a:r>
          </a:p>
        </p:txBody>
      </p:sp>
    </p:spTree>
    <p:extLst>
      <p:ext uri="{BB962C8B-B14F-4D97-AF65-F5344CB8AC3E}">
        <p14:creationId xmlns:p14="http://schemas.microsoft.com/office/powerpoint/2010/main" val="389817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6" grpId="0"/>
      <p:bldP spid="9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9D52B-ECA1-A07F-6F84-9EC98AF08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2CCBAC0-721C-CEB6-5F76-9B25D9BABCAF}"/>
              </a:ext>
            </a:extLst>
          </p:cNvPr>
          <p:cNvSpPr txBox="1"/>
          <p:nvPr/>
        </p:nvSpPr>
        <p:spPr>
          <a:xfrm>
            <a:off x="1809550" y="89104"/>
            <a:ext cx="10111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Regulamentação da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8AC2C319-2426-34E9-002F-A46D27B573C5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8AC2C319-2426-34E9-002F-A46D27B573C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5241C785-2CA6-ACDC-8D87-4EEB347C2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0FAA320-E143-FFCE-94B8-6C92BAD24A5E}"/>
              </a:ext>
            </a:extLst>
          </p:cNvPr>
          <p:cNvSpPr txBox="1"/>
          <p:nvPr/>
        </p:nvSpPr>
        <p:spPr>
          <a:xfrm>
            <a:off x="337603" y="1059064"/>
            <a:ext cx="114770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Links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9455501-6B82-EBA5-B3CA-A128A0812B63}"/>
              </a:ext>
            </a:extLst>
          </p:cNvPr>
          <p:cNvSpPr txBox="1"/>
          <p:nvPr/>
        </p:nvSpPr>
        <p:spPr>
          <a:xfrm>
            <a:off x="337603" y="1951597"/>
            <a:ext cx="1158346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600" dirty="0"/>
              <a:t>Programa de Regularidade Previdenciária</a:t>
            </a:r>
          </a:p>
          <a:p>
            <a:pPr algn="just"/>
            <a:r>
              <a:rPr lang="pt-BR" dirty="0"/>
              <a:t> </a:t>
            </a:r>
            <a:r>
              <a:rPr lang="pt-BR" dirty="0">
                <a:hlinkClick r:id="rId5"/>
              </a:rPr>
              <a:t>https://www.gov.br/previdencia/pt-br/assuntos/rpps/programa-de-regularidade-previdenciaria-pro-regularidade-rpps/portal-do-programa-de-regularidade-previdenciaria-dos-regimes-proprios-de-previdencia-social-pro-regularidade-rpps</a:t>
            </a:r>
            <a:r>
              <a:rPr lang="pt-BR" dirty="0"/>
              <a:t>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436898-9403-E6A3-E458-4B51A0EFD60E}"/>
              </a:ext>
            </a:extLst>
          </p:cNvPr>
          <p:cNvSpPr txBox="1"/>
          <p:nvPr/>
        </p:nvSpPr>
        <p:spPr>
          <a:xfrm>
            <a:off x="337603" y="3659908"/>
            <a:ext cx="11477005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dirty="0"/>
              <a:t>Instrução Normativa da RFB nº 2.283, de 2025 </a:t>
            </a:r>
            <a:r>
              <a:rPr lang="pt-BR" dirty="0">
                <a:hlinkClick r:id="rId6"/>
              </a:rPr>
              <a:t>https://normasinternet2.receita.fazenda.gov.br/#/consulta/externa/147004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772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9FC6A-F787-CAD1-81F2-1A161B5E0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aixaDeTexto 25">
            <a:extLst>
              <a:ext uri="{FF2B5EF4-FFF2-40B4-BE49-F238E27FC236}">
                <a16:creationId xmlns:a16="http://schemas.microsoft.com/office/drawing/2014/main" id="{6FF58899-90D2-9A56-7213-553D6F860A35}"/>
              </a:ext>
            </a:extLst>
          </p:cNvPr>
          <p:cNvSpPr txBox="1"/>
          <p:nvPr/>
        </p:nvSpPr>
        <p:spPr>
          <a:xfrm>
            <a:off x="1778090" y="199207"/>
            <a:ext cx="1004463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buClrTx/>
            </a:pPr>
            <a:r>
              <a:rPr lang="pt-BR" sz="32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  <a:cs typeface="+mn-cs"/>
              </a:rPr>
              <a:t>Previdência Social – Direito do Cidadão e Dever do Estado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DCC1664-9A28-2252-9DC1-CAB1F7903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1330AECC-8E93-B3EA-CFFE-1FDCE034D90C}"/>
              </a:ext>
            </a:extLst>
          </p:cNvPr>
          <p:cNvSpPr txBox="1"/>
          <p:nvPr/>
        </p:nvSpPr>
        <p:spPr>
          <a:xfrm>
            <a:off x="394636" y="1300368"/>
            <a:ext cx="113536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685800">
              <a:buClrTx/>
            </a:pPr>
            <a:r>
              <a:rPr lang="pt-BR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Art. 6º da Constituição Federal   </a:t>
            </a:r>
            <a:endParaRPr lang="pt-BR" kern="12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AD3419-1D0B-AB00-DEB7-DD408DD18BC3}"/>
              </a:ext>
            </a:extLst>
          </p:cNvPr>
          <p:cNvSpPr txBox="1"/>
          <p:nvPr/>
        </p:nvSpPr>
        <p:spPr>
          <a:xfrm>
            <a:off x="320162" y="2098126"/>
            <a:ext cx="115025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São direitos sociais a educação, a saúde, a alimentação, o trabalho, a moradia, o transporte, o lazer, a segurança, a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previdência social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 proteção à maternidade e à infância, a assistência aos desamparados, na forma desta Constituição.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35D1234-A079-D878-E979-57B1D6AC4A17}"/>
              </a:ext>
            </a:extLst>
          </p:cNvPr>
          <p:cNvSpPr txBox="1"/>
          <p:nvPr/>
        </p:nvSpPr>
        <p:spPr>
          <a:xfrm>
            <a:off x="357399" y="3542409"/>
            <a:ext cx="114653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685800">
              <a:buClrTx/>
            </a:pPr>
            <a:r>
              <a:rPr lang="pt-BR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Art. 7º da Constituição Federal   </a:t>
            </a:r>
            <a:endParaRPr lang="pt-BR" kern="12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9CCDEA4-3208-374B-9B0C-044AA1D0EE0B}"/>
              </a:ext>
            </a:extLst>
          </p:cNvPr>
          <p:cNvSpPr txBox="1"/>
          <p:nvPr/>
        </p:nvSpPr>
        <p:spPr>
          <a:xfrm>
            <a:off x="357399" y="4612793"/>
            <a:ext cx="1146532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IV - salário mínimo, fixado em lei, nacionalmente unificado, capaz de atender a suas necessidades vitais básicas e às de sua família com moradia, alimentação, educação, saúde, lazer, vestuário, higiene, transporte e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previdência social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com reajustes periódicos que lhe preservem o poder aquisitivo, sendo vedada sua vinculação para qualquer fim.</a:t>
            </a:r>
          </a:p>
        </p:txBody>
      </p:sp>
    </p:spTree>
    <p:extLst>
      <p:ext uri="{BB962C8B-B14F-4D97-AF65-F5344CB8AC3E}">
        <p14:creationId xmlns:p14="http://schemas.microsoft.com/office/powerpoint/2010/main" val="418140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5D144-E86B-ED3B-7624-D776A8D6E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8E7BB84-670D-FDD9-ED28-B86E439B5FEB}"/>
              </a:ext>
            </a:extLst>
          </p:cNvPr>
          <p:cNvSpPr txBox="1"/>
          <p:nvPr/>
        </p:nvSpPr>
        <p:spPr>
          <a:xfrm>
            <a:off x="1982804" y="-24560"/>
            <a:ext cx="91921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Quantidade de RPPS com CRP Judicial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5FAD096E-4413-9B52-A7E5-6A30074F7596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5FAD096E-4413-9B52-A7E5-6A30074F759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F10663A0-F268-E321-3B10-56242F66F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5CF4E6AB-5087-0D3F-B611-30FA24BEB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248526"/>
              </p:ext>
            </p:extLst>
          </p:nvPr>
        </p:nvGraphicFramePr>
        <p:xfrm>
          <a:off x="1807945" y="460094"/>
          <a:ext cx="8576110" cy="5985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3548">
                  <a:extLst>
                    <a:ext uri="{9D8B030D-6E8A-4147-A177-3AD203B41FA5}">
                      <a16:colId xmlns:a16="http://schemas.microsoft.com/office/drawing/2014/main" val="3880991727"/>
                    </a:ext>
                  </a:extLst>
                </a:gridCol>
                <a:gridCol w="4262562">
                  <a:extLst>
                    <a:ext uri="{9D8B030D-6E8A-4147-A177-3AD203B41FA5}">
                      <a16:colId xmlns:a16="http://schemas.microsoft.com/office/drawing/2014/main" val="1089266943"/>
                    </a:ext>
                  </a:extLst>
                </a:gridCol>
              </a:tblGrid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UF</a:t>
                      </a:r>
                      <a:endParaRPr lang="pt-BR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NR Entes</a:t>
                      </a:r>
                      <a:endParaRPr lang="pt-BR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2164622472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51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1173861484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AM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27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1759630956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AP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4159116321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BA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27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3190833671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CE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43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2130680732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DF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3534546898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ES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347191931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GO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55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3414339909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MA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41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790923330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MG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67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1271696333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MS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13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220834995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MT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2389061376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PA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1545506544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PB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52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1732505361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PE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116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3304624756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PI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19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617251157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PR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27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1462566435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RJ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19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789896542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RN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18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595975958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RO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12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2589407124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RR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2139483375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656198632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SC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131169836"/>
                  </a:ext>
                </a:extLst>
              </a:tr>
              <a:tr h="2554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SE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2789369851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SP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80757"/>
                  </a:ext>
                </a:extLst>
              </a:tr>
              <a:tr h="198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TO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30" marR="7030" marT="7030" marB="0" anchor="ctr"/>
                </a:tc>
                <a:extLst>
                  <a:ext uri="{0D108BD9-81ED-4DB2-BD59-A6C34878D82A}">
                    <a16:rowId xmlns:a16="http://schemas.microsoft.com/office/drawing/2014/main" val="3111530445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292ABB45-8666-3803-7DE6-39BA1FD1907F}"/>
              </a:ext>
            </a:extLst>
          </p:cNvPr>
          <p:cNvSpPr txBox="1"/>
          <p:nvPr/>
        </p:nvSpPr>
        <p:spPr>
          <a:xfrm>
            <a:off x="375385" y="6445730"/>
            <a:ext cx="1150219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i="1" dirty="0"/>
              <a:t>Lista Completa:  </a:t>
            </a:r>
            <a:r>
              <a:rPr lang="pt-BR" sz="1400" i="1" dirty="0">
                <a:hlinkClick r:id="rId5"/>
              </a:rPr>
              <a:t>https://www.gov.br/previdencia/pt-br/assuntos/rpps/crp-3/relacao</a:t>
            </a:r>
            <a:r>
              <a:rPr lang="pt-BR" sz="1400" i="1" dirty="0"/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5" name="Tinta 4">
                <a:extLst>
                  <a:ext uri="{FF2B5EF4-FFF2-40B4-BE49-F238E27FC236}">
                    <a16:creationId xmlns:a16="http://schemas.microsoft.com/office/drawing/2014/main" id="{A9E80648-62A5-1A6B-0E0F-CCAEB4FA665D}"/>
                  </a:ext>
                </a:extLst>
              </p14:cNvPr>
              <p14:cNvContentPartPr/>
              <p14:nvPr/>
            </p14:nvContentPartPr>
            <p14:xfrm>
              <a:off x="1703236" y="6275312"/>
              <a:ext cx="360" cy="360"/>
            </p14:xfrm>
          </p:contentPart>
        </mc:Choice>
        <mc:Fallback>
          <p:pic>
            <p:nvPicPr>
              <p:cNvPr id="5" name="Tinta 4">
                <a:extLst>
                  <a:ext uri="{FF2B5EF4-FFF2-40B4-BE49-F238E27FC236}">
                    <a16:creationId xmlns:a16="http://schemas.microsoft.com/office/drawing/2014/main" id="{A9E80648-62A5-1A6B-0E0F-CCAEB4FA665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97116" y="6269192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4315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6FFC8-E6FE-1423-2A7A-70C8BD717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BC950B4-6AC1-5491-2F69-82C867A99821}"/>
              </a:ext>
            </a:extLst>
          </p:cNvPr>
          <p:cNvSpPr/>
          <p:nvPr/>
        </p:nvSpPr>
        <p:spPr>
          <a:xfrm>
            <a:off x="1786212" y="4583352"/>
            <a:ext cx="601104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 eaLnBrk="1" fontAlgn="auto" hangingPunct="1">
              <a:spcBef>
                <a:spcPts val="750"/>
              </a:spcBef>
              <a:spcAft>
                <a:spcPts val="0"/>
              </a:spcAft>
              <a:buClr>
                <a:srgbClr val="242852">
                  <a:lumMod val="75000"/>
                </a:srgbClr>
              </a:buClr>
              <a:defRPr/>
            </a:pPr>
            <a:r>
              <a:rPr lang="pt-BR" sz="21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Otoni Guimarães</a:t>
            </a:r>
            <a:endParaRPr lang="pt-BR" sz="2100" b="1" i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171450" indent="-171450" algn="ctr" eaLnBrk="1" fontAlgn="auto" hangingPunct="1">
              <a:spcBef>
                <a:spcPts val="750"/>
              </a:spcBef>
              <a:spcAft>
                <a:spcPts val="0"/>
              </a:spcAft>
              <a:buClr>
                <a:srgbClr val="242852">
                  <a:lumMod val="75000"/>
                </a:srgbClr>
              </a:buClr>
              <a:defRPr/>
            </a:pPr>
            <a:r>
              <a:rPr lang="pt-BR" sz="21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ogconsultoria2017@gmail.com</a:t>
            </a:r>
            <a:r>
              <a:rPr lang="pt-BR" sz="21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</a:p>
          <a:p>
            <a:pPr marL="171450" indent="-171450" algn="ctr" eaLnBrk="1" fontAlgn="auto" hangingPunct="1">
              <a:spcBef>
                <a:spcPts val="750"/>
              </a:spcBef>
              <a:spcAft>
                <a:spcPts val="0"/>
              </a:spcAft>
              <a:buClr>
                <a:srgbClr val="242852">
                  <a:lumMod val="75000"/>
                </a:srgbClr>
              </a:buClr>
              <a:defRPr/>
            </a:pPr>
            <a:r>
              <a:rPr lang="pt-BR" sz="21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otonig2@gmail.com</a:t>
            </a:r>
            <a:r>
              <a:rPr lang="pt-BR" sz="21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  </a:t>
            </a:r>
          </a:p>
          <a:p>
            <a:pPr marL="171450" indent="-171450" algn="ctr" eaLnBrk="1" fontAlgn="auto" hangingPunct="1">
              <a:spcBef>
                <a:spcPts val="750"/>
              </a:spcBef>
              <a:spcAft>
                <a:spcPts val="0"/>
              </a:spcAft>
              <a:buClr>
                <a:srgbClr val="242852">
                  <a:lumMod val="75000"/>
                </a:srgbClr>
              </a:buClr>
              <a:defRPr/>
            </a:pPr>
            <a:r>
              <a:rPr lang="pt-BR" sz="21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(61) 9 9975-5980 (</a:t>
            </a:r>
            <a:r>
              <a:rPr lang="pt-BR" sz="16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WhatsApp</a:t>
            </a:r>
            <a:r>
              <a:rPr lang="pt-BR" sz="21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63C6B5A-A747-BAEB-DFAB-507B5D182CCD}"/>
              </a:ext>
            </a:extLst>
          </p:cNvPr>
          <p:cNvSpPr txBox="1"/>
          <p:nvPr/>
        </p:nvSpPr>
        <p:spPr>
          <a:xfrm>
            <a:off x="370688" y="6547095"/>
            <a:ext cx="114506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Série de slides organizada  por Otoni Gonçalves Guimarães, autorizada a sua utilização desde que citada a fonte nos termos da legislação.</a:t>
            </a:r>
          </a:p>
        </p:txBody>
      </p:sp>
      <p:pic>
        <p:nvPicPr>
          <p:cNvPr id="7" name="Picture 2" descr="http://cdn-grupogen.intercase.net.br/media/catalog/product/cache/1/image/650x650/9df78eab33525d08d6e5fb8d27136e95/A/_/A_Contabilidade_na_Gest_o_dos_Regimes_Pr_prios_de_Previd_ncia_Social.png">
            <a:extLst>
              <a:ext uri="{FF2B5EF4-FFF2-40B4-BE49-F238E27FC236}">
                <a16:creationId xmlns:a16="http://schemas.microsoft.com/office/drawing/2014/main" id="{020A387F-B765-A4D7-009E-8223C1E3D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3433" y="190500"/>
            <a:ext cx="2998567" cy="3553228"/>
          </a:xfrm>
          <a:prstGeom prst="rect">
            <a:avLst/>
          </a:prstGeom>
          <a:noFill/>
          <a:effectLst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Emoticons PNG - Emoticons Orando Emoji Gratidão ilustração transparente">
            <a:extLst>
              <a:ext uri="{FF2B5EF4-FFF2-40B4-BE49-F238E27FC236}">
                <a16:creationId xmlns:a16="http://schemas.microsoft.com/office/drawing/2014/main" id="{3CAE41F0-62FA-DBED-E336-D70886D570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399" y="1652837"/>
            <a:ext cx="5215467" cy="291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EB70D44-CF28-2338-D8E8-B7FBF60C137D}"/>
              </a:ext>
            </a:extLst>
          </p:cNvPr>
          <p:cNvSpPr txBox="1"/>
          <p:nvPr/>
        </p:nvSpPr>
        <p:spPr>
          <a:xfrm>
            <a:off x="1786212" y="320267"/>
            <a:ext cx="733853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6600" dirty="0"/>
              <a:t>Gratidão!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2891BFE-D25D-0496-F604-93ECD8D14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65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950FA-081D-5996-C8A4-67C15E389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aixaDeTexto 25">
            <a:extLst>
              <a:ext uri="{FF2B5EF4-FFF2-40B4-BE49-F238E27FC236}">
                <a16:creationId xmlns:a16="http://schemas.microsoft.com/office/drawing/2014/main" id="{3B89601D-CA72-1921-84B4-B16268B19748}"/>
              </a:ext>
            </a:extLst>
          </p:cNvPr>
          <p:cNvSpPr txBox="1"/>
          <p:nvPr/>
        </p:nvSpPr>
        <p:spPr>
          <a:xfrm>
            <a:off x="1778091" y="199207"/>
            <a:ext cx="44075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buClrTx/>
            </a:pPr>
            <a:r>
              <a:rPr lang="pt-BR" sz="32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  <a:cs typeface="+mn-cs"/>
              </a:rPr>
              <a:t>Previdência Social/RPPS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4495EB2D-7815-B810-0DE3-C78C3C947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860" y="1199924"/>
            <a:ext cx="11435862" cy="231364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55BC9FDD-585B-14F5-27FF-AF2625B89DE4}"/>
              </a:ext>
            </a:extLst>
          </p:cNvPr>
          <p:cNvSpPr txBox="1"/>
          <p:nvPr/>
        </p:nvSpPr>
        <p:spPr>
          <a:xfrm>
            <a:off x="386860" y="3671748"/>
            <a:ext cx="11476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algn="just" defTabSz="685800">
              <a:buClrTx/>
              <a:buFont typeface="Wingdings" panose="05000000000000000000" pitchFamily="2" charset="2"/>
              <a:buChar char="§"/>
            </a:pPr>
            <a:r>
              <a:rPr lang="pt-BR" b="1" kern="1200" dirty="0">
                <a:latin typeface="+mj-lt"/>
                <a:ea typeface="+mn-ea"/>
                <a:cs typeface="+mn-cs"/>
              </a:rPr>
              <a:t>RESPONSÁVEL</a:t>
            </a:r>
            <a:r>
              <a:rPr lang="pt-BR" kern="1200" dirty="0">
                <a:latin typeface="+mj-lt"/>
                <a:ea typeface="+mn-ea"/>
                <a:cs typeface="+mn-cs"/>
              </a:rPr>
              <a:t> - O Ente Público, captador e administrador do Prêmio em um Fundo Comum de Recursos </a:t>
            </a:r>
            <a:r>
              <a:rPr lang="pt-BR" i="1" kern="1200" dirty="0">
                <a:latin typeface="+mj-lt"/>
                <a:ea typeface="+mn-ea"/>
                <a:cs typeface="+mn-cs"/>
              </a:rPr>
              <a:t>(Recursos Vinculado</a:t>
            </a:r>
            <a:r>
              <a:rPr lang="pt-BR" kern="1200" dirty="0">
                <a:latin typeface="+mj-lt"/>
                <a:ea typeface="+mn-ea"/>
                <a:cs typeface="+mn-cs"/>
              </a:rPr>
              <a:t>s).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73091B43-4ADD-D2A1-1CE2-777F0A611170}"/>
              </a:ext>
            </a:extLst>
          </p:cNvPr>
          <p:cNvSpPr txBox="1"/>
          <p:nvPr/>
        </p:nvSpPr>
        <p:spPr>
          <a:xfrm>
            <a:off x="378941" y="5366598"/>
            <a:ext cx="114848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algn="just" defTabSz="685800">
              <a:buClrTx/>
              <a:buFont typeface="Wingdings" panose="05000000000000000000" pitchFamily="2" charset="2"/>
              <a:buChar char="§"/>
            </a:pPr>
            <a:r>
              <a:rPr lang="pt-BR" b="1" kern="1200" dirty="0">
                <a:latin typeface="+mj-lt"/>
                <a:ea typeface="+mn-ea"/>
                <a:cs typeface="+mn-cs"/>
              </a:rPr>
              <a:t>SINISTRO</a:t>
            </a:r>
            <a:r>
              <a:rPr lang="pt-BR" kern="1200" dirty="0">
                <a:latin typeface="+mj-lt"/>
                <a:ea typeface="+mn-ea"/>
                <a:cs typeface="+mn-cs"/>
              </a:rPr>
              <a:t> - As contingências sociais de idade avançada, doenças incapacitantes e morte, capazes de reduzir ou eliminar a capacidade laborativa do segurado e, via de consequência, sua capacidade de auto sustento e dos seus dependentes.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573F36EA-456C-2287-78EE-6C46D1AA6AAB}"/>
              </a:ext>
            </a:extLst>
          </p:cNvPr>
          <p:cNvSpPr txBox="1"/>
          <p:nvPr/>
        </p:nvSpPr>
        <p:spPr>
          <a:xfrm>
            <a:off x="404447" y="4328459"/>
            <a:ext cx="11476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algn="just" defTabSz="685800">
              <a:buClrTx/>
              <a:buFont typeface="Wingdings" panose="05000000000000000000" pitchFamily="2" charset="2"/>
              <a:buChar char="§"/>
            </a:pPr>
            <a:r>
              <a:rPr lang="pt-BR" kern="1200" dirty="0">
                <a:latin typeface="+mj-lt"/>
                <a:ea typeface="+mn-ea"/>
                <a:cs typeface="+mn-cs"/>
              </a:rPr>
              <a:t> </a:t>
            </a:r>
            <a:r>
              <a:rPr lang="pt-BR" b="1" kern="1200" dirty="0">
                <a:latin typeface="+mj-lt"/>
                <a:ea typeface="+mn-ea"/>
                <a:cs typeface="+mn-cs"/>
              </a:rPr>
              <a:t>PRÊMIO</a:t>
            </a:r>
            <a:r>
              <a:rPr lang="pt-BR" kern="1200" dirty="0">
                <a:latin typeface="+mj-lt"/>
                <a:ea typeface="+mn-ea"/>
                <a:cs typeface="+mn-cs"/>
              </a:rPr>
              <a:t> - Contribuições obrigatórias dos trabalhadores, do empregador (</a:t>
            </a:r>
            <a:r>
              <a:rPr lang="pt-BR" i="1" kern="1200" dirty="0">
                <a:latin typeface="+mj-lt"/>
                <a:ea typeface="+mn-ea"/>
                <a:cs typeface="+mn-cs"/>
              </a:rPr>
              <a:t>art. 40 da CF</a:t>
            </a:r>
            <a:r>
              <a:rPr lang="pt-BR" kern="1200" dirty="0">
                <a:latin typeface="+mj-lt"/>
                <a:ea typeface="+mn-ea"/>
                <a:cs typeface="+mn-cs"/>
              </a:rPr>
              <a:t>), e outros recursos (</a:t>
            </a:r>
            <a:r>
              <a:rPr lang="pt-BR" i="1" kern="1200" dirty="0">
                <a:latin typeface="+mj-lt"/>
                <a:ea typeface="+mn-ea"/>
                <a:cs typeface="+mn-cs"/>
              </a:rPr>
              <a:t>art. 249 da CF</a:t>
            </a:r>
            <a:r>
              <a:rPr lang="pt-BR" kern="1200" dirty="0">
                <a:latin typeface="+mj-lt"/>
                <a:ea typeface="+mn-ea"/>
                <a:cs typeface="+mn-cs"/>
              </a:rPr>
              <a:t>), na formação de um Fundo Comum de Recursos. 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983EA9D4-3BEB-F340-36A7-528D37A7399B}"/>
              </a:ext>
            </a:extLst>
          </p:cNvPr>
          <p:cNvSpPr txBox="1"/>
          <p:nvPr/>
        </p:nvSpPr>
        <p:spPr>
          <a:xfrm>
            <a:off x="404446" y="4968330"/>
            <a:ext cx="114768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algn="just" defTabSz="685800">
              <a:buClrTx/>
              <a:buFont typeface="Wingdings" panose="05000000000000000000" pitchFamily="2" charset="2"/>
              <a:buChar char="§"/>
            </a:pPr>
            <a:r>
              <a:rPr lang="pt-BR" b="1" kern="1200" dirty="0">
                <a:latin typeface="+mj-lt"/>
                <a:ea typeface="+mn-ea"/>
                <a:cs typeface="+mn-cs"/>
              </a:rPr>
              <a:t>OBJETO DO SEGURO </a:t>
            </a:r>
            <a:r>
              <a:rPr lang="pt-BR" kern="1200" dirty="0">
                <a:latin typeface="+mj-lt"/>
                <a:ea typeface="+mn-ea"/>
                <a:cs typeface="+mn-cs"/>
              </a:rPr>
              <a:t>- A renda do trabalhador (</a:t>
            </a:r>
            <a:r>
              <a:rPr lang="pt-BR" i="1" kern="1200" dirty="0">
                <a:latin typeface="+mj-lt"/>
                <a:ea typeface="+mn-ea"/>
                <a:cs typeface="+mn-cs"/>
              </a:rPr>
              <a:t>SEGURADO</a:t>
            </a:r>
            <a:r>
              <a:rPr lang="pt-BR" kern="1200" dirty="0">
                <a:latin typeface="+mj-lt"/>
                <a:ea typeface="+mn-ea"/>
                <a:cs typeface="+mn-cs"/>
              </a:rPr>
              <a:t>).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21DCCCA9-AFB7-8A68-AF76-254C44CAF355}"/>
              </a:ext>
            </a:extLst>
          </p:cNvPr>
          <p:cNvSpPr txBox="1"/>
          <p:nvPr/>
        </p:nvSpPr>
        <p:spPr>
          <a:xfrm>
            <a:off x="386860" y="6040362"/>
            <a:ext cx="11435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algn="just" defTabSz="685800">
              <a:buClrTx/>
              <a:buFont typeface="Wingdings" panose="05000000000000000000" pitchFamily="2" charset="2"/>
              <a:buChar char="§"/>
            </a:pPr>
            <a:r>
              <a:rPr lang="pt-BR" b="1" kern="1200" dirty="0">
                <a:latin typeface="+mj-lt"/>
                <a:ea typeface="+mn-ea"/>
                <a:cs typeface="+mn-cs"/>
              </a:rPr>
              <a:t>INDENIZAÇÃO DO SINISTRO </a:t>
            </a:r>
            <a:r>
              <a:rPr lang="pt-BR" kern="1200" dirty="0">
                <a:latin typeface="+mj-lt"/>
                <a:ea typeface="+mn-ea"/>
                <a:cs typeface="+mn-cs"/>
              </a:rPr>
              <a:t>-  O benefício pago ao segurado.</a:t>
            </a:r>
          </a:p>
        </p:txBody>
      </p:sp>
      <p:pic>
        <p:nvPicPr>
          <p:cNvPr id="33" name="Picture 4" descr="Equivalência - ícones de formas e símbolos grátis">
            <a:extLst>
              <a:ext uri="{FF2B5EF4-FFF2-40B4-BE49-F238E27FC236}">
                <a16:creationId xmlns:a16="http://schemas.microsoft.com/office/drawing/2014/main" id="{8CB73547-5073-7942-97F3-FE0324DC3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346" y="355731"/>
            <a:ext cx="2120576" cy="380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CaixaDeTexto 33">
            <a:extLst>
              <a:ext uri="{FF2B5EF4-FFF2-40B4-BE49-F238E27FC236}">
                <a16:creationId xmlns:a16="http://schemas.microsoft.com/office/drawing/2014/main" id="{6082730C-46C1-5375-6D88-1A026F45A740}"/>
              </a:ext>
            </a:extLst>
          </p:cNvPr>
          <p:cNvSpPr txBox="1"/>
          <p:nvPr/>
        </p:nvSpPr>
        <p:spPr>
          <a:xfrm>
            <a:off x="8241922" y="260296"/>
            <a:ext cx="35416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 defTabSz="685800">
              <a:buClrTx/>
              <a:defRPr sz="2000" b="1" kern="1200">
                <a:solidFill>
                  <a:prstClr val="white"/>
                </a:solidFill>
                <a:latin typeface="Monstserrat "/>
                <a:ea typeface="Cambria" panose="02040503050406030204" pitchFamily="18" charset="0"/>
                <a:cs typeface="+mn-cs"/>
              </a:defRPr>
            </a:lvl1pPr>
          </a:lstStyle>
          <a:p>
            <a:r>
              <a:rPr lang="pt-BR" sz="3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Seguro Social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FD5E5951-6E21-E19C-8B52-C2436C2B449F}"/>
              </a:ext>
            </a:extLst>
          </p:cNvPr>
          <p:cNvSpPr txBox="1"/>
          <p:nvPr/>
        </p:nvSpPr>
        <p:spPr>
          <a:xfrm>
            <a:off x="404448" y="6438945"/>
            <a:ext cx="114768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defTabSz="685800">
              <a:buClrTx/>
              <a:buFont typeface="Wingdings" panose="05000000000000000000" pitchFamily="2" charset="2"/>
              <a:buChar char="v"/>
            </a:pPr>
            <a:r>
              <a:rPr lang="pt-BR" b="1" kern="1200" dirty="0">
                <a:latin typeface="+mj-lt"/>
                <a:ea typeface="+mn-ea"/>
                <a:cs typeface="+mn-cs"/>
              </a:rPr>
              <a:t>UNIDADE GESTORA ÚNICA </a:t>
            </a:r>
            <a:r>
              <a:rPr lang="pt-BR" kern="1200" dirty="0">
                <a:latin typeface="+mj-lt"/>
                <a:ea typeface="+mn-ea"/>
                <a:cs typeface="+mn-cs"/>
              </a:rPr>
              <a:t>-  Exigência do art. 40,§ 20 da Constituição Federal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532A2D7-BE70-E459-86AB-DB7AD25BB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45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9" grpId="0"/>
      <p:bldP spid="30" grpId="0"/>
      <p:bldP spid="31" grpId="0"/>
      <p:bldP spid="32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0418F-9071-DBAD-7EBE-E8F1D87E4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2957429F-6084-22A3-2B4D-F56ADC761BFE}"/>
              </a:ext>
            </a:extLst>
          </p:cNvPr>
          <p:cNvCxnSpPr>
            <a:cxnSpLocks/>
          </p:cNvCxnSpPr>
          <p:nvPr/>
        </p:nvCxnSpPr>
        <p:spPr>
          <a:xfrm>
            <a:off x="112544" y="5062596"/>
            <a:ext cx="11838663" cy="0"/>
          </a:xfrm>
          <a:prstGeom prst="line">
            <a:avLst/>
          </a:prstGeom>
          <a:ln w="76200">
            <a:solidFill>
              <a:srgbClr val="282F52"/>
            </a:solidFill>
          </a:ln>
          <a:effectLst>
            <a:reflection blurRad="6350" stA="50000" endA="300" endPos="900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Elipse 2">
            <a:extLst>
              <a:ext uri="{FF2B5EF4-FFF2-40B4-BE49-F238E27FC236}">
                <a16:creationId xmlns:a16="http://schemas.microsoft.com/office/drawing/2014/main" id="{F7A56360-2C81-B8C2-01CA-A6A55F8AF671}"/>
              </a:ext>
            </a:extLst>
          </p:cNvPr>
          <p:cNvSpPr/>
          <p:nvPr/>
        </p:nvSpPr>
        <p:spPr>
          <a:xfrm>
            <a:off x="7089493" y="2011237"/>
            <a:ext cx="4854495" cy="2971503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rtlCol="0" anchor="ctr"/>
          <a:lstStyle/>
          <a:p>
            <a:pPr algn="ctr"/>
            <a:r>
              <a:rPr lang="pt-BR" sz="2000" b="1" kern="0" dirty="0">
                <a:ln w="0"/>
                <a:solidFill>
                  <a:schemeClr val="bg1"/>
                </a:solidFill>
                <a:latin typeface="+mj-lt"/>
              </a:rPr>
              <a:t> Compromissos totais do RPPS projetados pela avaliação atuarial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75120115-3A2F-756A-3DD9-C19E5D404683}"/>
              </a:ext>
            </a:extLst>
          </p:cNvPr>
          <p:cNvSpPr/>
          <p:nvPr/>
        </p:nvSpPr>
        <p:spPr>
          <a:xfrm>
            <a:off x="112544" y="1881565"/>
            <a:ext cx="2621280" cy="3139576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rtlCol="0" anchor="ctr"/>
          <a:lstStyle/>
          <a:p>
            <a:pPr algn="ctr"/>
            <a:r>
              <a:rPr lang="pt-BR" sz="2000" b="1" kern="0" dirty="0">
                <a:ln w="0"/>
                <a:solidFill>
                  <a:schemeClr val="bg1"/>
                </a:solidFill>
                <a:latin typeface="+mj-lt"/>
              </a:rPr>
              <a:t>Ingressos futuros estimados</a:t>
            </a:r>
          </a:p>
          <a:p>
            <a:pPr algn="ctr"/>
            <a:r>
              <a:rPr lang="pt-BR" sz="2000" b="1" kern="0" dirty="0">
                <a:ln w="0"/>
                <a:solidFill>
                  <a:schemeClr val="bg1"/>
                </a:solidFill>
                <a:latin typeface="+mj-lt"/>
              </a:rPr>
              <a:t>(Provisões Matemáticas Previdenciárias)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656D53BA-44BF-6194-EF26-2FDFECFDFD46}"/>
              </a:ext>
            </a:extLst>
          </p:cNvPr>
          <p:cNvSpPr/>
          <p:nvPr/>
        </p:nvSpPr>
        <p:spPr>
          <a:xfrm>
            <a:off x="3018053" y="2011237"/>
            <a:ext cx="2734797" cy="3009903"/>
          </a:xfrm>
          <a:prstGeom prst="ellipse">
            <a:avLst/>
          </a:prstGeom>
          <a:solidFill>
            <a:srgbClr val="92D050"/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rtlCol="0" anchor="ctr"/>
          <a:lstStyle/>
          <a:p>
            <a:pPr algn="ctr"/>
            <a:r>
              <a:rPr lang="pt-BR" sz="2000" b="1" kern="0" dirty="0">
                <a:ln w="0"/>
                <a:solidFill>
                  <a:schemeClr val="accent6">
                    <a:lumMod val="50000"/>
                  </a:schemeClr>
                </a:solidFill>
                <a:latin typeface="+mj-lt"/>
              </a:rPr>
              <a:t>Recursos Garantidores $$$$$$</a:t>
            </a:r>
          </a:p>
        </p:txBody>
      </p:sp>
      <p:sp>
        <p:nvSpPr>
          <p:cNvPr id="9" name="Texto Explicativo: Seta para Baixo 8">
            <a:extLst>
              <a:ext uri="{FF2B5EF4-FFF2-40B4-BE49-F238E27FC236}">
                <a16:creationId xmlns:a16="http://schemas.microsoft.com/office/drawing/2014/main" id="{A030EDFA-170F-427F-3DC2-7F03BA75F3EF}"/>
              </a:ext>
            </a:extLst>
          </p:cNvPr>
          <p:cNvSpPr/>
          <p:nvPr/>
        </p:nvSpPr>
        <p:spPr>
          <a:xfrm>
            <a:off x="7007358" y="1191152"/>
            <a:ext cx="4943849" cy="820085"/>
          </a:xfrm>
          <a:prstGeom prst="downArrowCallout">
            <a:avLst>
              <a:gd name="adj1" fmla="val 48986"/>
              <a:gd name="adj2" fmla="val 63978"/>
              <a:gd name="adj3" fmla="val 25000"/>
              <a:gd name="adj4" fmla="val 64977"/>
            </a:avLst>
          </a:prstGeom>
          <a:solidFill>
            <a:schemeClr val="accent6">
              <a:lumMod val="5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rtlCol="0" anchor="ctr"/>
          <a:lstStyle/>
          <a:p>
            <a:pPr algn="ctr"/>
            <a:r>
              <a:rPr lang="pt-BR" sz="2000" b="1" kern="0" dirty="0">
                <a:ln w="0"/>
                <a:solidFill>
                  <a:schemeClr val="bg1"/>
                </a:solidFill>
                <a:latin typeface="+mj-lt"/>
              </a:rPr>
              <a:t>Destinação/Utilização dos Recursos Previdenciários</a:t>
            </a:r>
          </a:p>
        </p:txBody>
      </p:sp>
      <p:sp>
        <p:nvSpPr>
          <p:cNvPr id="10" name="Texto Explicativo: Seta para Baixo 9">
            <a:extLst>
              <a:ext uri="{FF2B5EF4-FFF2-40B4-BE49-F238E27FC236}">
                <a16:creationId xmlns:a16="http://schemas.microsoft.com/office/drawing/2014/main" id="{DDC85AEF-8169-F127-CAB7-AEE0970096A8}"/>
              </a:ext>
            </a:extLst>
          </p:cNvPr>
          <p:cNvSpPr/>
          <p:nvPr/>
        </p:nvSpPr>
        <p:spPr>
          <a:xfrm>
            <a:off x="301104" y="1140813"/>
            <a:ext cx="4937760" cy="954106"/>
          </a:xfrm>
          <a:prstGeom prst="downArrowCallout">
            <a:avLst/>
          </a:prstGeom>
          <a:solidFill>
            <a:schemeClr val="accent6">
              <a:lumMod val="5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rtlCol="0" anchor="ctr"/>
          <a:lstStyle/>
          <a:p>
            <a:pPr algn="ctr"/>
            <a:r>
              <a:rPr lang="pt-BR" sz="2000" b="1" kern="0" dirty="0">
                <a:ln w="0"/>
                <a:solidFill>
                  <a:schemeClr val="bg1"/>
                </a:solidFill>
                <a:latin typeface="+mj-lt"/>
              </a:rPr>
              <a:t>Fonte dos Recursos Previdenciários</a:t>
            </a:r>
          </a:p>
        </p:txBody>
      </p:sp>
      <p:sp>
        <p:nvSpPr>
          <p:cNvPr id="11" name="Igual a 10">
            <a:extLst>
              <a:ext uri="{FF2B5EF4-FFF2-40B4-BE49-F238E27FC236}">
                <a16:creationId xmlns:a16="http://schemas.microsoft.com/office/drawing/2014/main" id="{453E285C-1962-A52B-6822-BE11A6F40BEE}"/>
              </a:ext>
            </a:extLst>
          </p:cNvPr>
          <p:cNvSpPr/>
          <p:nvPr/>
        </p:nvSpPr>
        <p:spPr>
          <a:xfrm>
            <a:off x="6003765" y="2961789"/>
            <a:ext cx="970280" cy="566560"/>
          </a:xfrm>
          <a:prstGeom prst="mathEqual">
            <a:avLst>
              <a:gd name="adj1" fmla="val 23520"/>
              <a:gd name="adj2" fmla="val 5093"/>
            </a:avLst>
          </a:prstGeom>
          <a:solidFill>
            <a:schemeClr val="accent6">
              <a:lumMod val="5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rtlCol="0" anchor="ctr"/>
          <a:lstStyle/>
          <a:p>
            <a:pPr algn="ctr"/>
            <a:endParaRPr lang="pt-BR" sz="2000" b="1" kern="0">
              <a:ln w="0"/>
              <a:solidFill>
                <a:schemeClr val="bg1"/>
              </a:solidFill>
              <a:latin typeface="+mj-lt"/>
            </a:endParaRPr>
          </a:p>
        </p:txBody>
      </p:sp>
      <p:sp>
        <p:nvSpPr>
          <p:cNvPr id="21" name="Triângulo isósceles 20">
            <a:extLst>
              <a:ext uri="{FF2B5EF4-FFF2-40B4-BE49-F238E27FC236}">
                <a16:creationId xmlns:a16="http://schemas.microsoft.com/office/drawing/2014/main" id="{48B75AF7-8CC0-2244-0ECC-1860135A3C68}"/>
              </a:ext>
            </a:extLst>
          </p:cNvPr>
          <p:cNvSpPr/>
          <p:nvPr/>
        </p:nvSpPr>
        <p:spPr>
          <a:xfrm>
            <a:off x="88043" y="5094909"/>
            <a:ext cx="11831444" cy="1744460"/>
          </a:xfrm>
          <a:prstGeom prst="triangle">
            <a:avLst>
              <a:gd name="adj" fmla="val 49518"/>
            </a:avLst>
          </a:prstGeom>
          <a:solidFill>
            <a:schemeClr val="accent6">
              <a:lumMod val="50000"/>
            </a:schemeClr>
          </a:solidFill>
          <a:ln w="762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pt-BR" b="1" kern="0" dirty="0">
                <a:ln w="0"/>
                <a:solidFill>
                  <a:schemeClr val="bg1"/>
                </a:solidFill>
                <a:latin typeface="+mj-lt"/>
              </a:rPr>
              <a:t>Equilíbrio Financeiro e Atuarial </a:t>
            </a:r>
          </a:p>
          <a:p>
            <a:pPr algn="ctr"/>
            <a:r>
              <a:rPr lang="pt-BR" b="1" kern="0" dirty="0">
                <a:ln w="0"/>
                <a:solidFill>
                  <a:schemeClr val="bg1"/>
                </a:solidFill>
                <a:latin typeface="+mj-lt"/>
              </a:rPr>
              <a:t>Equivalência a valor presente entre os compromissos totais assumidos pelo RPPS calculados atuarialmente e os recursos garantidores e as projeções dos ingressos futuros</a:t>
            </a:r>
          </a:p>
          <a:p>
            <a:pPr algn="ctr"/>
            <a:r>
              <a:rPr lang="pt-BR" b="1" kern="0" dirty="0">
                <a:ln w="0"/>
                <a:solidFill>
                  <a:schemeClr val="bg1"/>
                </a:solidFill>
                <a:latin typeface="+mj-lt"/>
              </a:rPr>
              <a:t>(Balanço Atuarial)</a:t>
            </a:r>
          </a:p>
          <a:p>
            <a:pPr algn="ctr"/>
            <a:endParaRPr lang="pt-BR" b="1" kern="0" dirty="0">
              <a:ln w="0"/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F9B989BF-39E6-F061-075C-E2A96EF9C248}"/>
              </a:ext>
            </a:extLst>
          </p:cNvPr>
          <p:cNvSpPr txBox="1"/>
          <p:nvPr/>
        </p:nvSpPr>
        <p:spPr>
          <a:xfrm>
            <a:off x="301104" y="18622"/>
            <a:ext cx="1151836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pt-BR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rPr>
              <a:t>Princípio Fundamental dos RPPS </a:t>
            </a:r>
          </a:p>
          <a:p>
            <a:pPr algn="ctr" defTabSz="914400"/>
            <a:r>
              <a:rPr lang="pt-BR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rPr>
              <a:t>Equilíbrio Financeiro e Atuarial </a:t>
            </a:r>
            <a:r>
              <a:rPr lang="pt-B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rPr>
              <a:t>(Sustentabilidade)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102339D-6233-59D7-1DD2-0B3CA83707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50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 animBg="1"/>
      <p:bldP spid="9" grpId="0" animBg="1"/>
      <p:bldP spid="10" grpId="0" animBg="1"/>
      <p:bldP spid="11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D3805-7C2E-5A0B-B6E0-1A3AAD10E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0150C23F-2867-284E-5B67-0B8BE1B6ED4C}"/>
              </a:ext>
            </a:extLst>
          </p:cNvPr>
          <p:cNvSpPr txBox="1"/>
          <p:nvPr/>
        </p:nvSpPr>
        <p:spPr>
          <a:xfrm>
            <a:off x="338667" y="89104"/>
            <a:ext cx="115823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Fluxos dos Recursos (financeiros e não financeiros) nos RPPS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37256557-2BA7-A3C6-71A8-740930144712}"/>
              </a:ext>
            </a:extLst>
          </p:cNvPr>
          <p:cNvSpPr/>
          <p:nvPr/>
        </p:nvSpPr>
        <p:spPr>
          <a:xfrm>
            <a:off x="338667" y="2886178"/>
            <a:ext cx="11582399" cy="2939733"/>
          </a:xfrm>
          <a:prstGeom prst="ellipse">
            <a:avLst/>
          </a:prstGeom>
          <a:solidFill>
            <a:srgbClr val="0070C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t"/>
          <a:lstStyle/>
          <a:p>
            <a:pPr algn="ctr" defTabSz="685800">
              <a:buClrTx/>
              <a:defRPr/>
            </a:pPr>
            <a:r>
              <a:rPr lang="pt-BR" sz="15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ENTE FEDERATIVO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618C85C8-5BD9-35C9-E0BA-6CDFB199AB66}"/>
              </a:ext>
            </a:extLst>
          </p:cNvPr>
          <p:cNvSpPr/>
          <p:nvPr/>
        </p:nvSpPr>
        <p:spPr>
          <a:xfrm>
            <a:off x="4122278" y="3789944"/>
            <a:ext cx="3416270" cy="134731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  <a:defRPr/>
            </a:pPr>
            <a:r>
              <a:rPr lang="pt-BR" sz="1350" b="1" dirty="0">
                <a:latin typeface="Monstserrat "/>
                <a:ea typeface="Cambria" panose="02040503050406030204" pitchFamily="18" charset="0"/>
                <a:cs typeface="+mn-cs"/>
              </a:rPr>
              <a:t>RPPS</a:t>
            </a:r>
          </a:p>
          <a:p>
            <a:pPr algn="ctr" defTabSz="685800">
              <a:buClrTx/>
              <a:defRPr/>
            </a:pPr>
            <a:r>
              <a:rPr lang="pt-BR" sz="1350" b="1" dirty="0">
                <a:latin typeface="Monstserrat "/>
                <a:ea typeface="Cambria" panose="02040503050406030204" pitchFamily="18" charset="0"/>
                <a:cs typeface="+mn-cs"/>
              </a:rPr>
              <a:t>$$$$$$$$$$</a:t>
            </a:r>
          </a:p>
          <a:p>
            <a:pPr algn="ctr" defTabSz="685800">
              <a:buClrTx/>
              <a:defRPr/>
            </a:pPr>
            <a:r>
              <a:rPr lang="pt-BR" sz="1350" b="1" dirty="0">
                <a:latin typeface="Monstserrat "/>
                <a:ea typeface="Cambria" panose="02040503050406030204" pitchFamily="18" charset="0"/>
                <a:cs typeface="+mn-cs"/>
              </a:rPr>
              <a:t>Fundo </a:t>
            </a:r>
            <a:r>
              <a:rPr lang="pt-BR" sz="13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Comum</a:t>
            </a:r>
            <a:r>
              <a:rPr lang="pt-BR" sz="1350" dirty="0">
                <a:latin typeface="Monstserrat "/>
                <a:ea typeface="Cambria" panose="02040503050406030204" pitchFamily="18" charset="0"/>
                <a:cs typeface="+mn-cs"/>
              </a:rPr>
              <a:t> </a:t>
            </a:r>
            <a:r>
              <a:rPr lang="pt-BR" sz="1350" b="1" dirty="0">
                <a:latin typeface="Monstserrat "/>
                <a:ea typeface="Cambria" panose="02040503050406030204" pitchFamily="18" charset="0"/>
                <a:cs typeface="+mn-cs"/>
              </a:rPr>
              <a:t>de Recursos Previdenciários</a:t>
            </a:r>
          </a:p>
          <a:p>
            <a:pPr algn="ctr" defTabSz="685800">
              <a:buClrTx/>
              <a:defRPr/>
            </a:pPr>
            <a:endParaRPr lang="pt-BR" sz="1350" b="1" dirty="0">
              <a:latin typeface="Monstserrat "/>
              <a:ea typeface="Cambria" panose="02040503050406030204" pitchFamily="18" charset="0"/>
              <a:cs typeface="+mn-cs"/>
            </a:endParaRPr>
          </a:p>
        </p:txBody>
      </p:sp>
      <p:sp>
        <p:nvSpPr>
          <p:cNvPr id="14" name="Fluxograma: Decisão 13">
            <a:extLst>
              <a:ext uri="{FF2B5EF4-FFF2-40B4-BE49-F238E27FC236}">
                <a16:creationId xmlns:a16="http://schemas.microsoft.com/office/drawing/2014/main" id="{42C3EDDD-722B-04EE-3F89-B043CFF368C1}"/>
              </a:ext>
            </a:extLst>
          </p:cNvPr>
          <p:cNvSpPr/>
          <p:nvPr/>
        </p:nvSpPr>
        <p:spPr>
          <a:xfrm>
            <a:off x="147283" y="1169901"/>
            <a:ext cx="3223445" cy="1347183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  <a:defRPr/>
            </a:pPr>
            <a:r>
              <a:rPr lang="pt-BR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$ </a:t>
            </a:r>
          </a:p>
          <a:p>
            <a:pPr algn="ctr" defTabSz="685800">
              <a:buClrTx/>
              <a:defRPr/>
            </a:pPr>
            <a:r>
              <a:rPr lang="pt-BR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 Contribuição dos Segurados</a:t>
            </a:r>
          </a:p>
        </p:txBody>
      </p:sp>
      <p:sp>
        <p:nvSpPr>
          <p:cNvPr id="15" name="Fluxograma: Decisão 14">
            <a:extLst>
              <a:ext uri="{FF2B5EF4-FFF2-40B4-BE49-F238E27FC236}">
                <a16:creationId xmlns:a16="http://schemas.microsoft.com/office/drawing/2014/main" id="{5F7B2EE4-0FA2-99D3-6F62-FEF36708D256}"/>
              </a:ext>
            </a:extLst>
          </p:cNvPr>
          <p:cNvSpPr/>
          <p:nvPr/>
        </p:nvSpPr>
        <p:spPr>
          <a:xfrm>
            <a:off x="8406786" y="1095499"/>
            <a:ext cx="3133212" cy="1401071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</a:pPr>
            <a:r>
              <a:rPr lang="pt-BR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$ </a:t>
            </a:r>
          </a:p>
          <a:p>
            <a:pPr algn="ctr" defTabSz="685800">
              <a:buClrTx/>
            </a:pPr>
            <a:r>
              <a:rPr lang="pt-BR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Efetivos Ganhos Aplicações e Investimentos</a:t>
            </a:r>
          </a:p>
        </p:txBody>
      </p:sp>
      <p:sp>
        <p:nvSpPr>
          <p:cNvPr id="16" name="Fluxograma: Decisão 15">
            <a:extLst>
              <a:ext uri="{FF2B5EF4-FFF2-40B4-BE49-F238E27FC236}">
                <a16:creationId xmlns:a16="http://schemas.microsoft.com/office/drawing/2014/main" id="{9BF6A4C9-9EA6-C07A-FB5F-80B51B6F9ECD}"/>
              </a:ext>
            </a:extLst>
          </p:cNvPr>
          <p:cNvSpPr/>
          <p:nvPr/>
        </p:nvSpPr>
        <p:spPr>
          <a:xfrm>
            <a:off x="2034369" y="3447237"/>
            <a:ext cx="2190039" cy="1114009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</a:pPr>
            <a:endParaRPr lang="pt-BR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stserrat "/>
              <a:ea typeface="Cambria" panose="02040503050406030204" pitchFamily="18" charset="0"/>
              <a:cs typeface="+mn-cs"/>
            </a:endParaRPr>
          </a:p>
          <a:p>
            <a:pPr algn="ctr" defTabSz="685800">
              <a:buClrTx/>
            </a:pPr>
            <a:endParaRPr lang="pt-BR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stserrat "/>
              <a:ea typeface="Cambria" panose="02040503050406030204" pitchFamily="18" charset="0"/>
              <a:cs typeface="+mn-cs"/>
            </a:endParaRPr>
          </a:p>
          <a:p>
            <a:pPr algn="ctr" defTabSz="685800">
              <a:buClrTx/>
            </a:pPr>
            <a:r>
              <a:rPr lang="pt-BR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$</a:t>
            </a:r>
          </a:p>
          <a:p>
            <a:pPr algn="ctr" defTabSz="685800">
              <a:buClrTx/>
            </a:pPr>
            <a:r>
              <a:rPr lang="pt-BR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Contribuições Normais e Suplementares</a:t>
            </a:r>
          </a:p>
          <a:p>
            <a:pPr algn="ctr" defTabSz="685800">
              <a:buClrTx/>
            </a:pPr>
            <a:endParaRPr lang="pt-BR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stserrat "/>
              <a:ea typeface="Cambria" panose="02040503050406030204" pitchFamily="18" charset="0"/>
              <a:cs typeface="+mn-cs"/>
            </a:endParaRPr>
          </a:p>
          <a:p>
            <a:pPr algn="ctr" defTabSz="685800">
              <a:buClrTx/>
            </a:pPr>
            <a:endParaRPr lang="pt-BR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stserrat "/>
              <a:ea typeface="Cambria" panose="02040503050406030204" pitchFamily="18" charset="0"/>
              <a:cs typeface="+mn-cs"/>
            </a:endParaRPr>
          </a:p>
        </p:txBody>
      </p:sp>
      <p:sp>
        <p:nvSpPr>
          <p:cNvPr id="17" name="Fluxograma: Decisão 16">
            <a:extLst>
              <a:ext uri="{FF2B5EF4-FFF2-40B4-BE49-F238E27FC236}">
                <a16:creationId xmlns:a16="http://schemas.microsoft.com/office/drawing/2014/main" id="{5CBBEB10-4CD3-15EF-AB7D-899D826485E1}"/>
              </a:ext>
            </a:extLst>
          </p:cNvPr>
          <p:cNvSpPr/>
          <p:nvPr/>
        </p:nvSpPr>
        <p:spPr>
          <a:xfrm>
            <a:off x="7551953" y="3329308"/>
            <a:ext cx="2190039" cy="1167135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</a:pPr>
            <a:r>
              <a:rPr lang="pt-BR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$ </a:t>
            </a:r>
          </a:p>
          <a:p>
            <a:pPr algn="ctr" defTabSz="685800">
              <a:buClrTx/>
            </a:pPr>
            <a:r>
              <a:rPr lang="pt-BR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Aportes Financeiros e Não Financeiros</a:t>
            </a:r>
          </a:p>
        </p:txBody>
      </p:sp>
      <p:sp>
        <p:nvSpPr>
          <p:cNvPr id="18" name="Fluxograma: Decisão 17">
            <a:extLst>
              <a:ext uri="{FF2B5EF4-FFF2-40B4-BE49-F238E27FC236}">
                <a16:creationId xmlns:a16="http://schemas.microsoft.com/office/drawing/2014/main" id="{23632B45-918B-2927-9DFF-0930636B2334}"/>
              </a:ext>
            </a:extLst>
          </p:cNvPr>
          <p:cNvSpPr/>
          <p:nvPr/>
        </p:nvSpPr>
        <p:spPr>
          <a:xfrm>
            <a:off x="8169995" y="4994676"/>
            <a:ext cx="2279199" cy="914975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</a:pPr>
            <a:r>
              <a:rPr lang="pt-BR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$</a:t>
            </a:r>
          </a:p>
          <a:p>
            <a:pPr algn="ctr" defTabSz="685800">
              <a:buClrTx/>
            </a:pPr>
            <a:r>
              <a:rPr lang="pt-BR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Outros Ingressos</a:t>
            </a:r>
          </a:p>
        </p:txBody>
      </p:sp>
      <p:sp>
        <p:nvSpPr>
          <p:cNvPr id="19" name="Fluxograma: Decisão 18">
            <a:extLst>
              <a:ext uri="{FF2B5EF4-FFF2-40B4-BE49-F238E27FC236}">
                <a16:creationId xmlns:a16="http://schemas.microsoft.com/office/drawing/2014/main" id="{AA8C700D-7101-F711-DD7A-04924936EE9D}"/>
              </a:ext>
            </a:extLst>
          </p:cNvPr>
          <p:cNvSpPr/>
          <p:nvPr/>
        </p:nvSpPr>
        <p:spPr>
          <a:xfrm>
            <a:off x="1049496" y="5703179"/>
            <a:ext cx="3316456" cy="1154821"/>
          </a:xfrm>
          <a:prstGeom prst="flowChartDecision">
            <a:avLst/>
          </a:prstGeom>
          <a:solidFill>
            <a:srgbClr val="FFFF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</a:pPr>
            <a:r>
              <a:rPr lang="pt-BR" sz="1200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$ </a:t>
            </a:r>
          </a:p>
          <a:p>
            <a:pPr algn="ctr" defTabSz="685800">
              <a:buClrTx/>
            </a:pPr>
            <a:r>
              <a:rPr lang="pt-BR" sz="1200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Despesas com Benefícios e Compensação Previdenciária</a:t>
            </a:r>
          </a:p>
        </p:txBody>
      </p:sp>
      <p:sp>
        <p:nvSpPr>
          <p:cNvPr id="20" name="Fluxograma: Decisão 19">
            <a:extLst>
              <a:ext uri="{FF2B5EF4-FFF2-40B4-BE49-F238E27FC236}">
                <a16:creationId xmlns:a16="http://schemas.microsoft.com/office/drawing/2014/main" id="{3AD0F684-2B4C-2E79-F68F-5003ED0D5124}"/>
              </a:ext>
            </a:extLst>
          </p:cNvPr>
          <p:cNvSpPr/>
          <p:nvPr/>
        </p:nvSpPr>
        <p:spPr>
          <a:xfrm>
            <a:off x="4614962" y="4764500"/>
            <a:ext cx="2430901" cy="546166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</a:pPr>
            <a:r>
              <a:rPr lang="pt-BR" sz="900" kern="1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$ Taxa de Administração</a:t>
            </a:r>
          </a:p>
        </p:txBody>
      </p:sp>
      <p:sp>
        <p:nvSpPr>
          <p:cNvPr id="24" name="Fluxograma: Decisão 23">
            <a:extLst>
              <a:ext uri="{FF2B5EF4-FFF2-40B4-BE49-F238E27FC236}">
                <a16:creationId xmlns:a16="http://schemas.microsoft.com/office/drawing/2014/main" id="{530E5B25-026B-152D-6AEE-C79A21C54AD6}"/>
              </a:ext>
            </a:extLst>
          </p:cNvPr>
          <p:cNvSpPr/>
          <p:nvPr/>
        </p:nvSpPr>
        <p:spPr>
          <a:xfrm>
            <a:off x="5909101" y="5889607"/>
            <a:ext cx="2821731" cy="968393"/>
          </a:xfrm>
          <a:prstGeom prst="flowChartDecision">
            <a:avLst/>
          </a:prstGeom>
          <a:solidFill>
            <a:srgbClr val="FFFF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</a:pPr>
            <a:r>
              <a:rPr lang="pt-BR" sz="1200" b="1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$</a:t>
            </a:r>
          </a:p>
          <a:p>
            <a:pPr algn="ctr" defTabSz="685800">
              <a:buClrTx/>
            </a:pPr>
            <a:r>
              <a:rPr lang="pt-BR" sz="1200" b="1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Despesas Administrativas da UGU</a:t>
            </a:r>
          </a:p>
        </p:txBody>
      </p:sp>
      <p:cxnSp>
        <p:nvCxnSpPr>
          <p:cNvPr id="25" name="Conector: Curvo 24">
            <a:extLst>
              <a:ext uri="{FF2B5EF4-FFF2-40B4-BE49-F238E27FC236}">
                <a16:creationId xmlns:a16="http://schemas.microsoft.com/office/drawing/2014/main" id="{F044717B-B6BA-6785-F176-77E6900A2E7B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3370728" y="1843493"/>
            <a:ext cx="1505582" cy="2397849"/>
          </a:xfrm>
          <a:prstGeom prst="curved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6" name="Conector: Curvo 25">
            <a:extLst>
              <a:ext uri="{FF2B5EF4-FFF2-40B4-BE49-F238E27FC236}">
                <a16:creationId xmlns:a16="http://schemas.microsoft.com/office/drawing/2014/main" id="{4A44FC66-FA29-3AD2-38FC-A9867D45FB0A}"/>
              </a:ext>
            </a:extLst>
          </p:cNvPr>
          <p:cNvCxnSpPr>
            <a:cxnSpLocks/>
          </p:cNvCxnSpPr>
          <p:nvPr/>
        </p:nvCxnSpPr>
        <p:spPr>
          <a:xfrm>
            <a:off x="3962400" y="3996267"/>
            <a:ext cx="571946" cy="490150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7" name="Conector: Curvo 26">
            <a:extLst>
              <a:ext uri="{FF2B5EF4-FFF2-40B4-BE49-F238E27FC236}">
                <a16:creationId xmlns:a16="http://schemas.microsoft.com/office/drawing/2014/main" id="{932FDDEC-92D5-4B5F-86AD-32561B089761}"/>
              </a:ext>
            </a:extLst>
          </p:cNvPr>
          <p:cNvCxnSpPr>
            <a:cxnSpLocks/>
            <a:stCxn id="15" idx="1"/>
          </p:cNvCxnSpPr>
          <p:nvPr/>
        </p:nvCxnSpPr>
        <p:spPr>
          <a:xfrm rot="10800000" flipV="1">
            <a:off x="6594174" y="1796034"/>
            <a:ext cx="1812613" cy="2307889"/>
          </a:xfrm>
          <a:prstGeom prst="curved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8" name="Conector: Curvo 27">
            <a:extLst>
              <a:ext uri="{FF2B5EF4-FFF2-40B4-BE49-F238E27FC236}">
                <a16:creationId xmlns:a16="http://schemas.microsoft.com/office/drawing/2014/main" id="{A2B4C97F-D8D0-3D44-5B58-F50BA85FE306}"/>
              </a:ext>
            </a:extLst>
          </p:cNvPr>
          <p:cNvCxnSpPr>
            <a:cxnSpLocks/>
          </p:cNvCxnSpPr>
          <p:nvPr/>
        </p:nvCxnSpPr>
        <p:spPr>
          <a:xfrm rot="10800000" flipV="1">
            <a:off x="6729521" y="3883020"/>
            <a:ext cx="938203" cy="441809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9" name="Conector: Curvo 28">
            <a:extLst>
              <a:ext uri="{FF2B5EF4-FFF2-40B4-BE49-F238E27FC236}">
                <a16:creationId xmlns:a16="http://schemas.microsoft.com/office/drawing/2014/main" id="{D7903722-4264-A30B-5243-19F6342CD412}"/>
              </a:ext>
            </a:extLst>
          </p:cNvPr>
          <p:cNvCxnSpPr>
            <a:cxnSpLocks/>
          </p:cNvCxnSpPr>
          <p:nvPr/>
        </p:nvCxnSpPr>
        <p:spPr>
          <a:xfrm rot="10800000">
            <a:off x="6729522" y="4766277"/>
            <a:ext cx="1560577" cy="675635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0" name="Conector: Curvo 29">
            <a:extLst>
              <a:ext uri="{FF2B5EF4-FFF2-40B4-BE49-F238E27FC236}">
                <a16:creationId xmlns:a16="http://schemas.microsoft.com/office/drawing/2014/main" id="{4BBF6882-AABE-E588-904B-853319DE3C3C}"/>
              </a:ext>
            </a:extLst>
          </p:cNvPr>
          <p:cNvCxnSpPr>
            <a:cxnSpLocks/>
          </p:cNvCxnSpPr>
          <p:nvPr/>
        </p:nvCxnSpPr>
        <p:spPr>
          <a:xfrm>
            <a:off x="5098923" y="4742064"/>
            <a:ext cx="394243" cy="323305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ysClr val="windowText" lastClr="000000"/>
            </a:solidFill>
            <a:prstDash val="sysDash"/>
            <a:miter lim="800000"/>
            <a:tailEnd type="triangle"/>
          </a:ln>
          <a:effectLst/>
        </p:spPr>
      </p:cxnSp>
      <p:cxnSp>
        <p:nvCxnSpPr>
          <p:cNvPr id="31" name="Conector: Curvo 30">
            <a:extLst>
              <a:ext uri="{FF2B5EF4-FFF2-40B4-BE49-F238E27FC236}">
                <a16:creationId xmlns:a16="http://schemas.microsoft.com/office/drawing/2014/main" id="{18C32DB0-1BBB-03AD-656F-06964D1279E0}"/>
              </a:ext>
            </a:extLst>
          </p:cNvPr>
          <p:cNvCxnSpPr>
            <a:cxnSpLocks/>
          </p:cNvCxnSpPr>
          <p:nvPr/>
        </p:nvCxnSpPr>
        <p:spPr>
          <a:xfrm>
            <a:off x="6150757" y="5037583"/>
            <a:ext cx="1077684" cy="968100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2" name="Conector: Curvo 31">
            <a:extLst>
              <a:ext uri="{FF2B5EF4-FFF2-40B4-BE49-F238E27FC236}">
                <a16:creationId xmlns:a16="http://schemas.microsoft.com/office/drawing/2014/main" id="{521C3569-5C32-18C2-77FB-2CA2CC56EA33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34302" y="4717420"/>
            <a:ext cx="1832823" cy="1275970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3" name="Fluxograma: Decisão 32">
            <a:extLst>
              <a:ext uri="{FF2B5EF4-FFF2-40B4-BE49-F238E27FC236}">
                <a16:creationId xmlns:a16="http://schemas.microsoft.com/office/drawing/2014/main" id="{8A9A8BEE-A7DC-772A-B301-5D0016186388}"/>
              </a:ext>
            </a:extLst>
          </p:cNvPr>
          <p:cNvSpPr/>
          <p:nvPr/>
        </p:nvSpPr>
        <p:spPr>
          <a:xfrm>
            <a:off x="1647788" y="4380772"/>
            <a:ext cx="1800719" cy="1114009"/>
          </a:xfrm>
          <a:prstGeom prst="flowChartDecision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  <a:defRPr/>
            </a:pPr>
            <a:r>
              <a:rPr lang="pt-BR" sz="1050" b="1" dirty="0">
                <a:solidFill>
                  <a:prstClr val="white"/>
                </a:solidFill>
                <a:latin typeface="Monstserrat "/>
                <a:ea typeface="Cambria" panose="02040503050406030204" pitchFamily="18" charset="0"/>
                <a:cs typeface="+mn-cs"/>
              </a:rPr>
              <a:t>$ </a:t>
            </a:r>
          </a:p>
          <a:p>
            <a:pPr algn="ctr" defTabSz="685800">
              <a:buClrTx/>
              <a:defRPr/>
            </a:pPr>
            <a:r>
              <a:rPr lang="pt-BR" sz="1050" b="1" kern="1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Cobertura de Insuficiência Financeira</a:t>
            </a:r>
          </a:p>
        </p:txBody>
      </p:sp>
      <p:cxnSp>
        <p:nvCxnSpPr>
          <p:cNvPr id="34" name="Conector: Curvo 33">
            <a:extLst>
              <a:ext uri="{FF2B5EF4-FFF2-40B4-BE49-F238E27FC236}">
                <a16:creationId xmlns:a16="http://schemas.microsoft.com/office/drawing/2014/main" id="{26DD1AA5-5D9F-07D7-DD4D-AD02B264F5F5}"/>
              </a:ext>
            </a:extLst>
          </p:cNvPr>
          <p:cNvCxnSpPr>
            <a:cxnSpLocks/>
          </p:cNvCxnSpPr>
          <p:nvPr/>
        </p:nvCxnSpPr>
        <p:spPr>
          <a:xfrm flipV="1">
            <a:off x="3284601" y="4703280"/>
            <a:ext cx="1393667" cy="77568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rgbClr val="FF0000"/>
            </a:solidFill>
            <a:prstDash val="sysDash"/>
            <a:miter lim="800000"/>
            <a:tailEnd type="triangle"/>
          </a:ln>
          <a:effectLst/>
        </p:spPr>
      </p:cxnSp>
      <p:cxnSp>
        <p:nvCxnSpPr>
          <p:cNvPr id="35" name="Conector: Curvo 34">
            <a:extLst>
              <a:ext uri="{FF2B5EF4-FFF2-40B4-BE49-F238E27FC236}">
                <a16:creationId xmlns:a16="http://schemas.microsoft.com/office/drawing/2014/main" id="{F90E2918-B409-0635-2491-DCF1E2A98148}"/>
              </a:ext>
            </a:extLst>
          </p:cNvPr>
          <p:cNvCxnSpPr>
            <a:cxnSpLocks/>
          </p:cNvCxnSpPr>
          <p:nvPr/>
        </p:nvCxnSpPr>
        <p:spPr>
          <a:xfrm rot="5400000">
            <a:off x="3295221" y="4809765"/>
            <a:ext cx="1415306" cy="1264292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rgbClr val="FF0000"/>
            </a:solidFill>
            <a:prstDash val="sysDash"/>
            <a:miter lim="800000"/>
            <a:tailEnd type="triangle"/>
          </a:ln>
          <a:effectLst/>
        </p:spPr>
      </p:cxnSp>
      <p:sp>
        <p:nvSpPr>
          <p:cNvPr id="36" name="Fluxograma: Decisão 35">
            <a:extLst>
              <a:ext uri="{FF2B5EF4-FFF2-40B4-BE49-F238E27FC236}">
                <a16:creationId xmlns:a16="http://schemas.microsoft.com/office/drawing/2014/main" id="{09553EFA-F919-C78D-5C2F-A3065ABC05BE}"/>
              </a:ext>
            </a:extLst>
          </p:cNvPr>
          <p:cNvSpPr/>
          <p:nvPr/>
        </p:nvSpPr>
        <p:spPr>
          <a:xfrm>
            <a:off x="4093534" y="1141892"/>
            <a:ext cx="2960737" cy="1482307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685800">
              <a:buClrTx/>
              <a:defRPr/>
            </a:pPr>
            <a:r>
              <a:rPr lang="pt-BR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$ </a:t>
            </a:r>
          </a:p>
          <a:p>
            <a:pPr algn="ctr" defTabSz="685800">
              <a:buClrTx/>
              <a:defRPr/>
            </a:pPr>
            <a:r>
              <a:rPr lang="pt-BR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stserrat "/>
                <a:ea typeface="Cambria" panose="02040503050406030204" pitchFamily="18" charset="0"/>
                <a:cs typeface="+mn-cs"/>
              </a:rPr>
              <a:t> Compensação Previdenciária</a:t>
            </a:r>
          </a:p>
        </p:txBody>
      </p:sp>
      <p:cxnSp>
        <p:nvCxnSpPr>
          <p:cNvPr id="37" name="Conector: Curvo 36">
            <a:extLst>
              <a:ext uri="{FF2B5EF4-FFF2-40B4-BE49-F238E27FC236}">
                <a16:creationId xmlns:a16="http://schemas.microsoft.com/office/drawing/2014/main" id="{551A4B91-813E-9D4E-D9AF-77FD04704964}"/>
              </a:ext>
            </a:extLst>
          </p:cNvPr>
          <p:cNvCxnSpPr>
            <a:cxnSpLocks/>
            <a:stCxn id="36" idx="2"/>
          </p:cNvCxnSpPr>
          <p:nvPr/>
        </p:nvCxnSpPr>
        <p:spPr>
          <a:xfrm rot="5400000">
            <a:off x="4666395" y="3198999"/>
            <a:ext cx="1482308" cy="332708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9" name="Conector: Curvo 38">
            <a:extLst>
              <a:ext uri="{FF2B5EF4-FFF2-40B4-BE49-F238E27FC236}">
                <a16:creationId xmlns:a16="http://schemas.microsoft.com/office/drawing/2014/main" id="{41987100-A4F8-B802-A49B-E1517CF10B63}"/>
              </a:ext>
            </a:extLst>
          </p:cNvPr>
          <p:cNvCxnSpPr>
            <a:cxnSpLocks/>
          </p:cNvCxnSpPr>
          <p:nvPr/>
        </p:nvCxnSpPr>
        <p:spPr>
          <a:xfrm>
            <a:off x="4650861" y="4734755"/>
            <a:ext cx="590334" cy="302828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rgbClr val="FF0000"/>
            </a:solidFill>
            <a:prstDash val="sysDash"/>
            <a:miter lim="800000"/>
            <a:tailEnd type="triangle"/>
          </a:ln>
          <a:effectLst/>
        </p:spPr>
      </p:cxnSp>
      <p:pic>
        <p:nvPicPr>
          <p:cNvPr id="9" name="Picture 2">
            <a:extLst>
              <a:ext uri="{FF2B5EF4-FFF2-40B4-BE49-F238E27FC236}">
                <a16:creationId xmlns:a16="http://schemas.microsoft.com/office/drawing/2014/main" id="{4E453C67-002D-AA1A-6AA5-B60D16F526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20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4" grpId="0" animBg="1"/>
      <p:bldP spid="15" grpId="0" build="allAtOnce" animBg="1"/>
      <p:bldP spid="16" grpId="0" animBg="1"/>
      <p:bldP spid="17" grpId="0" animBg="1"/>
      <p:bldP spid="18" grpId="0" animBg="1"/>
      <p:bldP spid="19" grpId="0" build="allAtOnce" animBg="1"/>
      <p:bldP spid="20" grpId="0" animBg="1"/>
      <p:bldP spid="24" grpId="0" animBg="1"/>
      <p:bldP spid="33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F9B96-8C5E-7186-1B84-1B1F0DBD5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3230E40-4049-95F1-F5B8-7503286E3077}"/>
              </a:ext>
            </a:extLst>
          </p:cNvPr>
          <p:cNvSpPr txBox="1"/>
          <p:nvPr/>
        </p:nvSpPr>
        <p:spPr>
          <a:xfrm>
            <a:off x="338667" y="89104"/>
            <a:ext cx="115823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RPPS (Regimes Próprios de Previdência Social)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4AD0510B-7ECC-3189-023B-52E52A912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274"/>
            <a:ext cx="12192000" cy="599172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8" name="Tinta 37">
                <a:extLst>
                  <a:ext uri="{FF2B5EF4-FFF2-40B4-BE49-F238E27FC236}">
                    <a16:creationId xmlns:a16="http://schemas.microsoft.com/office/drawing/2014/main" id="{29D5F6FF-BB3A-4F90-0BAE-260D077025E2}"/>
                  </a:ext>
                </a:extLst>
              </p14:cNvPr>
              <p14:cNvContentPartPr/>
              <p14:nvPr/>
            </p14:nvContentPartPr>
            <p14:xfrm>
              <a:off x="2945236" y="2897072"/>
              <a:ext cx="360" cy="360"/>
            </p14:xfrm>
          </p:contentPart>
        </mc:Choice>
        <mc:Fallback xmlns="">
          <p:pic>
            <p:nvPicPr>
              <p:cNvPr id="38" name="Tinta 37">
                <a:extLst>
                  <a:ext uri="{FF2B5EF4-FFF2-40B4-BE49-F238E27FC236}">
                    <a16:creationId xmlns:a16="http://schemas.microsoft.com/office/drawing/2014/main" id="{29D5F6FF-BB3A-4F90-0BAE-260D077025E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27236" y="2879072"/>
                <a:ext cx="36000" cy="36000"/>
              </a:xfrm>
              <a:prstGeom prst="rect">
                <a:avLst/>
              </a:prstGeom>
            </p:spPr>
          </p:pic>
        </mc:Fallback>
      </mc:AlternateContent>
      <p:sp>
        <p:nvSpPr>
          <p:cNvPr id="42" name="Retângulo 41">
            <a:extLst>
              <a:ext uri="{FF2B5EF4-FFF2-40B4-BE49-F238E27FC236}">
                <a16:creationId xmlns:a16="http://schemas.microsoft.com/office/drawing/2014/main" id="{3117DEFC-A35C-DDA1-1689-DCCBA0DD7DCD}"/>
              </a:ext>
            </a:extLst>
          </p:cNvPr>
          <p:cNvSpPr/>
          <p:nvPr/>
        </p:nvSpPr>
        <p:spPr>
          <a:xfrm>
            <a:off x="1696054" y="1925053"/>
            <a:ext cx="447574" cy="4932947"/>
          </a:xfrm>
          <a:prstGeom prst="rect">
            <a:avLst/>
          </a:prstGeom>
          <a:solidFill>
            <a:srgbClr val="FF0000">
              <a:alpha val="5000"/>
            </a:srgbClr>
          </a:solidFill>
          <a:ln w="126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es-ES" b="1" dirty="0">
              <a:ln w="76200">
                <a:solidFill>
                  <a:schemeClr val="tx1"/>
                </a:solidFill>
              </a:ln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3" name="Picture 2">
            <a:extLst>
              <a:ext uri="{FF2B5EF4-FFF2-40B4-BE49-F238E27FC236}">
                <a16:creationId xmlns:a16="http://schemas.microsoft.com/office/drawing/2014/main" id="{89B3489A-21D2-A077-CADC-5DAD3E99B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866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87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9944E-BFA7-0B3B-A0F3-5DC069E57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1A9EA22-F57F-F40C-A793-883FDE11BBEF}"/>
              </a:ext>
            </a:extLst>
          </p:cNvPr>
          <p:cNvSpPr txBox="1"/>
          <p:nvPr/>
        </p:nvSpPr>
        <p:spPr>
          <a:xfrm>
            <a:off x="1809550" y="89104"/>
            <a:ext cx="10045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A Sustentabilidade dos RPPS  e os Impactos Fiscais no Ente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8" name="Tinta 37">
                <a:extLst>
                  <a:ext uri="{FF2B5EF4-FFF2-40B4-BE49-F238E27FC236}">
                    <a16:creationId xmlns:a16="http://schemas.microsoft.com/office/drawing/2014/main" id="{5712B17E-3218-88ED-F982-DA478CD44347}"/>
                  </a:ext>
                </a:extLst>
              </p14:cNvPr>
              <p14:cNvContentPartPr/>
              <p14:nvPr/>
            </p14:nvContentPartPr>
            <p14:xfrm>
              <a:off x="2945236" y="3262830"/>
              <a:ext cx="360" cy="360"/>
            </p14:xfrm>
          </p:contentPart>
        </mc:Choice>
        <mc:Fallback xmlns="">
          <p:pic>
            <p:nvPicPr>
              <p:cNvPr id="38" name="Tinta 37">
                <a:extLst>
                  <a:ext uri="{FF2B5EF4-FFF2-40B4-BE49-F238E27FC236}">
                    <a16:creationId xmlns:a16="http://schemas.microsoft.com/office/drawing/2014/main" id="{5712B17E-3218-88ED-F982-DA478CD4434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27236" y="324483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Tinta 2">
                <a:extLst>
                  <a:ext uri="{FF2B5EF4-FFF2-40B4-BE49-F238E27FC236}">
                    <a16:creationId xmlns:a16="http://schemas.microsoft.com/office/drawing/2014/main" id="{B089239B-3EE7-8326-03A6-ACB3AEE3DD26}"/>
                  </a:ext>
                </a:extLst>
              </p14:cNvPr>
              <p14:cNvContentPartPr/>
              <p14:nvPr/>
            </p14:nvContentPartPr>
            <p14:xfrm>
              <a:off x="452236" y="4387470"/>
              <a:ext cx="360" cy="2160"/>
            </p14:xfrm>
          </p:contentPart>
        </mc:Choice>
        <mc:Fallback xmlns="">
          <p:pic>
            <p:nvPicPr>
              <p:cNvPr id="3" name="Tinta 2">
                <a:extLst>
                  <a:ext uri="{FF2B5EF4-FFF2-40B4-BE49-F238E27FC236}">
                    <a16:creationId xmlns:a16="http://schemas.microsoft.com/office/drawing/2014/main" id="{B089239B-3EE7-8326-03A6-ACB3AEE3DD2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46116" y="4381350"/>
                <a:ext cx="12600" cy="1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5429B9D9-7074-1BB0-BE7B-FE09CE9E37B5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5429B9D9-7074-1BB0-BE7B-FE09CE9E37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86" name="Tabela 85">
            <a:extLst>
              <a:ext uri="{FF2B5EF4-FFF2-40B4-BE49-F238E27FC236}">
                <a16:creationId xmlns:a16="http://schemas.microsoft.com/office/drawing/2014/main" id="{3CF33402-7522-8E23-8746-D2D376D81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991671"/>
              </p:ext>
            </p:extLst>
          </p:nvPr>
        </p:nvGraphicFramePr>
        <p:xfrm>
          <a:off x="443225" y="1702959"/>
          <a:ext cx="11391220" cy="2946237"/>
        </p:xfrm>
        <a:graphic>
          <a:graphicData uri="http://schemas.openxmlformats.org/drawingml/2006/table">
            <a:tbl>
              <a:tblPr firstRow="1" firstCol="1" bandRow="1"/>
              <a:tblGrid>
                <a:gridCol w="1892552">
                  <a:extLst>
                    <a:ext uri="{9D8B030D-6E8A-4147-A177-3AD203B41FA5}">
                      <a16:colId xmlns:a16="http://schemas.microsoft.com/office/drawing/2014/main" val="652437213"/>
                    </a:ext>
                  </a:extLst>
                </a:gridCol>
                <a:gridCol w="2525600">
                  <a:extLst>
                    <a:ext uri="{9D8B030D-6E8A-4147-A177-3AD203B41FA5}">
                      <a16:colId xmlns:a16="http://schemas.microsoft.com/office/drawing/2014/main" val="1648006306"/>
                    </a:ext>
                  </a:extLst>
                </a:gridCol>
                <a:gridCol w="1844268">
                  <a:extLst>
                    <a:ext uri="{9D8B030D-6E8A-4147-A177-3AD203B41FA5}">
                      <a16:colId xmlns:a16="http://schemas.microsoft.com/office/drawing/2014/main" val="2299273031"/>
                    </a:ext>
                  </a:extLst>
                </a:gridCol>
                <a:gridCol w="1844268">
                  <a:extLst>
                    <a:ext uri="{9D8B030D-6E8A-4147-A177-3AD203B41FA5}">
                      <a16:colId xmlns:a16="http://schemas.microsoft.com/office/drawing/2014/main" val="3720310709"/>
                    </a:ext>
                  </a:extLst>
                </a:gridCol>
                <a:gridCol w="1700470">
                  <a:extLst>
                    <a:ext uri="{9D8B030D-6E8A-4147-A177-3AD203B41FA5}">
                      <a16:colId xmlns:a16="http://schemas.microsoft.com/office/drawing/2014/main" val="381633701"/>
                    </a:ext>
                  </a:extLst>
                </a:gridCol>
                <a:gridCol w="1584062">
                  <a:extLst>
                    <a:ext uri="{9D8B030D-6E8A-4147-A177-3AD203B41FA5}">
                      <a16:colId xmlns:a16="http://schemas.microsoft.com/office/drawing/2014/main" val="3497162319"/>
                    </a:ext>
                  </a:extLst>
                </a:gridCol>
              </a:tblGrid>
              <a:tr h="204922">
                <a:tc rowSpan="2"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Medida possível de adoção em busca do EFA</a:t>
                      </a:r>
                      <a:endParaRPr lang="pt-BR" sz="1200" kern="1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Orçamentário</a:t>
                      </a:r>
                      <a:endParaRPr lang="pt-BR" sz="1200" kern="1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Financeiro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Fiscal – Despesa com Pessoal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142676"/>
                  </a:ext>
                </a:extLst>
              </a:tr>
              <a:tr h="506114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No Pagamento pelo ente</a:t>
                      </a:r>
                      <a:endParaRPr lang="pt-BR" sz="1200" kern="1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No Pgto do Benefício</a:t>
                      </a:r>
                      <a:endParaRPr lang="pt-BR" sz="1200" kern="1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6541430"/>
                  </a:ext>
                </a:extLst>
              </a:tr>
              <a:tr h="46364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Alíquota Suplementar 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49294"/>
                  </a:ext>
                </a:extLst>
              </a:tr>
              <a:tr h="342168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Aporte Financeiro (*)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719689"/>
                  </a:ext>
                </a:extLst>
              </a:tr>
              <a:tr h="421688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Aporte de Ativos  (**)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131409"/>
                  </a:ext>
                </a:extLst>
              </a:tr>
              <a:tr h="43567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Segregação da Massa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Plano Repartição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pt-BR" sz="1200" b="1" kern="1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A insuficiência financeira</a:t>
                      </a: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797862"/>
                  </a:ext>
                </a:extLst>
              </a:tr>
              <a:tr h="54034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Plano </a:t>
                      </a:r>
                      <a:r>
                        <a:rPr lang="pt-BR" sz="1200" b="1" i="0" u="none" strike="noStrike" kern="100" cap="non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  <a:sym typeface="Arial"/>
                        </a:rPr>
                        <a:t>Capitalização</a:t>
                      </a:r>
                      <a:endParaRPr lang="pt-BR" sz="1200" b="1" kern="1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2260462"/>
                  </a:ext>
                </a:extLst>
              </a:tr>
            </a:tbl>
          </a:graphicData>
        </a:graphic>
      </p:graphicFrame>
      <p:sp>
        <p:nvSpPr>
          <p:cNvPr id="87" name="CaixaDeTexto 86">
            <a:extLst>
              <a:ext uri="{FF2B5EF4-FFF2-40B4-BE49-F238E27FC236}">
                <a16:creationId xmlns:a16="http://schemas.microsoft.com/office/drawing/2014/main" id="{F94CF4DB-5C40-DE88-872C-A363504A6289}"/>
              </a:ext>
            </a:extLst>
          </p:cNvPr>
          <p:cNvSpPr txBox="1"/>
          <p:nvPr/>
        </p:nvSpPr>
        <p:spPr>
          <a:xfrm>
            <a:off x="5097707" y="2489263"/>
            <a:ext cx="844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</p:txBody>
      </p:sp>
      <p:sp>
        <p:nvSpPr>
          <p:cNvPr id="88" name="CaixaDeTexto 87">
            <a:extLst>
              <a:ext uri="{FF2B5EF4-FFF2-40B4-BE49-F238E27FC236}">
                <a16:creationId xmlns:a16="http://schemas.microsoft.com/office/drawing/2014/main" id="{17EF8C14-D008-D697-000D-614634477711}"/>
              </a:ext>
            </a:extLst>
          </p:cNvPr>
          <p:cNvSpPr txBox="1"/>
          <p:nvPr/>
        </p:nvSpPr>
        <p:spPr>
          <a:xfrm>
            <a:off x="7053364" y="2453517"/>
            <a:ext cx="447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</p:txBody>
      </p:sp>
      <p:sp>
        <p:nvSpPr>
          <p:cNvPr id="89" name="CaixaDeTexto 88">
            <a:extLst>
              <a:ext uri="{FF2B5EF4-FFF2-40B4-BE49-F238E27FC236}">
                <a16:creationId xmlns:a16="http://schemas.microsoft.com/office/drawing/2014/main" id="{3AF69DD8-0554-E4EA-6155-00C4B35D020C}"/>
              </a:ext>
            </a:extLst>
          </p:cNvPr>
          <p:cNvSpPr txBox="1"/>
          <p:nvPr/>
        </p:nvSpPr>
        <p:spPr>
          <a:xfrm>
            <a:off x="5108098" y="2939893"/>
            <a:ext cx="447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</p:txBody>
      </p: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2158F97B-7179-B4BF-E78F-1B8325FCB6E5}"/>
              </a:ext>
            </a:extLst>
          </p:cNvPr>
          <p:cNvSpPr txBox="1"/>
          <p:nvPr/>
        </p:nvSpPr>
        <p:spPr>
          <a:xfrm>
            <a:off x="7115458" y="2848090"/>
            <a:ext cx="447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</p:txBody>
      </p:sp>
      <p:sp>
        <p:nvSpPr>
          <p:cNvPr id="91" name="CaixaDeTexto 90">
            <a:extLst>
              <a:ext uri="{FF2B5EF4-FFF2-40B4-BE49-F238E27FC236}">
                <a16:creationId xmlns:a16="http://schemas.microsoft.com/office/drawing/2014/main" id="{347001CE-8EC1-2E69-80F9-0B81FBC471EF}"/>
              </a:ext>
            </a:extLst>
          </p:cNvPr>
          <p:cNvSpPr txBox="1"/>
          <p:nvPr/>
        </p:nvSpPr>
        <p:spPr>
          <a:xfrm>
            <a:off x="7078096" y="3236390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Não</a:t>
            </a:r>
          </a:p>
        </p:txBody>
      </p:sp>
      <p:sp>
        <p:nvSpPr>
          <p:cNvPr id="92" name="CaixaDeTexto 91">
            <a:extLst>
              <a:ext uri="{FF2B5EF4-FFF2-40B4-BE49-F238E27FC236}">
                <a16:creationId xmlns:a16="http://schemas.microsoft.com/office/drawing/2014/main" id="{2B127664-6869-57E3-097C-891AF87958CD}"/>
              </a:ext>
            </a:extLst>
          </p:cNvPr>
          <p:cNvSpPr txBox="1"/>
          <p:nvPr/>
        </p:nvSpPr>
        <p:spPr>
          <a:xfrm>
            <a:off x="5090727" y="3220926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Não</a:t>
            </a:r>
          </a:p>
        </p:txBody>
      </p:sp>
      <p:sp>
        <p:nvSpPr>
          <p:cNvPr id="93" name="CaixaDeTexto 92">
            <a:extLst>
              <a:ext uri="{FF2B5EF4-FFF2-40B4-BE49-F238E27FC236}">
                <a16:creationId xmlns:a16="http://schemas.microsoft.com/office/drawing/2014/main" id="{F1A22534-7FD8-A539-9F39-DB05A66423B3}"/>
              </a:ext>
            </a:extLst>
          </p:cNvPr>
          <p:cNvSpPr txBox="1"/>
          <p:nvPr/>
        </p:nvSpPr>
        <p:spPr>
          <a:xfrm rot="10800000" flipV="1">
            <a:off x="9184979" y="3319920"/>
            <a:ext cx="5673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Não</a:t>
            </a:r>
          </a:p>
        </p:txBody>
      </p:sp>
      <p:sp>
        <p:nvSpPr>
          <p:cNvPr id="94" name="CaixaDeTexto 93">
            <a:extLst>
              <a:ext uri="{FF2B5EF4-FFF2-40B4-BE49-F238E27FC236}">
                <a16:creationId xmlns:a16="http://schemas.microsoft.com/office/drawing/2014/main" id="{8A5015BC-4938-75EA-5C6D-8697E85CC0C5}"/>
              </a:ext>
            </a:extLst>
          </p:cNvPr>
          <p:cNvSpPr txBox="1"/>
          <p:nvPr/>
        </p:nvSpPr>
        <p:spPr>
          <a:xfrm>
            <a:off x="9136860" y="2857979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Não</a:t>
            </a:r>
          </a:p>
        </p:txBody>
      </p: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C4FCA647-7741-324B-0B0C-1612DD0B7BF6}"/>
              </a:ext>
            </a:extLst>
          </p:cNvPr>
          <p:cNvSpPr txBox="1"/>
          <p:nvPr/>
        </p:nvSpPr>
        <p:spPr>
          <a:xfrm>
            <a:off x="10583949" y="3257399"/>
            <a:ext cx="8739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Dedutível</a:t>
            </a:r>
          </a:p>
        </p:txBody>
      </p:sp>
      <p:sp>
        <p:nvSpPr>
          <p:cNvPr id="96" name="CaixaDeTexto 95">
            <a:extLst>
              <a:ext uri="{FF2B5EF4-FFF2-40B4-BE49-F238E27FC236}">
                <a16:creationId xmlns:a16="http://schemas.microsoft.com/office/drawing/2014/main" id="{CBB31819-053D-31FD-F42B-31458CF2B257}"/>
              </a:ext>
            </a:extLst>
          </p:cNvPr>
          <p:cNvSpPr txBox="1"/>
          <p:nvPr/>
        </p:nvSpPr>
        <p:spPr>
          <a:xfrm>
            <a:off x="7075720" y="3655750"/>
            <a:ext cx="447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</p:txBody>
      </p:sp>
      <p:sp>
        <p:nvSpPr>
          <p:cNvPr id="97" name="CaixaDeTexto 96">
            <a:extLst>
              <a:ext uri="{FF2B5EF4-FFF2-40B4-BE49-F238E27FC236}">
                <a16:creationId xmlns:a16="http://schemas.microsoft.com/office/drawing/2014/main" id="{40485BBF-F03F-89E9-CE74-7686A5169E6D}"/>
              </a:ext>
            </a:extLst>
          </p:cNvPr>
          <p:cNvSpPr txBox="1"/>
          <p:nvPr/>
        </p:nvSpPr>
        <p:spPr>
          <a:xfrm>
            <a:off x="7040009" y="4219150"/>
            <a:ext cx="447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</p:txBody>
      </p:sp>
      <p:sp>
        <p:nvSpPr>
          <p:cNvPr id="98" name="CaixaDeTexto 97">
            <a:extLst>
              <a:ext uri="{FF2B5EF4-FFF2-40B4-BE49-F238E27FC236}">
                <a16:creationId xmlns:a16="http://schemas.microsoft.com/office/drawing/2014/main" id="{8F81B9C2-B3F4-6340-DE66-7B3BC28B164F}"/>
              </a:ext>
            </a:extLst>
          </p:cNvPr>
          <p:cNvSpPr txBox="1"/>
          <p:nvPr/>
        </p:nvSpPr>
        <p:spPr>
          <a:xfrm>
            <a:off x="9181318" y="3674143"/>
            <a:ext cx="447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</p:txBody>
      </p:sp>
      <p:sp>
        <p:nvSpPr>
          <p:cNvPr id="99" name="CaixaDeTexto 98">
            <a:extLst>
              <a:ext uri="{FF2B5EF4-FFF2-40B4-BE49-F238E27FC236}">
                <a16:creationId xmlns:a16="http://schemas.microsoft.com/office/drawing/2014/main" id="{103EE38B-6232-93A5-492B-F5FD677F822F}"/>
              </a:ext>
            </a:extLst>
          </p:cNvPr>
          <p:cNvSpPr txBox="1"/>
          <p:nvPr/>
        </p:nvSpPr>
        <p:spPr>
          <a:xfrm>
            <a:off x="10421332" y="3726586"/>
            <a:ext cx="1181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Não Dedutível</a:t>
            </a:r>
          </a:p>
        </p:txBody>
      </p: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1F6F3F61-F90A-DA2B-B4AC-5B6F50717875}"/>
              </a:ext>
            </a:extLst>
          </p:cNvPr>
          <p:cNvSpPr txBox="1"/>
          <p:nvPr/>
        </p:nvSpPr>
        <p:spPr>
          <a:xfrm>
            <a:off x="10488312" y="4124548"/>
            <a:ext cx="1021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Depende da</a:t>
            </a:r>
          </a:p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Modelagem</a:t>
            </a:r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06470563-A4A8-626C-D92A-6051B85C37A6}"/>
              </a:ext>
            </a:extLst>
          </p:cNvPr>
          <p:cNvSpPr txBox="1"/>
          <p:nvPr/>
        </p:nvSpPr>
        <p:spPr>
          <a:xfrm>
            <a:off x="443225" y="4887331"/>
            <a:ext cx="113870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000000"/>
              </a:buClr>
              <a:buFont typeface="Arial"/>
              <a:buNone/>
            </a:pPr>
            <a:r>
              <a:rPr lang="pt-BR" sz="1400" kern="0" dirty="0"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(*) – Há que permanecer em conta bancária segregada com recursos em capitalização por no mínimo 5 anos (Art. 19, VI, c, da LRF c/c art. 55 da Portaria MTP nº 1.467, de 2022)</a:t>
            </a:r>
          </a:p>
        </p:txBody>
      </p:sp>
      <p:sp>
        <p:nvSpPr>
          <p:cNvPr id="103" name="CaixaDeTexto 102">
            <a:extLst>
              <a:ext uri="{FF2B5EF4-FFF2-40B4-BE49-F238E27FC236}">
                <a16:creationId xmlns:a16="http://schemas.microsoft.com/office/drawing/2014/main" id="{AE5997FD-B5B4-FB2F-5204-B1AE1334B97C}"/>
              </a:ext>
            </a:extLst>
          </p:cNvPr>
          <p:cNvSpPr txBox="1"/>
          <p:nvPr/>
        </p:nvSpPr>
        <p:spPr>
          <a:xfrm>
            <a:off x="443225" y="5487391"/>
            <a:ext cx="113323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algn="just">
              <a:buClr>
                <a:srgbClr val="000000"/>
              </a:buClr>
              <a:buFont typeface="Arial"/>
              <a:buNone/>
            </a:pPr>
            <a:r>
              <a:rPr lang="pt-BR" sz="1400" kern="0" dirty="0">
                <a:cs typeface="Arial"/>
                <a:sym typeface="Arial"/>
              </a:rPr>
              <a:t>(**) – Requer mecanismos de gestão para monetização (geração de renda ou alienação) </a:t>
            </a:r>
          </a:p>
        </p:txBody>
      </p:sp>
      <p:sp>
        <p:nvSpPr>
          <p:cNvPr id="104" name="CaixaDeTexto 103">
            <a:extLst>
              <a:ext uri="{FF2B5EF4-FFF2-40B4-BE49-F238E27FC236}">
                <a16:creationId xmlns:a16="http://schemas.microsoft.com/office/drawing/2014/main" id="{E3219C25-2958-19C4-FB42-4F73088734A1}"/>
              </a:ext>
            </a:extLst>
          </p:cNvPr>
          <p:cNvSpPr txBox="1"/>
          <p:nvPr/>
        </p:nvSpPr>
        <p:spPr>
          <a:xfrm>
            <a:off x="10583948" y="2896108"/>
            <a:ext cx="8739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Dedutível</a:t>
            </a:r>
          </a:p>
        </p:txBody>
      </p:sp>
      <p:sp>
        <p:nvSpPr>
          <p:cNvPr id="105" name="CaixaDeTexto 104">
            <a:extLst>
              <a:ext uri="{FF2B5EF4-FFF2-40B4-BE49-F238E27FC236}">
                <a16:creationId xmlns:a16="http://schemas.microsoft.com/office/drawing/2014/main" id="{AE6E9E54-2D3B-C004-415C-44DC4B0624AC}"/>
              </a:ext>
            </a:extLst>
          </p:cNvPr>
          <p:cNvSpPr txBox="1"/>
          <p:nvPr/>
        </p:nvSpPr>
        <p:spPr>
          <a:xfrm>
            <a:off x="10489007" y="2529393"/>
            <a:ext cx="8739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Dedutível</a:t>
            </a:r>
          </a:p>
        </p:txBody>
      </p:sp>
      <p:sp>
        <p:nvSpPr>
          <p:cNvPr id="106" name="CaixaDeTexto 105">
            <a:extLst>
              <a:ext uri="{FF2B5EF4-FFF2-40B4-BE49-F238E27FC236}">
                <a16:creationId xmlns:a16="http://schemas.microsoft.com/office/drawing/2014/main" id="{66624EB4-82AB-CECD-06B0-CA1CAFCEB579}"/>
              </a:ext>
            </a:extLst>
          </p:cNvPr>
          <p:cNvSpPr txBox="1"/>
          <p:nvPr/>
        </p:nvSpPr>
        <p:spPr>
          <a:xfrm>
            <a:off x="9105746" y="2482568"/>
            <a:ext cx="447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  <a:p>
            <a:pPr>
              <a:buClr>
                <a:srgbClr val="000000"/>
              </a:buClr>
              <a:buFont typeface="Arial"/>
              <a:buNone/>
            </a:pPr>
            <a:endParaRPr lang="pt-BR" kern="0" dirty="0">
              <a:cs typeface="Arial"/>
              <a:sym typeface="Arial"/>
            </a:endParaRPr>
          </a:p>
        </p:txBody>
      </p:sp>
      <p:sp>
        <p:nvSpPr>
          <p:cNvPr id="107" name="CaixaDeTexto 106">
            <a:extLst>
              <a:ext uri="{FF2B5EF4-FFF2-40B4-BE49-F238E27FC236}">
                <a16:creationId xmlns:a16="http://schemas.microsoft.com/office/drawing/2014/main" id="{23C7AC61-FB5D-A6FD-54E5-5650174A0AD5}"/>
              </a:ext>
            </a:extLst>
          </p:cNvPr>
          <p:cNvSpPr txBox="1"/>
          <p:nvPr/>
        </p:nvSpPr>
        <p:spPr>
          <a:xfrm>
            <a:off x="5115024" y="3691146"/>
            <a:ext cx="632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</p:txBody>
      </p:sp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2BEB518C-EDA3-45E0-59C0-3DF5B27E3DD3}"/>
              </a:ext>
            </a:extLst>
          </p:cNvPr>
          <p:cNvSpPr txBox="1"/>
          <p:nvPr/>
        </p:nvSpPr>
        <p:spPr>
          <a:xfrm>
            <a:off x="5125415" y="4210693"/>
            <a:ext cx="844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Sim</a:t>
            </a:r>
          </a:p>
        </p:txBody>
      </p:sp>
      <p:pic>
        <p:nvPicPr>
          <p:cNvPr id="110" name="Picture 2">
            <a:extLst>
              <a:ext uri="{FF2B5EF4-FFF2-40B4-BE49-F238E27FC236}">
                <a16:creationId xmlns:a16="http://schemas.microsoft.com/office/drawing/2014/main" id="{C355BF6F-2D43-002D-9D07-7A82E6B88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2" descr="Vetores de De Atenção e mais imagens de Emoticon - Emoticon, Prontidão,  Sinal de advertência">
            <a:extLst>
              <a:ext uri="{FF2B5EF4-FFF2-40B4-BE49-F238E27FC236}">
                <a16:creationId xmlns:a16="http://schemas.microsoft.com/office/drawing/2014/main" id="{516E63BB-F236-5B41-4926-E144D11FF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4" y="5918844"/>
            <a:ext cx="750827" cy="400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" name="CaixaDeTexto 114">
            <a:extLst>
              <a:ext uri="{FF2B5EF4-FFF2-40B4-BE49-F238E27FC236}">
                <a16:creationId xmlns:a16="http://schemas.microsoft.com/office/drawing/2014/main" id="{D5B4F495-55D6-45A4-342C-281D4C0CA40B}"/>
              </a:ext>
            </a:extLst>
          </p:cNvPr>
          <p:cNvSpPr txBox="1"/>
          <p:nvPr/>
        </p:nvSpPr>
        <p:spPr>
          <a:xfrm>
            <a:off x="1338714" y="6029580"/>
            <a:ext cx="10515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algn="just"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Requer estudos minuciosos caso a caso</a:t>
            </a:r>
          </a:p>
        </p:txBody>
      </p:sp>
      <p:sp>
        <p:nvSpPr>
          <p:cNvPr id="116" name="CaixaDeTexto 115">
            <a:extLst>
              <a:ext uri="{FF2B5EF4-FFF2-40B4-BE49-F238E27FC236}">
                <a16:creationId xmlns:a16="http://schemas.microsoft.com/office/drawing/2014/main" id="{D82CF19E-ACB5-6836-D7E2-C988C865AEE0}"/>
              </a:ext>
            </a:extLst>
          </p:cNvPr>
          <p:cNvSpPr txBox="1"/>
          <p:nvPr/>
        </p:nvSpPr>
        <p:spPr>
          <a:xfrm>
            <a:off x="413718" y="988357"/>
            <a:ext cx="11387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kern="0" dirty="0"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Na presença de Déficit Atuarial, medidas de equacionamento são exigidas.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889D1C7-E363-A5B6-A026-93BF4C181FA0}"/>
              </a:ext>
            </a:extLst>
          </p:cNvPr>
          <p:cNvSpPr txBox="1"/>
          <p:nvPr/>
        </p:nvSpPr>
        <p:spPr>
          <a:xfrm>
            <a:off x="8946664" y="4190323"/>
            <a:ext cx="1021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12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Depende da</a:t>
            </a:r>
          </a:p>
          <a:p>
            <a:pPr>
              <a:buClr>
                <a:srgbClr val="000000"/>
              </a:buClr>
              <a:buFont typeface="Arial"/>
              <a:buNone/>
            </a:pPr>
            <a:r>
              <a:rPr lang="pt-BR" kern="0" dirty="0">
                <a:cs typeface="Arial"/>
                <a:sym typeface="Arial"/>
              </a:rPr>
              <a:t>Modelagem</a:t>
            </a:r>
          </a:p>
        </p:txBody>
      </p:sp>
    </p:spTree>
    <p:extLst>
      <p:ext uri="{BB962C8B-B14F-4D97-AF65-F5344CB8AC3E}">
        <p14:creationId xmlns:p14="http://schemas.microsoft.com/office/powerpoint/2010/main" val="327257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15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A4DC6-247A-6DD2-714A-0258479E7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224AE9A-9C48-9B16-0E54-3965A3E18540}"/>
              </a:ext>
            </a:extLst>
          </p:cNvPr>
          <p:cNvSpPr txBox="1"/>
          <p:nvPr/>
        </p:nvSpPr>
        <p:spPr>
          <a:xfrm>
            <a:off x="1982804" y="89104"/>
            <a:ext cx="99382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A Sustentabilidade dos RPPS  e a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B82DDB00-33E9-53F4-0092-3B174E604BE3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B82DDB00-33E9-53F4-0092-3B174E604BE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B7151ACA-6496-C2FC-6E6B-3CC203CD1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C478E86-FFB2-2280-01C0-6F04D8D19B0C}"/>
              </a:ext>
            </a:extLst>
          </p:cNvPr>
          <p:cNvSpPr txBox="1"/>
          <p:nvPr/>
        </p:nvSpPr>
        <p:spPr>
          <a:xfrm>
            <a:off x="385010" y="1141676"/>
            <a:ext cx="113632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685800">
              <a:buClrTx/>
            </a:pPr>
            <a:r>
              <a:rPr lang="pt-BR" b="1" kern="1200" dirty="0">
                <a:latin typeface="+mj-lt"/>
                <a:ea typeface="+mn-ea"/>
                <a:cs typeface="+mn-cs"/>
              </a:rPr>
              <a:t>Autoriza, excepcionalmente, o parcelamento de </a:t>
            </a:r>
            <a:r>
              <a:rPr lang="pt-BR" dirty="0"/>
              <a:t>débitos, inclusive os já parcelados, dos Estados, do Distrito Federal e dos Municípios com seus RPPS, de dívidas até 31/08/2025:</a:t>
            </a:r>
            <a:r>
              <a:rPr lang="pt-BR" b="1" kern="1200" dirty="0">
                <a:latin typeface="+mj-lt"/>
                <a:ea typeface="+mn-ea"/>
                <a:cs typeface="+mn-cs"/>
              </a:rPr>
              <a:t>   </a:t>
            </a:r>
            <a:endParaRPr lang="pt-BR" kern="1200" dirty="0">
              <a:latin typeface="+mj-lt"/>
              <a:ea typeface="+mn-ea"/>
              <a:cs typeface="+mn-cs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67E32AD-33C7-5476-5DAC-FA6B5583339B}"/>
              </a:ext>
            </a:extLst>
          </p:cNvPr>
          <p:cNvSpPr txBox="1"/>
          <p:nvPr/>
        </p:nvSpPr>
        <p:spPr>
          <a:xfrm>
            <a:off x="309610" y="1919719"/>
            <a:ext cx="115140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defTabSz="685800">
              <a:buClrTx/>
              <a:buFont typeface="Wingdings" panose="05000000000000000000" pitchFamily="2" charset="2"/>
              <a:buChar char="§"/>
            </a:pPr>
            <a:r>
              <a:rPr lang="pt-BR" b="1" kern="1200" dirty="0">
                <a:latin typeface="+mj-lt"/>
                <a:ea typeface="+mn-ea"/>
                <a:cs typeface="+mn-cs"/>
              </a:rPr>
              <a:t>Em até 300 parcelas mensais, </a:t>
            </a:r>
            <a:r>
              <a:rPr lang="pt-BR" dirty="0"/>
              <a:t>mediante autorização em lei específica do ente federativo.</a:t>
            </a:r>
            <a:endParaRPr lang="pt-BR" kern="1200" dirty="0">
              <a:latin typeface="+mj-lt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C8BE342-6DFF-07BA-8898-9DBB8A0FCCD0}"/>
              </a:ext>
            </a:extLst>
          </p:cNvPr>
          <p:cNvSpPr txBox="1"/>
          <p:nvPr/>
        </p:nvSpPr>
        <p:spPr>
          <a:xfrm>
            <a:off x="357326" y="2312751"/>
            <a:ext cx="11541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defTabSz="685800">
              <a:buClrTx/>
              <a:buFont typeface="Wingdings" panose="05000000000000000000" pitchFamily="2" charset="2"/>
              <a:buChar char="§"/>
            </a:pPr>
            <a:r>
              <a:rPr lang="pt-BR" b="1" dirty="0"/>
              <a:t>Condicionante</a:t>
            </a:r>
            <a:r>
              <a:rPr lang="pt-BR" dirty="0"/>
              <a:t>: desde que comprovem até 10/12/2026:</a:t>
            </a:r>
            <a:endParaRPr lang="pt-BR" kern="1200" dirty="0">
              <a:latin typeface="+mj-lt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E0CE997-1CDD-CCD9-5E92-1FE9D46ECD23}"/>
              </a:ext>
            </a:extLst>
          </p:cNvPr>
          <p:cNvSpPr txBox="1"/>
          <p:nvPr/>
        </p:nvSpPr>
        <p:spPr>
          <a:xfrm>
            <a:off x="385010" y="2849963"/>
            <a:ext cx="11514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Ter aderido ao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Programa de Regularidade Previdenciária </a:t>
            </a:r>
            <a:r>
              <a:rPr lang="pt-BR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junto ao Ministério da Previdência Social e </a:t>
            </a:r>
            <a:r>
              <a:rPr lang="pt-BR" dirty="0"/>
              <a:t>alterado a respectiva legislação do RPPS para atendimento, </a:t>
            </a:r>
            <a:r>
              <a:rPr lang="pt-BR" b="1" dirty="0"/>
              <a:t>cumulativamente</a:t>
            </a:r>
            <a:r>
              <a:rPr lang="pt-BR" dirty="0"/>
              <a:t>: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C9C8F2D-3E01-9467-BA86-B57C489A149F}"/>
              </a:ext>
            </a:extLst>
          </p:cNvPr>
          <p:cNvSpPr txBox="1"/>
          <p:nvPr/>
        </p:nvSpPr>
        <p:spPr>
          <a:xfrm>
            <a:off x="385010" y="3558858"/>
            <a:ext cx="114386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Ao ato do MPS definidor dos critérios para o parcelamento (Portaria MPS nº 2.010, de 2025).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4CB2DAE-D7B0-A14F-1921-ECB890CF9F22}"/>
              </a:ext>
            </a:extLst>
          </p:cNvPr>
          <p:cNvSpPr txBox="1"/>
          <p:nvPr/>
        </p:nvSpPr>
        <p:spPr>
          <a:xfrm>
            <a:off x="405043" y="4072370"/>
            <a:ext cx="114940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>
              <a:buFont typeface="Wingdings" panose="05000000000000000000" pitchFamily="2" charset="2"/>
              <a:buChar char="Ø"/>
            </a:lvl1pPr>
          </a:lstStyle>
          <a:p>
            <a:pPr algn="just"/>
            <a:r>
              <a:rPr lang="pt-BR" dirty="0"/>
              <a:t>Adesão ao Programa de Regularidade Previdenciária.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D79376C-5FFD-FFD1-662C-09BF35907FA9}"/>
              </a:ext>
            </a:extLst>
          </p:cNvPr>
          <p:cNvSpPr txBox="1"/>
          <p:nvPr/>
        </p:nvSpPr>
        <p:spPr>
          <a:xfrm>
            <a:off x="336468" y="4585882"/>
            <a:ext cx="115140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/>
              <a:t>O ente federativo que não comprovar o atendimento das condições cumulativas até 10/12/2026 terá seu parcelamento suspenso (por 3 meses consecutivos ou 6 meses alternados) e não poderá renegociar a respectiva dívida até ulterior cumprimento das condições.</a:t>
            </a:r>
          </a:p>
        </p:txBody>
      </p:sp>
    </p:spTree>
    <p:extLst>
      <p:ext uri="{BB962C8B-B14F-4D97-AF65-F5344CB8AC3E}">
        <p14:creationId xmlns:p14="http://schemas.microsoft.com/office/powerpoint/2010/main" val="304190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AF3A6-42AA-07C6-D2D9-824F7AB96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7A864BA-ADE7-110D-3679-DCE7E7A6672E}"/>
              </a:ext>
            </a:extLst>
          </p:cNvPr>
          <p:cNvSpPr txBox="1"/>
          <p:nvPr/>
        </p:nvSpPr>
        <p:spPr>
          <a:xfrm>
            <a:off x="1809550" y="89104"/>
            <a:ext cx="1011151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mbria" panose="02040503050406030204" pitchFamily="18" charset="0"/>
              </a:defRPr>
            </a:lvl1pPr>
          </a:lstStyle>
          <a:p>
            <a:r>
              <a:rPr lang="pt-BR" sz="2800" dirty="0"/>
              <a:t>Programa de Regularidade Previdenciária dos Regimes Próprios de Previdência Social - </a:t>
            </a:r>
            <a:r>
              <a:rPr lang="pt-BR" sz="3600" dirty="0"/>
              <a:t>Pró-Regularidade RPPS</a:t>
            </a:r>
            <a:r>
              <a:rPr lang="pt-BR" sz="2800" dirty="0"/>
              <a:t> - EC nº 136, de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0A4737EE-1AA7-4FDA-EF93-9F91C55C3275}"/>
                  </a:ext>
                </a:extLst>
              </p14:cNvPr>
              <p14:cNvContentPartPr/>
              <p14:nvPr/>
            </p14:nvContentPartPr>
            <p14:xfrm>
              <a:off x="500476" y="529352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0A4737EE-1AA7-4FDA-EF93-9F91C55C327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356" y="523232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10" name="Picture 2">
            <a:extLst>
              <a:ext uri="{FF2B5EF4-FFF2-40B4-BE49-F238E27FC236}">
                <a16:creationId xmlns:a16="http://schemas.microsoft.com/office/drawing/2014/main" id="{4BCEC2DA-9D7E-C557-3DB9-8FC0F53BD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8" y="0"/>
            <a:ext cx="1667672" cy="99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84C463-14F7-16AA-E91B-6C4486A0A110}"/>
              </a:ext>
            </a:extLst>
          </p:cNvPr>
          <p:cNvSpPr txBox="1"/>
          <p:nvPr/>
        </p:nvSpPr>
        <p:spPr>
          <a:xfrm>
            <a:off x="324853" y="1255426"/>
            <a:ext cx="115238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just" defTabSz="685800">
              <a:buClrTx/>
              <a:defRPr b="1">
                <a:latin typeface="+mj-lt"/>
              </a:defRPr>
            </a:lvl1pPr>
          </a:lstStyle>
          <a:p>
            <a:r>
              <a:rPr lang="pt-BR" sz="2800" dirty="0"/>
              <a:t>Diretrizes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4D4AF0-B49B-1CA5-98BF-A64760A4530A}"/>
              </a:ext>
            </a:extLst>
          </p:cNvPr>
          <p:cNvSpPr txBox="1"/>
          <p:nvPr/>
        </p:nvSpPr>
        <p:spPr>
          <a:xfrm>
            <a:off x="334077" y="1771876"/>
            <a:ext cx="115238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Orientação pelos princípios da </a:t>
            </a:r>
            <a:r>
              <a:rPr lang="pt-BR" b="1" dirty="0"/>
              <a:t>sustentabilidade</a:t>
            </a:r>
            <a:r>
              <a:rPr lang="pt-BR" dirty="0"/>
              <a:t> econômica, financeira e orçamentária do ente federativo e pela busca do equilíbrio financeiro e atuarial do RPPS.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7BB35D9-B0C0-63D8-6287-C399D4768295}"/>
              </a:ext>
            </a:extLst>
          </p:cNvPr>
          <p:cNvSpPr txBox="1"/>
          <p:nvPr/>
        </p:nvSpPr>
        <p:spPr>
          <a:xfrm>
            <a:off x="343303" y="2514081"/>
            <a:ext cx="115053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Fomento à </a:t>
            </a:r>
            <a:r>
              <a:rPr lang="pt-BR" b="1" dirty="0"/>
              <a:t>resolução de pendências para emissão regular do CRP</a:t>
            </a:r>
            <a:r>
              <a:rPr lang="pt-BR" dirty="0"/>
              <a:t> e manutenção da conformidade.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80E874C-206C-E88D-DF64-3C27D7AE9286}"/>
              </a:ext>
            </a:extLst>
          </p:cNvPr>
          <p:cNvSpPr txBox="1"/>
          <p:nvPr/>
        </p:nvSpPr>
        <p:spPr>
          <a:xfrm>
            <a:off x="343303" y="3061345"/>
            <a:ext cx="115053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Adesão </a:t>
            </a:r>
            <a:r>
              <a:rPr lang="pt-BR" b="1" dirty="0"/>
              <a:t>obrigatória</a:t>
            </a:r>
            <a:r>
              <a:rPr lang="pt-BR" dirty="0"/>
              <a:t> para os entes federativos </a:t>
            </a:r>
            <a:r>
              <a:rPr lang="pt-BR" b="1" dirty="0"/>
              <a:t>que celebrarem termos de parcelamento </a:t>
            </a:r>
            <a:r>
              <a:rPr lang="pt-BR" dirty="0"/>
              <a:t>de débitos do RPPS com base na EC 136, de 2025. 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AEFAF2C-8767-1117-9D7D-847E96FA694B}"/>
              </a:ext>
            </a:extLst>
          </p:cNvPr>
          <p:cNvSpPr txBox="1"/>
          <p:nvPr/>
        </p:nvSpPr>
        <p:spPr>
          <a:xfrm>
            <a:off x="343303" y="3885608"/>
            <a:ext cx="115053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dirty="0"/>
              <a:t>Estruturação por meio de módulos, para fins de identificação do seu escopo e da aplicação, por fases, </a:t>
            </a:r>
            <a:r>
              <a:rPr lang="pt-BR" b="1" dirty="0"/>
              <a:t>de prazos e requisitos diferenciados </a:t>
            </a:r>
            <a:r>
              <a:rPr lang="pt-BR" dirty="0"/>
              <a:t>para o cumprimento das normas gerais aplicáveis aos RPPS.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A39541C-E8C1-8808-A7DD-1F950654747F}"/>
              </a:ext>
            </a:extLst>
          </p:cNvPr>
          <p:cNvSpPr txBox="1"/>
          <p:nvPr/>
        </p:nvSpPr>
        <p:spPr>
          <a:xfrm>
            <a:off x="324852" y="4816020"/>
            <a:ext cx="115238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285750" indent="-285750" algn="just">
              <a:buFont typeface="Wingdings" panose="05000000000000000000" pitchFamily="2" charset="2"/>
              <a:buChar char="ü"/>
              <a:defRPr/>
            </a:lvl1pPr>
          </a:lstStyle>
          <a:p>
            <a:r>
              <a:rPr lang="pt-BR" b="1" dirty="0"/>
              <a:t>Revisão periódica e sistemática </a:t>
            </a:r>
            <a:r>
              <a:rPr lang="pt-BR" dirty="0"/>
              <a:t>da estruturação, visando à sua evolução, aperfeiçoamento e ao cumprimento de suas finalidades.</a:t>
            </a:r>
          </a:p>
        </p:txBody>
      </p:sp>
    </p:spTree>
    <p:extLst>
      <p:ext uri="{BB962C8B-B14F-4D97-AF65-F5344CB8AC3E}">
        <p14:creationId xmlns:p14="http://schemas.microsoft.com/office/powerpoint/2010/main" val="333349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16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2704</Words>
  <Application>Microsoft Office PowerPoint</Application>
  <PresentationFormat>Widescreen</PresentationFormat>
  <Paragraphs>285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32" baseType="lpstr">
      <vt:lpstr>Aptos</vt:lpstr>
      <vt:lpstr>Arial</vt:lpstr>
      <vt:lpstr>Arial Black</vt:lpstr>
      <vt:lpstr>Calibri</vt:lpstr>
      <vt:lpstr>Calibri Light</vt:lpstr>
      <vt:lpstr>Cambria</vt:lpstr>
      <vt:lpstr>Courier New</vt:lpstr>
      <vt:lpstr>Monstserrat 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Pró Empresa</dc:creator>
  <cp:lastModifiedBy>Otoni Guimarães</cp:lastModifiedBy>
  <cp:revision>57</cp:revision>
  <dcterms:created xsi:type="dcterms:W3CDTF">2022-02-18T18:51:31Z</dcterms:created>
  <dcterms:modified xsi:type="dcterms:W3CDTF">2025-10-28T18:07:51Z</dcterms:modified>
</cp:coreProperties>
</file>