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61" r:id="rId2"/>
    <p:sldId id="257" r:id="rId3"/>
    <p:sldId id="260" r:id="rId4"/>
    <p:sldId id="276" r:id="rId5"/>
    <p:sldId id="264" r:id="rId6"/>
    <p:sldId id="263" r:id="rId7"/>
    <p:sldId id="275" r:id="rId8"/>
    <p:sldId id="277" r:id="rId9"/>
    <p:sldId id="266" r:id="rId10"/>
    <p:sldId id="268" r:id="rId11"/>
    <p:sldId id="269" r:id="rId12"/>
    <p:sldId id="278" r:id="rId13"/>
    <p:sldId id="267" r:id="rId14"/>
    <p:sldId id="271" r:id="rId15"/>
    <p:sldId id="272" r:id="rId16"/>
    <p:sldId id="273" r:id="rId17"/>
    <p:sldId id="274" r:id="rId18"/>
    <p:sldId id="270" r:id="rId19"/>
    <p:sldId id="265" r:id="rId20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9DCAF9ED-07DC-4A11-8D7F-57B35C25682E}" styleName="Estilo Médio 1 - Ênfas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3134" autoAdjust="0"/>
  </p:normalViewPr>
  <p:slideViewPr>
    <p:cSldViewPr snapToGrid="0">
      <p:cViewPr varScale="1">
        <p:scale>
          <a:sx n="80" d="100"/>
          <a:sy n="80" d="100"/>
        </p:scale>
        <p:origin x="78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701B2E-BFC5-48B4-B214-6AF771146202}" type="datetimeFigureOut">
              <a:rPr lang="pt-BR" smtClean="0"/>
              <a:t>27/10/2025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99E58D-E2B8-4C0F-9711-B17780CEBD8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588094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D0779A24-0BD7-A567-9466-41EAFDADAF3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CCCA2A08-D37C-30CB-CA53-D7653E32E56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EA316ADC-DB1F-4B7B-5696-D63B2ECCD77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BBBCEB80-7934-1649-AEF2-3186C211E6C7}" type="slidenum">
              <a:t>1</a:t>
            </a:fld>
            <a:endParaRPr 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99E58D-E2B8-4C0F-9711-B17780CEBD8F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8854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99E58D-E2B8-4C0F-9711-B17780CEBD8F}" type="slidenum">
              <a:rPr lang="pt-BR" smtClean="0"/>
              <a:t>18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64577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72A4B0-FFF7-BA30-CFEC-199939653F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4EA5A84-2328-CCE9-E4A2-1CF2B43C11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ED3D92A-E56D-4356-24A4-9F14A228D6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92F13-2968-4194-AF4B-BAF8FB16EAA4}" type="datetimeFigureOut">
              <a:rPr lang="pt-BR" smtClean="0"/>
              <a:t>27/10/2025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504FE79-AA81-276E-888A-9F76D133DD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C52EB08-A3A2-40B0-519B-9EA8504BBB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91CB2-87D7-4EA1-8BE0-9A45A71BD3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91280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C60B8AB-EFE3-65DF-F373-0CE747FBE3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7FE47175-CB0E-737A-CCAB-60DFE5781C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F89455A-0579-F1BF-14A9-D5D9633DF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92F13-2968-4194-AF4B-BAF8FB16EAA4}" type="datetimeFigureOut">
              <a:rPr lang="pt-BR" smtClean="0"/>
              <a:t>27/10/2025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2A2DAB2-5F45-5DD2-8096-97F9CDAEE4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3798807-83AA-CF1F-23D2-0C660979D2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91CB2-87D7-4EA1-8BE0-9A45A71BD3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746289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F3783404-E35F-6425-3416-E6ECDB5C4B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30AFE1AD-8736-9987-F4BD-ADC8AACE0D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7A61332-F693-8B67-3543-9F7B6EB471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92F13-2968-4194-AF4B-BAF8FB16EAA4}" type="datetimeFigureOut">
              <a:rPr lang="pt-BR" smtClean="0"/>
              <a:t>27/10/2025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CFFC6AA-0B11-82AC-2037-F2D16F4D0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18C37D1-C9DE-4A05-9510-3746C3E078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91CB2-87D7-4EA1-8BE0-9A45A71BD3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914526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65603602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950A28D-C873-B9CE-BA7B-40E8199697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28E45AF-6322-7E81-ADC9-F208C4474A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C31E911-EE22-815F-47E8-A7E586DA4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92F13-2968-4194-AF4B-BAF8FB16EAA4}" type="datetimeFigureOut">
              <a:rPr lang="pt-BR" smtClean="0"/>
              <a:t>27/10/2025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8CEE9B8-BF90-A236-AB1B-DCC3FC02EF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BB3E9BF-A325-8C36-F5AE-58D0460641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91CB2-87D7-4EA1-8BE0-9A45A71BD3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751500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432C4A-7C61-2AAD-133E-6C853F8111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7DCCC91D-C68C-DB99-9C4A-ED53FC9707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D5BEBE5-B729-923B-86F8-F1024DA5CC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92F13-2968-4194-AF4B-BAF8FB16EAA4}" type="datetimeFigureOut">
              <a:rPr lang="pt-BR" smtClean="0"/>
              <a:t>27/10/2025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00DCBED-6370-2B4E-B116-15E0DBDFA2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09B6D36-6F02-FFD1-C60A-592593184C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91CB2-87D7-4EA1-8BE0-9A45A71BD3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531735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832BFE-7566-AC8B-39C0-6F6A176BBF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6C699F6-375B-AFCD-C29A-C30FD9E6CB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05A66119-7065-8063-A84A-7AD69B5299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A536C1C-CFE9-D96F-3E32-88109B74CF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92F13-2968-4194-AF4B-BAF8FB16EAA4}" type="datetimeFigureOut">
              <a:rPr lang="pt-BR" smtClean="0"/>
              <a:t>27/10/2025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7E20DCA5-CA74-BDDB-E2D0-B50026E7AB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E50DD7B-D320-075D-5A95-C6545A0D74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91CB2-87D7-4EA1-8BE0-9A45A71BD3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66038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80B713F-9314-5EC0-FF9D-C005A7F820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AC8A05B-7258-330A-8588-6819340A87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BB8C964-6779-8312-868B-66E305B5E5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694CB0AD-1882-AA07-64D3-9F344CE069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E39E0B0A-36CC-5D55-49D3-8A67F66089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BE7579EA-5532-D85C-2F0C-CECC445789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92F13-2968-4194-AF4B-BAF8FB16EAA4}" type="datetimeFigureOut">
              <a:rPr lang="pt-BR" smtClean="0"/>
              <a:t>27/10/2025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DC6109DB-6377-BFD9-F247-F44D893DDB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3A9AE5AB-7CCA-6071-ECF9-1B0FF43EE1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91CB2-87D7-4EA1-8BE0-9A45A71BD3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015400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778B1A7-C23F-213C-530F-8C7A5112EB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0B375A33-5BA9-BB81-A035-34968AD8C8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92F13-2968-4194-AF4B-BAF8FB16EAA4}" type="datetimeFigureOut">
              <a:rPr lang="pt-BR" smtClean="0"/>
              <a:t>27/10/2025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1624F263-2BD8-8EEA-00DA-3999485B3A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DD795270-34F5-5611-A0AB-DD71E5377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91CB2-87D7-4EA1-8BE0-9A45A71BD3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39411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05E71730-E425-1C60-66A4-6071EA5B2D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92F13-2968-4194-AF4B-BAF8FB16EAA4}" type="datetimeFigureOut">
              <a:rPr lang="pt-BR" smtClean="0"/>
              <a:t>27/10/2025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1F31EAB7-30AB-FB6A-D930-5128EE8F9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8E140045-C701-A88C-BC92-7A768A0745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91CB2-87D7-4EA1-8BE0-9A45A71BD3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27621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C61AFDD-14A4-8AF6-4AE3-C3FC9D3441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183A88F-B4CF-DE67-0FE0-80E67E706E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D4FADA1B-CB19-6A34-E2BE-EC98F061AD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3249E58-E82B-EB7F-A29E-71F3278B5E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92F13-2968-4194-AF4B-BAF8FB16EAA4}" type="datetimeFigureOut">
              <a:rPr lang="pt-BR" smtClean="0"/>
              <a:t>27/10/2025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888E77A0-BB59-0218-46A8-5A12422AE7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AF6C8E9-80E8-9390-EA47-ECBB8E7BA3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91CB2-87D7-4EA1-8BE0-9A45A71BD3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88270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3A046C-9BB9-5E51-2CD9-C51D774BA9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2E150BF1-4A55-E122-A104-7CC76EC666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0AAB833B-2842-CD44-549D-8A8B30E908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F465997-652E-2607-B47F-A90F8CE3D6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92F13-2968-4194-AF4B-BAF8FB16EAA4}" type="datetimeFigureOut">
              <a:rPr lang="pt-BR" smtClean="0"/>
              <a:t>27/10/2025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D05451E-AB43-0CA6-01BC-E0BD7EAC6B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C770179D-5CB1-EA3F-66CD-E7385E2DD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91CB2-87D7-4EA1-8BE0-9A45A71BD3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61367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B3BDAEC9-3823-0D93-2501-5C710A96F9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9842612-CF8A-E6CC-402C-3D382397BF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A14C6EE-4503-CCB8-CED8-8CD1143441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C92F13-2968-4194-AF4B-BAF8FB16EAA4}" type="datetimeFigureOut">
              <a:rPr lang="pt-BR" smtClean="0"/>
              <a:t>27/10/2025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29E31C2-55BE-45CF-B8B0-AEF7292876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55C51E3-5241-8F16-CDD0-89F78A3643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491CB2-87D7-4EA1-8BE0-9A45A71BD3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5955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sv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12" Type="http://schemas.openxmlformats.org/officeDocument/2006/relationships/image" Target="../media/image23.sv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7.svg"/><Relationship Id="rId11" Type="http://schemas.openxmlformats.org/officeDocument/2006/relationships/image" Target="../media/image22.png"/><Relationship Id="rId5" Type="http://schemas.openxmlformats.org/officeDocument/2006/relationships/image" Target="../media/image16.png"/><Relationship Id="rId10" Type="http://schemas.openxmlformats.org/officeDocument/2006/relationships/image" Target="../media/image21.svg"/><Relationship Id="rId4" Type="http://schemas.openxmlformats.org/officeDocument/2006/relationships/image" Target="../media/image15.svg"/><Relationship Id="rId9" Type="http://schemas.openxmlformats.org/officeDocument/2006/relationships/image" Target="../media/image20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7">
            <a:extLst>
              <a:ext uri="{FF2B5EF4-FFF2-40B4-BE49-F238E27FC236}">
                <a16:creationId xmlns:a16="http://schemas.microsoft.com/office/drawing/2014/main" id="{BD18473F-7862-253F-07C0-5908598F070B}"/>
              </a:ext>
            </a:extLst>
          </p:cNvPr>
          <p:cNvPicPr>
            <a:picLocks noMove="1" noResize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1996" cy="685800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3" name="Subtítulo 2">
            <a:extLst>
              <a:ext uri="{FF2B5EF4-FFF2-40B4-BE49-F238E27FC236}">
                <a16:creationId xmlns:a16="http://schemas.microsoft.com/office/drawing/2014/main" id="{427A36FE-E2C4-8FFE-FE72-0796867408D9}"/>
              </a:ext>
            </a:extLst>
          </p:cNvPr>
          <p:cNvSpPr txBox="1"/>
          <p:nvPr/>
        </p:nvSpPr>
        <p:spPr>
          <a:xfrm>
            <a:off x="4275908" y="165460"/>
            <a:ext cx="7741923" cy="645304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2400" b="0" i="0" u="none" strike="noStrike" kern="1200" cap="none" spc="0" baseline="0" dirty="0">
              <a:solidFill>
                <a:srgbClr val="000000"/>
              </a:solidFill>
              <a:uFillTx/>
              <a:latin typeface="Calibri" pitchFamily="34"/>
              <a:ea typeface="Calibri"/>
              <a:cs typeface="Calibri" pitchFamily="34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24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  <a:ea typeface="Calibri"/>
                <a:cs typeface="Calibri"/>
              </a:rPr>
              <a:t>Palestra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4800" b="1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  <a:ea typeface="Calibri"/>
                <a:cs typeface="Calibri"/>
              </a:rPr>
              <a:t>REFORMA TRIBUTÁRIA: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4800" b="1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Governança compartilhada</a:t>
            </a:r>
            <a:endParaRPr lang="pt-BR" sz="4800" b="1" i="0" u="none" strike="noStrike" kern="1200" cap="none" spc="0" baseline="0" dirty="0">
              <a:solidFill>
                <a:srgbClr val="000000"/>
              </a:solidFill>
              <a:uFillTx/>
              <a:latin typeface="Calibri"/>
              <a:ea typeface="Calibri"/>
              <a:cs typeface="Calibri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2400" b="0" i="0" u="none" strike="noStrike" kern="1200" cap="none" spc="0" baseline="0" dirty="0">
              <a:solidFill>
                <a:srgbClr val="000000"/>
              </a:solidFill>
              <a:uFillTx/>
              <a:latin typeface="Calibri" pitchFamily="34"/>
              <a:ea typeface="Calibri"/>
              <a:cs typeface="Calibri" pitchFamily="34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24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  <a:ea typeface="Calibri"/>
                <a:cs typeface="Calibri"/>
              </a:rPr>
              <a:t>Alexandre Di Pietra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24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  <a:ea typeface="Calibri"/>
                <a:cs typeface="Calibri"/>
              </a:rPr>
              <a:t>@dipietraalexandre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2400" b="0" i="0" u="none" strike="noStrike" kern="1200" cap="none" spc="0" baseline="0" dirty="0">
              <a:solidFill>
                <a:srgbClr val="FFFFFF"/>
              </a:solidFill>
              <a:uFillTx/>
              <a:latin typeface="Calibri" pitchFamily="34"/>
              <a:cs typeface="Calibri" pitchFamily="34"/>
            </a:endParaRPr>
          </a:p>
        </p:txBody>
      </p:sp>
      <p:pic>
        <p:nvPicPr>
          <p:cNvPr id="4" name="Picture 4" descr="ícone de finalidade específica, linha em branco 2929018 Vetor no Vecteezy">
            <a:extLst>
              <a:ext uri="{FF2B5EF4-FFF2-40B4-BE49-F238E27FC236}">
                <a16:creationId xmlns:a16="http://schemas.microsoft.com/office/drawing/2014/main" id="{46F234A9-1094-D2E1-0585-AC6B386B12C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042" t="24511" r="22700" b="19929"/>
          <a:stretch>
            <a:fillRect/>
          </a:stretch>
        </p:blipFill>
        <p:spPr bwMode="auto">
          <a:xfrm>
            <a:off x="4275908" y="643811"/>
            <a:ext cx="1083270" cy="10891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B02265-5F1B-D6EE-7260-6D0B5A9D83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E63D6B0-F402-8AE3-9A0C-F2F6CD40C8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20482" y="1690688"/>
            <a:ext cx="956386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b="1" dirty="0"/>
              <a:t>FINALIDADE DE (dentre outras):</a:t>
            </a:r>
          </a:p>
          <a:p>
            <a:pPr marL="514350" indent="-514350">
              <a:buFont typeface="+mj-lt"/>
              <a:buAutoNum type="arabicPeriod"/>
            </a:pPr>
            <a:r>
              <a:rPr lang="pt-BR" dirty="0"/>
              <a:t>Monitorar a NEUTRALIDADE FEDERATIVA</a:t>
            </a:r>
            <a:r>
              <a:rPr lang="pt-BR" sz="1600" dirty="0"/>
              <a:t> </a:t>
            </a:r>
            <a:r>
              <a:rPr lang="pt-BR" sz="2400" dirty="0"/>
              <a:t>(Art. 132 ADCT);</a:t>
            </a:r>
            <a:endParaRPr lang="pt-BR" sz="3600" dirty="0"/>
          </a:p>
          <a:p>
            <a:pPr marL="514350" indent="-514350">
              <a:buFont typeface="+mj-lt"/>
              <a:buAutoNum type="arabicPeriod"/>
            </a:pPr>
            <a:r>
              <a:rPr lang="pt-BR" dirty="0"/>
              <a:t>Eficácia dos mecanismos de COMPENSAÇÃO </a:t>
            </a:r>
            <a:r>
              <a:rPr lang="pt-BR" sz="2400" dirty="0"/>
              <a:t>(Art. 133 ADCT)</a:t>
            </a:r>
          </a:p>
          <a:p>
            <a:pPr marL="514350" indent="-514350">
              <a:buFont typeface="+mj-lt"/>
              <a:buAutoNum type="arabicPeriod"/>
            </a:pPr>
            <a:r>
              <a:rPr lang="pt-BR" dirty="0"/>
              <a:t>Monitorar o crescimento da RECEITA (?)</a:t>
            </a:r>
          </a:p>
          <a:p>
            <a:pPr marL="514350" indent="-514350">
              <a:buFont typeface="+mj-lt"/>
              <a:buAutoNum type="arabicPeriod"/>
            </a:pPr>
            <a:r>
              <a:rPr lang="pt-BR" dirty="0"/>
              <a:t>Redução das ALÍQUOTAS </a:t>
            </a:r>
            <a:r>
              <a:rPr lang="pt-BR" sz="2400" dirty="0"/>
              <a:t>(LC 214/2025 art.368/369) </a:t>
            </a:r>
          </a:p>
          <a:p>
            <a:pPr marL="514350" indent="-514350" algn="ctr">
              <a:buFont typeface="+mj-lt"/>
              <a:buAutoNum type="arabicPeriod"/>
            </a:pPr>
            <a:endParaRPr lang="pt-BR" b="1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D5C81346-40A2-21BE-55C3-C421B5A96A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38" y="0"/>
            <a:ext cx="2176995" cy="6858000"/>
          </a:xfrm>
          <a:prstGeom prst="rect">
            <a:avLst/>
          </a:prstGeom>
        </p:spPr>
      </p:pic>
      <p:pic>
        <p:nvPicPr>
          <p:cNvPr id="3076" name="Picture 4" descr="ícone de finalidade específica, linha em branco 2929018 Vetor no Vecteezy">
            <a:extLst>
              <a:ext uri="{FF2B5EF4-FFF2-40B4-BE49-F238E27FC236}">
                <a16:creationId xmlns:a16="http://schemas.microsoft.com/office/drawing/2014/main" id="{5484015D-78BB-6817-61A4-9AA3ADA0E4A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042" t="24511" r="22700" b="19929"/>
          <a:stretch>
            <a:fillRect/>
          </a:stretch>
        </p:blipFill>
        <p:spPr bwMode="auto">
          <a:xfrm>
            <a:off x="2811478" y="4411391"/>
            <a:ext cx="2071395" cy="20827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291446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38613B-05A0-5961-7986-3508C161E0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95EBC98-F478-D387-7023-C104E2CA57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80522" y="1825625"/>
            <a:ext cx="8573278" cy="4351338"/>
          </a:xfrm>
        </p:spPr>
        <p:txBody>
          <a:bodyPr/>
          <a:lstStyle/>
          <a:p>
            <a:pPr marL="0" indent="0">
              <a:buNone/>
            </a:pPr>
            <a:r>
              <a:rPr lang="pt-BR" b="1" dirty="0"/>
              <a:t>TRANSPARÊNCIA ATIVA 	 </a:t>
            </a:r>
            <a:endParaRPr lang="pt-BR" dirty="0"/>
          </a:p>
          <a:p>
            <a:r>
              <a:rPr lang="pt-BR" dirty="0"/>
              <a:t>Registro contábil</a:t>
            </a:r>
          </a:p>
          <a:p>
            <a:r>
              <a:rPr lang="pt-BR" dirty="0"/>
              <a:t>Correta evidenciação de todos os elementos redutores da receita</a:t>
            </a:r>
          </a:p>
          <a:p>
            <a:r>
              <a:rPr lang="pt-BR" dirty="0"/>
              <a:t>Novo ambiente NACIONAL de dados e informações</a:t>
            </a:r>
          </a:p>
          <a:p>
            <a:endParaRPr lang="pt-BR" dirty="0"/>
          </a:p>
        </p:txBody>
      </p:sp>
      <p:pic>
        <p:nvPicPr>
          <p:cNvPr id="7172" name="Picture 4" descr="REGRAS GERAIS E INSTRUÇÕES DE PREENCHIMENTO DAS DECLARAÇÕES DO SICONFI">
            <a:extLst>
              <a:ext uri="{FF2B5EF4-FFF2-40B4-BE49-F238E27FC236}">
                <a16:creationId xmlns:a16="http://schemas.microsoft.com/office/drawing/2014/main" id="{98FF75F5-B2A1-1A39-BE51-6A0802FBBE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9888" y="4843463"/>
            <a:ext cx="3438525" cy="133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011181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221543-5C48-0833-36EB-384FA6A83E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DA2D848-32C3-35F9-11DD-E12A153F7B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20602" y="1714739"/>
            <a:ext cx="9011428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b="1" dirty="0"/>
              <a:t>TRANSPARÊNCIA ATIVA 	 </a:t>
            </a:r>
          </a:p>
          <a:p>
            <a:r>
              <a:rPr lang="pt-BR" b="1" i="1" dirty="0"/>
              <a:t>Distribuição</a:t>
            </a:r>
            <a:r>
              <a:rPr lang="pt-BR" i="1" dirty="0"/>
              <a:t> - é</a:t>
            </a:r>
            <a:r>
              <a:rPr lang="pt-BR" dirty="0"/>
              <a:t> o</a:t>
            </a:r>
            <a:r>
              <a:rPr lang="pt-BR" b="1" dirty="0"/>
              <a:t> </a:t>
            </a:r>
            <a:r>
              <a:rPr lang="pt-BR" i="1" dirty="0"/>
              <a:t>mecanismo de entrega</a:t>
            </a:r>
            <a:r>
              <a:rPr lang="pt-BR" dirty="0"/>
              <a:t> aos entes federados o produto da arrecadação centralizada do IBS. </a:t>
            </a:r>
          </a:p>
          <a:p>
            <a:r>
              <a:rPr lang="pt-BR" dirty="0"/>
              <a:t>É uma etapa </a:t>
            </a:r>
            <a:r>
              <a:rPr lang="pt-BR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complementar</a:t>
            </a:r>
            <a:r>
              <a:rPr lang="pt-BR" dirty="0"/>
              <a:t> na realização da receita: </a:t>
            </a:r>
          </a:p>
          <a:p>
            <a:pPr lvl="1"/>
            <a:r>
              <a:rPr lang="pt-BR" sz="1800" dirty="0"/>
              <a:t>previsão, o lançamento, a arrecadação, recolhimento e agora, </a:t>
            </a:r>
            <a:r>
              <a:rPr lang="pt-BR" sz="1800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distribuição</a:t>
            </a:r>
            <a:r>
              <a:rPr lang="pt-BR" sz="1800" dirty="0"/>
              <a:t>. </a:t>
            </a:r>
          </a:p>
          <a:p>
            <a:pPr lvl="1"/>
            <a:r>
              <a:rPr lang="pt-BR" sz="1400" dirty="0"/>
              <a:t>(Lei nº 4.320/1964; CTN; LRF, art. 12.)</a:t>
            </a:r>
          </a:p>
          <a:p>
            <a:r>
              <a:rPr lang="pt-BR" i="1" dirty="0"/>
              <a:t>Se, transferência governamental</a:t>
            </a:r>
            <a:r>
              <a:rPr lang="pt-BR" dirty="0"/>
              <a:t>, tornaria o CGIBS o destino final da receita.</a:t>
            </a:r>
          </a:p>
          <a:p>
            <a:endParaRPr lang="pt-BR" dirty="0"/>
          </a:p>
          <a:p>
            <a:endParaRPr lang="pt-BR" dirty="0"/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9427A4ED-2D8B-43DD-7665-4518E622B4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93052" y="5018088"/>
            <a:ext cx="4344006" cy="1714739"/>
          </a:xfrm>
          <a:prstGeom prst="rect">
            <a:avLst/>
          </a:prstGeom>
        </p:spPr>
      </p:pic>
      <p:pic>
        <p:nvPicPr>
          <p:cNvPr id="10242" name="Picture 2" descr="CP CASP | ::Conselho Federal de Contabilidade::">
            <a:extLst>
              <a:ext uri="{FF2B5EF4-FFF2-40B4-BE49-F238E27FC236}">
                <a16:creationId xmlns:a16="http://schemas.microsoft.com/office/drawing/2014/main" id="{4B5B91D6-94DB-3D26-5BB1-B02C83EC6E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1325" y="5281613"/>
            <a:ext cx="3352800" cy="1362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736108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70E398F-D619-5045-DC88-BB42E6A76B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80521" y="1825625"/>
            <a:ext cx="8910735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b="1" dirty="0"/>
              <a:t>CONFIANÇA COOPERATIVA</a:t>
            </a:r>
            <a:endParaRPr lang="pt-BR" dirty="0"/>
          </a:p>
          <a:p>
            <a:r>
              <a:rPr lang="pt-BR" dirty="0"/>
              <a:t>coordenada entre os entes</a:t>
            </a:r>
          </a:p>
          <a:p>
            <a:r>
              <a:rPr lang="pt-BR" dirty="0"/>
              <a:t>substituição à competição</a:t>
            </a:r>
          </a:p>
          <a:p>
            <a:r>
              <a:rPr lang="pt-BR" dirty="0"/>
              <a:t>regulamentação esperada</a:t>
            </a:r>
          </a:p>
          <a:p>
            <a:r>
              <a:rPr lang="pt-BR" dirty="0"/>
              <a:t> garantia de transparência </a:t>
            </a:r>
          </a:p>
          <a:p>
            <a:r>
              <a:rPr lang="pt-BR" dirty="0"/>
              <a:t>desenvolvimento de mecanismos paritários de representação</a:t>
            </a:r>
          </a:p>
          <a:p>
            <a:r>
              <a:rPr lang="pt-BR" dirty="0"/>
              <a:t>aplicação dos conceitos e desdobramentos da avaliação quinquenal prevista no Art. 475 da LC 214/2025. </a:t>
            </a:r>
          </a:p>
          <a:p>
            <a:endParaRPr lang="pt-BR" dirty="0"/>
          </a:p>
          <a:p>
            <a:endParaRPr lang="pt-BR" dirty="0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A30D2BFC-B65C-3B21-5BF5-A260AD4CE5E1}"/>
              </a:ext>
            </a:extLst>
          </p:cNvPr>
          <p:cNvSpPr txBox="1"/>
          <p:nvPr/>
        </p:nvSpPr>
        <p:spPr>
          <a:xfrm>
            <a:off x="4523014" y="6176963"/>
            <a:ext cx="6729704" cy="523220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pt-BR" sz="2000" dirty="0"/>
              <a:t>E, isso é </a:t>
            </a:r>
            <a:r>
              <a:rPr lang="pt-BR" sz="2800" dirty="0"/>
              <a:t>sem</a:t>
            </a:r>
            <a:r>
              <a:rPr lang="pt-BR" sz="2000" dirty="0"/>
              <a:t> precedentes, muda tudo que vivemos até então. </a:t>
            </a:r>
          </a:p>
        </p:txBody>
      </p:sp>
    </p:spTree>
    <p:extLst>
      <p:ext uri="{BB962C8B-B14F-4D97-AF65-F5344CB8AC3E}">
        <p14:creationId xmlns:p14="http://schemas.microsoft.com/office/powerpoint/2010/main" val="29300598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CF06C4-332F-5C05-4C35-7E217F6F8B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574678A-77FF-745A-DC69-52A6D404E2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80522" y="1825625"/>
            <a:ext cx="8573278" cy="4351338"/>
          </a:xfrm>
        </p:spPr>
        <p:txBody>
          <a:bodyPr/>
          <a:lstStyle/>
          <a:p>
            <a:pPr marL="0" indent="0">
              <a:buNone/>
            </a:pPr>
            <a:r>
              <a:rPr lang="pt-BR" b="1" dirty="0"/>
              <a:t>AVALIAÇÃO QUINQUENAL - MECANISMO DE CONTROLE</a:t>
            </a:r>
            <a:br>
              <a:rPr lang="pt-BR" dirty="0"/>
            </a:br>
            <a:endParaRPr lang="pt-BR" dirty="0"/>
          </a:p>
          <a:p>
            <a:pPr marL="0" indent="0">
              <a:buNone/>
            </a:pPr>
            <a:r>
              <a:rPr lang="pt-BR" dirty="0"/>
              <a:t>O artigo 475 institui que, a ada cinco anos, será realizada uma auditoria/avaliação formal sobre regimes especiais, devoluções personalizadas, cesta básica e demais regimes diferenciados do IBS/CBS. </a:t>
            </a:r>
          </a:p>
          <a:p>
            <a:pPr marL="0" indent="0">
              <a:buNone/>
            </a:pPr>
            <a:r>
              <a:rPr lang="pt-BR" dirty="0"/>
              <a:t>Exigência fortalece os mecanismos de </a:t>
            </a:r>
            <a:r>
              <a:rPr lang="pt-BR" b="1" dirty="0"/>
              <a:t>transparência</a:t>
            </a:r>
            <a:r>
              <a:rPr lang="pt-BR" dirty="0"/>
              <a:t>, </a:t>
            </a:r>
            <a:r>
              <a:rPr lang="pt-BR" b="1" dirty="0"/>
              <a:t>governança</a:t>
            </a:r>
            <a:r>
              <a:rPr lang="pt-BR" dirty="0"/>
              <a:t> e </a:t>
            </a:r>
            <a:r>
              <a:rPr lang="pt-BR" b="1" dirty="0"/>
              <a:t>responsabilização</a:t>
            </a:r>
            <a:r>
              <a:rPr lang="pt-BR" dirty="0"/>
              <a:t>, o que é fundamental para auditores municipais e estaduais.</a:t>
            </a:r>
          </a:p>
        </p:txBody>
      </p:sp>
    </p:spTree>
    <p:extLst>
      <p:ext uri="{BB962C8B-B14F-4D97-AF65-F5344CB8AC3E}">
        <p14:creationId xmlns:p14="http://schemas.microsoft.com/office/powerpoint/2010/main" val="14594482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568D5F-29B4-1CEA-293F-1CA64427F2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54521F0-A200-614A-9759-833BDE3C46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80522" y="1825625"/>
            <a:ext cx="8573278" cy="4351338"/>
          </a:xfrm>
        </p:spPr>
        <p:txBody>
          <a:bodyPr/>
          <a:lstStyle/>
          <a:p>
            <a:pPr marL="0" indent="0">
              <a:buNone/>
            </a:pPr>
            <a:r>
              <a:rPr lang="pt-BR" b="1" dirty="0"/>
              <a:t>LIGAÇÃO DIRETA COM AS ALÍQUOTAS DE REFERÊNCIA</a:t>
            </a:r>
            <a:br>
              <a:rPr lang="pt-BR" dirty="0"/>
            </a:br>
            <a:endParaRPr lang="pt-BR" dirty="0"/>
          </a:p>
          <a:p>
            <a:pPr marL="0" indent="0">
              <a:buNone/>
            </a:pPr>
            <a:r>
              <a:rPr lang="pt-BR" dirty="0"/>
              <a:t>O § 10º demonstra que a avaliação não é meramente qualitativa, mas também quantitativa: serão consideradas “as alíquotas de referência … aplicadas a partir de 2033”. </a:t>
            </a:r>
          </a:p>
          <a:p>
            <a:pPr marL="0" indent="0">
              <a:buNone/>
            </a:pPr>
            <a:r>
              <a:rPr lang="pt-BR" dirty="0"/>
              <a:t>Ou seja, o modelo tributário incorpora uma </a:t>
            </a:r>
            <a:r>
              <a:rPr lang="pt-BR" b="1" dirty="0"/>
              <a:t>agenda de revisão periódica</a:t>
            </a:r>
            <a:r>
              <a:rPr lang="pt-BR" dirty="0"/>
              <a:t> das alíquotas de referência — o que configura um mecanismo de controle da carga tributária futura.</a:t>
            </a:r>
          </a:p>
        </p:txBody>
      </p:sp>
    </p:spTree>
    <p:extLst>
      <p:ext uri="{BB962C8B-B14F-4D97-AF65-F5344CB8AC3E}">
        <p14:creationId xmlns:p14="http://schemas.microsoft.com/office/powerpoint/2010/main" val="9834330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0D3C05-16A6-219A-5D64-BC7A8C3029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7E39495-8A8D-00B0-794B-1673587797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80522" y="1825625"/>
            <a:ext cx="8573278" cy="4351338"/>
          </a:xfrm>
        </p:spPr>
        <p:txBody>
          <a:bodyPr/>
          <a:lstStyle/>
          <a:p>
            <a:pPr marL="0" indent="0" algn="just">
              <a:buNone/>
            </a:pPr>
            <a:r>
              <a:rPr lang="pt-BR" b="1" dirty="0"/>
              <a:t>LIMITE MÁXIMO DA CARGA (26,5%)</a:t>
            </a:r>
          </a:p>
          <a:p>
            <a:pPr marL="0" indent="0" algn="just">
              <a:buNone/>
            </a:pPr>
            <a:br>
              <a:rPr lang="pt-BR" dirty="0"/>
            </a:br>
            <a:r>
              <a:rPr lang="pt-BR" dirty="0"/>
              <a:t>O § 11º prevê um teto para a soma das alíquotas de referência (IBS + CBS): </a:t>
            </a:r>
          </a:p>
          <a:p>
            <a:pPr marL="0" indent="0" algn="just">
              <a:buNone/>
            </a:pPr>
            <a:r>
              <a:rPr lang="pt-BR" dirty="0"/>
              <a:t>se for superior a </a:t>
            </a:r>
            <a:r>
              <a:rPr lang="pt-BR" b="1" dirty="0"/>
              <a:t>26,5%</a:t>
            </a:r>
            <a:r>
              <a:rPr lang="pt-BR" dirty="0"/>
              <a:t>, haverá proposta de redução via projeto de lei complementar. </a:t>
            </a:r>
          </a:p>
          <a:p>
            <a:pPr marL="0" indent="0" algn="just">
              <a:buNone/>
            </a:pPr>
            <a:r>
              <a:rPr lang="pt-BR" dirty="0"/>
              <a:t>Demonstrando a intenção normativa clara de </a:t>
            </a:r>
            <a:r>
              <a:rPr lang="pt-BR" b="1" dirty="0"/>
              <a:t>contenção da carga tributária máxima</a:t>
            </a:r>
            <a:r>
              <a:rPr lang="pt-BR" dirty="0"/>
              <a:t> do novo sistema, atuando como </a:t>
            </a:r>
            <a:r>
              <a:rPr lang="pt-BR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proteção</a:t>
            </a:r>
            <a:r>
              <a:rPr lang="pt-BR" dirty="0"/>
              <a:t> à carga sugada da economia.</a:t>
            </a:r>
          </a:p>
        </p:txBody>
      </p:sp>
      <p:pic>
        <p:nvPicPr>
          <p:cNvPr id="4098" name="Picture 2" descr="Mutatis mutandis&quot; Greeting Card for Sale by KikkaT | Redbubble">
            <a:extLst>
              <a:ext uri="{FF2B5EF4-FFF2-40B4-BE49-F238E27FC236}">
                <a16:creationId xmlns:a16="http://schemas.microsoft.com/office/drawing/2014/main" id="{D8AF2CB3-D945-66A2-C7D2-18A094058A6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361" b="27606"/>
          <a:stretch>
            <a:fillRect/>
          </a:stretch>
        </p:blipFill>
        <p:spPr bwMode="auto">
          <a:xfrm>
            <a:off x="8668139" y="5722385"/>
            <a:ext cx="2230016" cy="11356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305689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E06C60-DA4D-312F-8809-BF7714C0B6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41C9BBC-21A2-C51A-A5A4-49C7D6CEDE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80522" y="1825625"/>
            <a:ext cx="8573278" cy="4351338"/>
          </a:xfrm>
        </p:spPr>
        <p:txBody>
          <a:bodyPr/>
          <a:lstStyle/>
          <a:p>
            <a:pPr marL="0" indent="0">
              <a:buNone/>
            </a:pPr>
            <a:r>
              <a:rPr lang="pt-BR" b="1" dirty="0"/>
              <a:t>RESPONSABILIZAÇÃO DOS ENTES DE CONTROLE</a:t>
            </a:r>
            <a:br>
              <a:rPr lang="pt-BR" dirty="0"/>
            </a:br>
            <a:endParaRPr lang="pt-BR" dirty="0"/>
          </a:p>
          <a:p>
            <a:pPr marL="0" indent="0">
              <a:buNone/>
            </a:pPr>
            <a:r>
              <a:rPr lang="pt-BR" dirty="0"/>
              <a:t>Os §§ 7º e 8º envolvem os Tribunal de Contas da União e os Tribunais de Contas dos estados e municípios no processo de avaliação — o que consolida a dimensão de auditoria governamental e controle externo.</a:t>
            </a:r>
          </a:p>
        </p:txBody>
      </p:sp>
    </p:spTree>
    <p:extLst>
      <p:ext uri="{BB962C8B-B14F-4D97-AF65-F5344CB8AC3E}">
        <p14:creationId xmlns:p14="http://schemas.microsoft.com/office/powerpoint/2010/main" val="41180269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9B2EA0-C075-8224-89A2-4F9571809B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02" name="Picture 10" descr="Segurando um branco em branco última peça do quebra-cabeça">
            <a:extLst>
              <a:ext uri="{FF2B5EF4-FFF2-40B4-BE49-F238E27FC236}">
                <a16:creationId xmlns:a16="http://schemas.microsoft.com/office/drawing/2014/main" id="{93FC96E1-F27E-A410-9227-A3551D82A43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4658" b="27175"/>
          <a:stretch>
            <a:fillRect/>
          </a:stretch>
        </p:blipFill>
        <p:spPr bwMode="auto">
          <a:xfrm>
            <a:off x="7248525" y="1500188"/>
            <a:ext cx="4676775" cy="501015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92E8305-A264-DB04-B125-3F902835D0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94822" y="1644650"/>
            <a:ext cx="4582303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pt-BR" b="1" dirty="0"/>
              <a:t>ATIVISMO COOPERATIVO</a:t>
            </a:r>
          </a:p>
          <a:p>
            <a:r>
              <a:rPr lang="pt-BR" dirty="0"/>
              <a:t>Consciência da missão</a:t>
            </a:r>
          </a:p>
          <a:p>
            <a:r>
              <a:rPr lang="pt-BR" dirty="0"/>
              <a:t>Governança Federativa</a:t>
            </a:r>
          </a:p>
          <a:p>
            <a:r>
              <a:rPr lang="pt-BR" dirty="0"/>
              <a:t>Resgate da autonomia tributária mitigada </a:t>
            </a:r>
          </a:p>
          <a:p>
            <a:r>
              <a:rPr lang="pt-BR" dirty="0"/>
              <a:t>Ato de Fiscalizar – uma nova visão: potência, estrutura e capilaridade</a:t>
            </a:r>
          </a:p>
          <a:p>
            <a:r>
              <a:rPr lang="pt-BR" dirty="0"/>
              <a:t>Representativo - pleno exercício da autonomia tributária (titularidade dos créditos)</a:t>
            </a:r>
          </a:p>
          <a:p>
            <a:endParaRPr lang="pt-BR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D66B694E-A76A-4FFF-DDB9-A8893EC077CC}"/>
              </a:ext>
            </a:extLst>
          </p:cNvPr>
          <p:cNvSpPr txBox="1"/>
          <p:nvPr/>
        </p:nvSpPr>
        <p:spPr>
          <a:xfrm>
            <a:off x="4200525" y="5696642"/>
            <a:ext cx="6096000" cy="107087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pt-BR" sz="1800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Os novos fatos geradores dos tributos estarão nos municípios. E, há muito o que fazer para identificá-los.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pt-BR" sz="1800" b="1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Despertar da força!</a:t>
            </a:r>
            <a:endParaRPr lang="pt-BR" sz="1600" i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63023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6">
            <a:extLst>
              <a:ext uri="{FF2B5EF4-FFF2-40B4-BE49-F238E27FC236}">
                <a16:creationId xmlns:a16="http://schemas.microsoft.com/office/drawing/2014/main" id="{85D59C0A-707C-0588-F374-36BC1A639C4E}"/>
              </a:ext>
            </a:extLst>
          </p:cNvPr>
          <p:cNvPicPr>
            <a:picLocks noMove="1" noResize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12191996" cy="685800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3" name="Subtítulo 2">
            <a:extLst>
              <a:ext uri="{FF2B5EF4-FFF2-40B4-BE49-F238E27FC236}">
                <a16:creationId xmlns:a16="http://schemas.microsoft.com/office/drawing/2014/main" id="{DC851815-789E-E724-B7DA-B3842C033022}"/>
              </a:ext>
            </a:extLst>
          </p:cNvPr>
          <p:cNvSpPr txBox="1">
            <a:spLocks noMove="1" noResize="1"/>
          </p:cNvSpPr>
          <p:nvPr/>
        </p:nvSpPr>
        <p:spPr>
          <a:xfrm>
            <a:off x="2317071" y="165460"/>
            <a:ext cx="9700759" cy="43130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800" b="1" i="0" u="none" strike="noStrike" kern="1200" cap="none" spc="0" baseline="0">
                <a:solidFill>
                  <a:srgbClr val="000000"/>
                </a:solidFill>
                <a:uFillTx/>
                <a:latin typeface="Calibri" pitchFamily="34"/>
                <a:cs typeface="Calibri" pitchFamily="34"/>
              </a:rPr>
              <a:t>Agradecemos a sua participação!</a:t>
            </a:r>
            <a:endParaRPr lang="pt-BR" sz="2800" b="0" i="0" u="none" strike="noStrike" kern="1200" cap="none" spc="0" baseline="0">
              <a:solidFill>
                <a:srgbClr val="000000"/>
              </a:solidFill>
              <a:uFillTx/>
              <a:latin typeface="Calibri" pitchFamily="34"/>
              <a:cs typeface="Calibri" pitchFamily="34"/>
            </a:endParaRPr>
          </a:p>
        </p:txBody>
      </p:sp>
      <p:sp>
        <p:nvSpPr>
          <p:cNvPr id="4" name="Subtítulo 2">
            <a:extLst>
              <a:ext uri="{FF2B5EF4-FFF2-40B4-BE49-F238E27FC236}">
                <a16:creationId xmlns:a16="http://schemas.microsoft.com/office/drawing/2014/main" id="{5D4D1194-A149-19F3-08DA-C5C5ED3EEA3C}"/>
              </a:ext>
            </a:extLst>
          </p:cNvPr>
          <p:cNvSpPr txBox="1">
            <a:spLocks noMove="1" noResize="1"/>
          </p:cNvSpPr>
          <p:nvPr/>
        </p:nvSpPr>
        <p:spPr>
          <a:xfrm>
            <a:off x="2317071" y="596764"/>
            <a:ext cx="9700759" cy="602174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000" b="0" i="0" u="none" strike="noStrike" kern="1200" cap="none" spc="0" baseline="0">
              <a:solidFill>
                <a:srgbClr val="000000"/>
              </a:solidFill>
              <a:uFillTx/>
              <a:latin typeface="Calibri" pitchFamily="34"/>
              <a:cs typeface="Calibri" pitchFamily="34"/>
            </a:endParaRPr>
          </a:p>
          <a:p>
            <a:pPr marL="0" marR="0" lvl="0" indent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2000" b="0" i="0" u="none" strike="noStrike" kern="1200" cap="none" spc="0" baseline="0">
                <a:solidFill>
                  <a:srgbClr val="000000"/>
                </a:solidFill>
                <a:uFillTx/>
                <a:latin typeface="Calibri" pitchFamily="34"/>
                <a:cs typeface="Calibri" pitchFamily="34"/>
              </a:rPr>
              <a:t>A Associação das Secretarias Municipais de Finanças do Estado de São Paulo - ASSEFIN-SP tem por finalidade discutir política pública tributária e justiça fiscal, fornecer assistência técnica, trocar experiências exitosas, promover a pesquisa, ensino e desenvolvimento institucional, a qualificação e o aperfeiçoamento profissional dos dirigentes e servidores públicos fazendários.</a:t>
            </a:r>
          </a:p>
          <a:p>
            <a:pPr marL="0" marR="0" lvl="0" indent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2000" b="0" i="0" u="none" strike="noStrike" kern="1200" cap="none" spc="0" baseline="0">
              <a:solidFill>
                <a:srgbClr val="000000"/>
              </a:solidFill>
              <a:uFillTx/>
              <a:latin typeface="Calibri" pitchFamily="34"/>
              <a:cs typeface="Calibri" pitchFamily="34"/>
            </a:endParaRPr>
          </a:p>
          <a:p>
            <a:pPr marL="0" marR="0" lvl="0" indent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2000" b="0" i="0" u="none" strike="noStrike" kern="1200" cap="none" spc="0" baseline="0">
                <a:solidFill>
                  <a:srgbClr val="000000"/>
                </a:solidFill>
                <a:uFillTx/>
                <a:latin typeface="Calibri" pitchFamily="34"/>
                <a:cs typeface="Calibri" pitchFamily="34"/>
              </a:rPr>
              <a:t>		@assefinsp</a:t>
            </a:r>
          </a:p>
          <a:p>
            <a:pPr marL="0" marR="0" lvl="0" indent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2000" b="0" i="0" u="none" strike="noStrike" kern="1200" cap="none" spc="0" baseline="0">
              <a:solidFill>
                <a:srgbClr val="000000"/>
              </a:solidFill>
              <a:uFillTx/>
              <a:latin typeface="Calibri" pitchFamily="34"/>
              <a:cs typeface="Calibri" pitchFamily="34"/>
            </a:endParaRPr>
          </a:p>
          <a:p>
            <a:pPr marL="0" marR="0" lvl="0" indent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2000" b="0" i="0" u="none" strike="noStrike" kern="1200" cap="none" spc="0" baseline="0">
                <a:solidFill>
                  <a:srgbClr val="000000"/>
                </a:solidFill>
                <a:uFillTx/>
                <a:latin typeface="Calibri" pitchFamily="34"/>
                <a:cs typeface="Calibri" pitchFamily="34"/>
              </a:rPr>
              <a:t>		 @assefinsp</a:t>
            </a:r>
          </a:p>
          <a:p>
            <a:pPr marL="0" marR="0" lvl="0" indent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2000" b="0" i="0" u="none" strike="noStrike" kern="1200" cap="none" spc="0" baseline="0">
              <a:solidFill>
                <a:srgbClr val="000000"/>
              </a:solidFill>
              <a:uFillTx/>
              <a:latin typeface="Calibri" pitchFamily="34"/>
              <a:cs typeface="Calibri" pitchFamily="34"/>
            </a:endParaRPr>
          </a:p>
          <a:p>
            <a:pPr marL="0" marR="0" lvl="0" indent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2000" b="0" i="0" u="none" strike="noStrike" kern="1200" cap="none" spc="0" baseline="0">
                <a:solidFill>
                  <a:srgbClr val="000000"/>
                </a:solidFill>
                <a:uFillTx/>
                <a:latin typeface="Calibri" pitchFamily="34"/>
                <a:cs typeface="Calibri" pitchFamily="34"/>
              </a:rPr>
              <a:t>		@assefinsp</a:t>
            </a:r>
          </a:p>
          <a:p>
            <a:pPr marL="0" marR="0" lvl="0" indent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2000" b="0" i="0" u="none" strike="noStrike" kern="1200" cap="none" spc="0" baseline="0">
              <a:solidFill>
                <a:srgbClr val="000000"/>
              </a:solidFill>
              <a:uFillTx/>
              <a:latin typeface="Calibri" pitchFamily="34"/>
              <a:cs typeface="Calibri" pitchFamily="34"/>
            </a:endParaRPr>
          </a:p>
          <a:p>
            <a:pPr marL="0" marR="0" lvl="0" indent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2000" b="0" i="0" u="none" strike="noStrike" kern="1200" cap="none" spc="0" baseline="0">
                <a:solidFill>
                  <a:srgbClr val="000000"/>
                </a:solidFill>
                <a:uFillTx/>
                <a:latin typeface="Calibri" pitchFamily="34"/>
                <a:cs typeface="Calibri" pitchFamily="34"/>
              </a:rPr>
              <a:t>		 www.assefinsp.com.br</a:t>
            </a:r>
          </a:p>
          <a:p>
            <a:pPr marL="0" marR="0" lvl="0" indent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2000" b="0" i="0" u="none" strike="noStrike" kern="1200" cap="none" spc="0" baseline="0">
              <a:solidFill>
                <a:srgbClr val="000000"/>
              </a:solidFill>
              <a:uFillTx/>
              <a:latin typeface="Calibri" pitchFamily="34"/>
              <a:cs typeface="Calibri" pitchFamily="34"/>
            </a:endParaRPr>
          </a:p>
          <a:p>
            <a:pPr marL="0" marR="0" lvl="0" indent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2000" b="0" i="0" u="none" strike="noStrike" kern="1200" cap="none" spc="0" baseline="0">
                <a:solidFill>
                  <a:srgbClr val="000000"/>
                </a:solidFill>
                <a:uFillTx/>
                <a:latin typeface="Calibri" pitchFamily="34"/>
                <a:cs typeface="Calibri" pitchFamily="34"/>
              </a:rPr>
              <a:t>		(16) 99769.7962</a:t>
            </a:r>
          </a:p>
        </p:txBody>
      </p:sp>
      <p:sp>
        <p:nvSpPr>
          <p:cNvPr id="5" name="Google Shape;145;p6">
            <a:extLst>
              <a:ext uri="{FF2B5EF4-FFF2-40B4-BE49-F238E27FC236}">
                <a16:creationId xmlns:a16="http://schemas.microsoft.com/office/drawing/2014/main" id="{A6255AE0-F6B4-C74B-5558-4934D98BC803}"/>
              </a:ext>
            </a:extLst>
          </p:cNvPr>
          <p:cNvSpPr>
            <a:spLocks noMove="1" noResize="1"/>
          </p:cNvSpPr>
          <p:nvPr/>
        </p:nvSpPr>
        <p:spPr>
          <a:xfrm rot="16200004">
            <a:off x="2772004" y="2103649"/>
            <a:ext cx="480672" cy="1726250"/>
          </a:xfrm>
          <a:custGeom>
            <a:avLst/>
            <a:gdLst>
              <a:gd name="f0" fmla="val w"/>
              <a:gd name="f1" fmla="val h"/>
              <a:gd name="f2" fmla="val 0"/>
              <a:gd name="f3" fmla="val 2353310"/>
              <a:gd name="f4" fmla="val 5581882"/>
              <a:gd name="f5" fmla="val 784860"/>
              <a:gd name="f6" fmla="val 5514572"/>
              <a:gd name="f7" fmla="val 905510"/>
              <a:gd name="f8" fmla="val 5555212"/>
              <a:gd name="f9" fmla="val 1042670"/>
              <a:gd name="f10" fmla="val 1177290"/>
              <a:gd name="f11" fmla="val 1311910"/>
              <a:gd name="f12" fmla="val 1441450"/>
              <a:gd name="f13" fmla="val 5559022"/>
              <a:gd name="f14" fmla="val 1560830"/>
              <a:gd name="f15" fmla="val 5518382"/>
              <a:gd name="f16" fmla="val 1563370"/>
              <a:gd name="f17" fmla="val 5517112"/>
              <a:gd name="f18" fmla="val 1565910"/>
              <a:gd name="f19" fmla="val 1568450"/>
              <a:gd name="f20" fmla="val 5515842"/>
              <a:gd name="f21" fmla="val 2016760"/>
              <a:gd name="f22" fmla="val 5353282"/>
              <a:gd name="f23" fmla="val 2346960"/>
              <a:gd name="f24" fmla="val 4924022"/>
              <a:gd name="f25" fmla="val 4414025"/>
              <a:gd name="f26" fmla="val 4410668"/>
              <a:gd name="f27" fmla="val 6350"/>
              <a:gd name="f28" fmla="val 4926562"/>
              <a:gd name="f29" fmla="val 331470"/>
              <a:gd name="f30" fmla="val 5355822"/>
              <a:gd name="f31" fmla="*/ f0 1 2353310"/>
              <a:gd name="f32" fmla="*/ f1 1 5581882"/>
              <a:gd name="f33" fmla="val f2"/>
              <a:gd name="f34" fmla="val f3"/>
              <a:gd name="f35" fmla="val f4"/>
              <a:gd name="f36" fmla="+- f35 0 f33"/>
              <a:gd name="f37" fmla="+- f34 0 f33"/>
              <a:gd name="f38" fmla="*/ f37 1 2353310"/>
              <a:gd name="f39" fmla="*/ f36 1 5581882"/>
              <a:gd name="f40" fmla="*/ f33 1 f38"/>
              <a:gd name="f41" fmla="*/ f34 1 f38"/>
              <a:gd name="f42" fmla="*/ f33 1 f39"/>
              <a:gd name="f43" fmla="*/ f35 1 f39"/>
              <a:gd name="f44" fmla="*/ f40 f31 1"/>
              <a:gd name="f45" fmla="*/ f41 f31 1"/>
              <a:gd name="f46" fmla="*/ f43 f32 1"/>
              <a:gd name="f47" fmla="*/ f42 f32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44" t="f47" r="f45" b="f46"/>
            <a:pathLst>
              <a:path w="2353310" h="5581882">
                <a:moveTo>
                  <a:pt x="f5" y="f6"/>
                </a:moveTo>
                <a:cubicBezTo>
                  <a:pt x="f7" y="f8"/>
                  <a:pt x="f9" y="f4"/>
                  <a:pt x="f10" y="f4"/>
                </a:cubicBezTo>
                <a:cubicBezTo>
                  <a:pt x="f11" y="f4"/>
                  <a:pt x="f12" y="f13"/>
                  <a:pt x="f14" y="f15"/>
                </a:cubicBezTo>
                <a:cubicBezTo>
                  <a:pt x="f16" y="f17"/>
                  <a:pt x="f18" y="f17"/>
                  <a:pt x="f19" y="f20"/>
                </a:cubicBezTo>
                <a:cubicBezTo>
                  <a:pt x="f21" y="f22"/>
                  <a:pt x="f23" y="f24"/>
                  <a:pt x="f3" y="f25"/>
                </a:cubicBezTo>
                <a:lnTo>
                  <a:pt x="f3" y="f2"/>
                </a:lnTo>
                <a:lnTo>
                  <a:pt x="f2" y="f2"/>
                </a:lnTo>
                <a:lnTo>
                  <a:pt x="f2" y="f26"/>
                </a:lnTo>
                <a:cubicBezTo>
                  <a:pt x="f27" y="f28"/>
                  <a:pt x="f29" y="f30"/>
                  <a:pt x="f5" y="f6"/>
                </a:cubicBezTo>
                <a:close/>
              </a:path>
            </a:pathLst>
          </a:custGeom>
          <a:solidFill>
            <a:srgbClr val="006FB1"/>
          </a:solidFill>
          <a:ln cap="flat">
            <a:noFill/>
            <a:prstDash val="solid"/>
          </a:ln>
        </p:spPr>
        <p:txBody>
          <a:bodyPr vert="horz" wrap="square" lIns="91421" tIns="91421" rIns="91421" bIns="91421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800" b="0" i="0" u="none" strike="noStrike" kern="1200" cap="none" spc="0" baseline="0">
              <a:solidFill>
                <a:srgbClr val="000000"/>
              </a:solidFill>
              <a:uFillTx/>
              <a:latin typeface="Aptos"/>
            </a:endParaRPr>
          </a:p>
        </p:txBody>
      </p:sp>
      <p:sp>
        <p:nvSpPr>
          <p:cNvPr id="6" name="Google Shape;145;p6">
            <a:extLst>
              <a:ext uri="{FF2B5EF4-FFF2-40B4-BE49-F238E27FC236}">
                <a16:creationId xmlns:a16="http://schemas.microsoft.com/office/drawing/2014/main" id="{06C5E977-B6D8-2D8D-B298-D76A7A4C0139}"/>
              </a:ext>
            </a:extLst>
          </p:cNvPr>
          <p:cNvSpPr>
            <a:spLocks noMove="1" noResize="1"/>
          </p:cNvSpPr>
          <p:nvPr/>
        </p:nvSpPr>
        <p:spPr>
          <a:xfrm rot="16200004">
            <a:off x="2772004" y="2700414"/>
            <a:ext cx="480672" cy="1726250"/>
          </a:xfrm>
          <a:custGeom>
            <a:avLst/>
            <a:gdLst>
              <a:gd name="f0" fmla="val w"/>
              <a:gd name="f1" fmla="val h"/>
              <a:gd name="f2" fmla="val 0"/>
              <a:gd name="f3" fmla="val 2353310"/>
              <a:gd name="f4" fmla="val 5581882"/>
              <a:gd name="f5" fmla="val 784860"/>
              <a:gd name="f6" fmla="val 5514572"/>
              <a:gd name="f7" fmla="val 905510"/>
              <a:gd name="f8" fmla="val 5555212"/>
              <a:gd name="f9" fmla="val 1042670"/>
              <a:gd name="f10" fmla="val 1177290"/>
              <a:gd name="f11" fmla="val 1311910"/>
              <a:gd name="f12" fmla="val 1441450"/>
              <a:gd name="f13" fmla="val 5559022"/>
              <a:gd name="f14" fmla="val 1560830"/>
              <a:gd name="f15" fmla="val 5518382"/>
              <a:gd name="f16" fmla="val 1563370"/>
              <a:gd name="f17" fmla="val 5517112"/>
              <a:gd name="f18" fmla="val 1565910"/>
              <a:gd name="f19" fmla="val 1568450"/>
              <a:gd name="f20" fmla="val 5515842"/>
              <a:gd name="f21" fmla="val 2016760"/>
              <a:gd name="f22" fmla="val 5353282"/>
              <a:gd name="f23" fmla="val 2346960"/>
              <a:gd name="f24" fmla="val 4924022"/>
              <a:gd name="f25" fmla="val 4414025"/>
              <a:gd name="f26" fmla="val 4410668"/>
              <a:gd name="f27" fmla="val 6350"/>
              <a:gd name="f28" fmla="val 4926562"/>
              <a:gd name="f29" fmla="val 331470"/>
              <a:gd name="f30" fmla="val 5355822"/>
              <a:gd name="f31" fmla="*/ f0 1 2353310"/>
              <a:gd name="f32" fmla="*/ f1 1 5581882"/>
              <a:gd name="f33" fmla="val f2"/>
              <a:gd name="f34" fmla="val f3"/>
              <a:gd name="f35" fmla="val f4"/>
              <a:gd name="f36" fmla="+- f35 0 f33"/>
              <a:gd name="f37" fmla="+- f34 0 f33"/>
              <a:gd name="f38" fmla="*/ f37 1 2353310"/>
              <a:gd name="f39" fmla="*/ f36 1 5581882"/>
              <a:gd name="f40" fmla="*/ f33 1 f38"/>
              <a:gd name="f41" fmla="*/ f34 1 f38"/>
              <a:gd name="f42" fmla="*/ f33 1 f39"/>
              <a:gd name="f43" fmla="*/ f35 1 f39"/>
              <a:gd name="f44" fmla="*/ f40 f31 1"/>
              <a:gd name="f45" fmla="*/ f41 f31 1"/>
              <a:gd name="f46" fmla="*/ f43 f32 1"/>
              <a:gd name="f47" fmla="*/ f42 f32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44" t="f47" r="f45" b="f46"/>
            <a:pathLst>
              <a:path w="2353310" h="5581882">
                <a:moveTo>
                  <a:pt x="f5" y="f6"/>
                </a:moveTo>
                <a:cubicBezTo>
                  <a:pt x="f7" y="f8"/>
                  <a:pt x="f9" y="f4"/>
                  <a:pt x="f10" y="f4"/>
                </a:cubicBezTo>
                <a:cubicBezTo>
                  <a:pt x="f11" y="f4"/>
                  <a:pt x="f12" y="f13"/>
                  <a:pt x="f14" y="f15"/>
                </a:cubicBezTo>
                <a:cubicBezTo>
                  <a:pt x="f16" y="f17"/>
                  <a:pt x="f18" y="f17"/>
                  <a:pt x="f19" y="f20"/>
                </a:cubicBezTo>
                <a:cubicBezTo>
                  <a:pt x="f21" y="f22"/>
                  <a:pt x="f23" y="f24"/>
                  <a:pt x="f3" y="f25"/>
                </a:cubicBezTo>
                <a:lnTo>
                  <a:pt x="f3" y="f2"/>
                </a:lnTo>
                <a:lnTo>
                  <a:pt x="f2" y="f2"/>
                </a:lnTo>
                <a:lnTo>
                  <a:pt x="f2" y="f26"/>
                </a:lnTo>
                <a:cubicBezTo>
                  <a:pt x="f27" y="f28"/>
                  <a:pt x="f29" y="f30"/>
                  <a:pt x="f5" y="f6"/>
                </a:cubicBezTo>
                <a:close/>
              </a:path>
            </a:pathLst>
          </a:custGeom>
          <a:gradFill>
            <a:gsLst>
              <a:gs pos="0">
                <a:srgbClr val="FDBA55"/>
              </a:gs>
              <a:gs pos="100000">
                <a:srgbClr val="DC2E70"/>
              </a:gs>
            </a:gsLst>
            <a:lin ang="5400000"/>
          </a:gradFill>
          <a:ln cap="flat">
            <a:noFill/>
            <a:prstDash val="solid"/>
          </a:ln>
        </p:spPr>
        <p:txBody>
          <a:bodyPr vert="horz" wrap="square" lIns="91421" tIns="91421" rIns="91421" bIns="91421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800" b="0" i="0" u="none" strike="noStrike" kern="1200" cap="none" spc="0" baseline="0">
              <a:solidFill>
                <a:srgbClr val="000000"/>
              </a:solidFill>
              <a:uFillTx/>
              <a:latin typeface="Aptos"/>
            </a:endParaRPr>
          </a:p>
        </p:txBody>
      </p:sp>
      <p:sp>
        <p:nvSpPr>
          <p:cNvPr id="7" name="Google Shape;145;p6">
            <a:extLst>
              <a:ext uri="{FF2B5EF4-FFF2-40B4-BE49-F238E27FC236}">
                <a16:creationId xmlns:a16="http://schemas.microsoft.com/office/drawing/2014/main" id="{BF49A1A5-580F-2D9A-F694-0ED3EA7F5CD5}"/>
              </a:ext>
            </a:extLst>
          </p:cNvPr>
          <p:cNvSpPr>
            <a:spLocks noMove="1" noResize="1"/>
          </p:cNvSpPr>
          <p:nvPr/>
        </p:nvSpPr>
        <p:spPr>
          <a:xfrm rot="16200004">
            <a:off x="2772004" y="3297188"/>
            <a:ext cx="480672" cy="1726250"/>
          </a:xfrm>
          <a:custGeom>
            <a:avLst/>
            <a:gdLst>
              <a:gd name="f0" fmla="val w"/>
              <a:gd name="f1" fmla="val h"/>
              <a:gd name="f2" fmla="val 0"/>
              <a:gd name="f3" fmla="val 2353310"/>
              <a:gd name="f4" fmla="val 5581882"/>
              <a:gd name="f5" fmla="val 784860"/>
              <a:gd name="f6" fmla="val 5514572"/>
              <a:gd name="f7" fmla="val 905510"/>
              <a:gd name="f8" fmla="val 5555212"/>
              <a:gd name="f9" fmla="val 1042670"/>
              <a:gd name="f10" fmla="val 1177290"/>
              <a:gd name="f11" fmla="val 1311910"/>
              <a:gd name="f12" fmla="val 1441450"/>
              <a:gd name="f13" fmla="val 5559022"/>
              <a:gd name="f14" fmla="val 1560830"/>
              <a:gd name="f15" fmla="val 5518382"/>
              <a:gd name="f16" fmla="val 1563370"/>
              <a:gd name="f17" fmla="val 5517112"/>
              <a:gd name="f18" fmla="val 1565910"/>
              <a:gd name="f19" fmla="val 1568450"/>
              <a:gd name="f20" fmla="val 5515842"/>
              <a:gd name="f21" fmla="val 2016760"/>
              <a:gd name="f22" fmla="val 5353282"/>
              <a:gd name="f23" fmla="val 2346960"/>
              <a:gd name="f24" fmla="val 4924022"/>
              <a:gd name="f25" fmla="val 4414025"/>
              <a:gd name="f26" fmla="val 4410668"/>
              <a:gd name="f27" fmla="val 6350"/>
              <a:gd name="f28" fmla="val 4926562"/>
              <a:gd name="f29" fmla="val 331470"/>
              <a:gd name="f30" fmla="val 5355822"/>
              <a:gd name="f31" fmla="*/ f0 1 2353310"/>
              <a:gd name="f32" fmla="*/ f1 1 5581882"/>
              <a:gd name="f33" fmla="val f2"/>
              <a:gd name="f34" fmla="val f3"/>
              <a:gd name="f35" fmla="val f4"/>
              <a:gd name="f36" fmla="+- f35 0 f33"/>
              <a:gd name="f37" fmla="+- f34 0 f33"/>
              <a:gd name="f38" fmla="*/ f37 1 2353310"/>
              <a:gd name="f39" fmla="*/ f36 1 5581882"/>
              <a:gd name="f40" fmla="*/ f33 1 f38"/>
              <a:gd name="f41" fmla="*/ f34 1 f38"/>
              <a:gd name="f42" fmla="*/ f33 1 f39"/>
              <a:gd name="f43" fmla="*/ f35 1 f39"/>
              <a:gd name="f44" fmla="*/ f40 f31 1"/>
              <a:gd name="f45" fmla="*/ f41 f31 1"/>
              <a:gd name="f46" fmla="*/ f43 f32 1"/>
              <a:gd name="f47" fmla="*/ f42 f32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44" t="f47" r="f45" b="f46"/>
            <a:pathLst>
              <a:path w="2353310" h="5581882">
                <a:moveTo>
                  <a:pt x="f5" y="f6"/>
                </a:moveTo>
                <a:cubicBezTo>
                  <a:pt x="f7" y="f8"/>
                  <a:pt x="f9" y="f4"/>
                  <a:pt x="f10" y="f4"/>
                </a:cubicBezTo>
                <a:cubicBezTo>
                  <a:pt x="f11" y="f4"/>
                  <a:pt x="f12" y="f13"/>
                  <a:pt x="f14" y="f15"/>
                </a:cubicBezTo>
                <a:cubicBezTo>
                  <a:pt x="f16" y="f17"/>
                  <a:pt x="f18" y="f17"/>
                  <a:pt x="f19" y="f20"/>
                </a:cubicBezTo>
                <a:cubicBezTo>
                  <a:pt x="f21" y="f22"/>
                  <a:pt x="f23" y="f24"/>
                  <a:pt x="f3" y="f25"/>
                </a:cubicBezTo>
                <a:lnTo>
                  <a:pt x="f3" y="f2"/>
                </a:lnTo>
                <a:lnTo>
                  <a:pt x="f2" y="f2"/>
                </a:lnTo>
                <a:lnTo>
                  <a:pt x="f2" y="f26"/>
                </a:lnTo>
                <a:cubicBezTo>
                  <a:pt x="f27" y="f28"/>
                  <a:pt x="f29" y="f30"/>
                  <a:pt x="f5" y="f6"/>
                </a:cubicBezTo>
                <a:close/>
              </a:path>
            </a:pathLst>
          </a:custGeom>
          <a:solidFill>
            <a:srgbClr val="C00000"/>
          </a:solidFill>
          <a:ln cap="flat">
            <a:noFill/>
            <a:prstDash val="solid"/>
          </a:ln>
        </p:spPr>
        <p:txBody>
          <a:bodyPr vert="horz" wrap="square" lIns="91421" tIns="91421" rIns="91421" bIns="91421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800" b="0" i="0" u="none" strike="noStrike" kern="1200" cap="none" spc="0" baseline="0">
              <a:solidFill>
                <a:srgbClr val="000000"/>
              </a:solidFill>
              <a:uFillTx/>
              <a:latin typeface="Aptos"/>
            </a:endParaRPr>
          </a:p>
        </p:txBody>
      </p:sp>
      <p:sp>
        <p:nvSpPr>
          <p:cNvPr id="8" name="Google Shape;145;p6">
            <a:extLst>
              <a:ext uri="{FF2B5EF4-FFF2-40B4-BE49-F238E27FC236}">
                <a16:creationId xmlns:a16="http://schemas.microsoft.com/office/drawing/2014/main" id="{B068B316-C707-7851-C14D-6E08D2E2D30F}"/>
              </a:ext>
            </a:extLst>
          </p:cNvPr>
          <p:cNvSpPr>
            <a:spLocks noMove="1" noResize="1"/>
          </p:cNvSpPr>
          <p:nvPr/>
        </p:nvSpPr>
        <p:spPr>
          <a:xfrm rot="16200004">
            <a:off x="2772004" y="3904633"/>
            <a:ext cx="480672" cy="1726250"/>
          </a:xfrm>
          <a:custGeom>
            <a:avLst/>
            <a:gdLst>
              <a:gd name="f0" fmla="val w"/>
              <a:gd name="f1" fmla="val h"/>
              <a:gd name="f2" fmla="val 0"/>
              <a:gd name="f3" fmla="val 2353310"/>
              <a:gd name="f4" fmla="val 5581882"/>
              <a:gd name="f5" fmla="val 784860"/>
              <a:gd name="f6" fmla="val 5514572"/>
              <a:gd name="f7" fmla="val 905510"/>
              <a:gd name="f8" fmla="val 5555212"/>
              <a:gd name="f9" fmla="val 1042670"/>
              <a:gd name="f10" fmla="val 1177290"/>
              <a:gd name="f11" fmla="val 1311910"/>
              <a:gd name="f12" fmla="val 1441450"/>
              <a:gd name="f13" fmla="val 5559022"/>
              <a:gd name="f14" fmla="val 1560830"/>
              <a:gd name="f15" fmla="val 5518382"/>
              <a:gd name="f16" fmla="val 1563370"/>
              <a:gd name="f17" fmla="val 5517112"/>
              <a:gd name="f18" fmla="val 1565910"/>
              <a:gd name="f19" fmla="val 1568450"/>
              <a:gd name="f20" fmla="val 5515842"/>
              <a:gd name="f21" fmla="val 2016760"/>
              <a:gd name="f22" fmla="val 5353282"/>
              <a:gd name="f23" fmla="val 2346960"/>
              <a:gd name="f24" fmla="val 4924022"/>
              <a:gd name="f25" fmla="val 4414025"/>
              <a:gd name="f26" fmla="val 4410668"/>
              <a:gd name="f27" fmla="val 6350"/>
              <a:gd name="f28" fmla="val 4926562"/>
              <a:gd name="f29" fmla="val 331470"/>
              <a:gd name="f30" fmla="val 5355822"/>
              <a:gd name="f31" fmla="*/ f0 1 2353310"/>
              <a:gd name="f32" fmla="*/ f1 1 5581882"/>
              <a:gd name="f33" fmla="val f2"/>
              <a:gd name="f34" fmla="val f3"/>
              <a:gd name="f35" fmla="val f4"/>
              <a:gd name="f36" fmla="+- f35 0 f33"/>
              <a:gd name="f37" fmla="+- f34 0 f33"/>
              <a:gd name="f38" fmla="*/ f37 1 2353310"/>
              <a:gd name="f39" fmla="*/ f36 1 5581882"/>
              <a:gd name="f40" fmla="*/ f33 1 f38"/>
              <a:gd name="f41" fmla="*/ f34 1 f38"/>
              <a:gd name="f42" fmla="*/ f33 1 f39"/>
              <a:gd name="f43" fmla="*/ f35 1 f39"/>
              <a:gd name="f44" fmla="*/ f40 f31 1"/>
              <a:gd name="f45" fmla="*/ f41 f31 1"/>
              <a:gd name="f46" fmla="*/ f43 f32 1"/>
              <a:gd name="f47" fmla="*/ f42 f32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44" t="f47" r="f45" b="f46"/>
            <a:pathLst>
              <a:path w="2353310" h="5581882">
                <a:moveTo>
                  <a:pt x="f5" y="f6"/>
                </a:moveTo>
                <a:cubicBezTo>
                  <a:pt x="f7" y="f8"/>
                  <a:pt x="f9" y="f4"/>
                  <a:pt x="f10" y="f4"/>
                </a:cubicBezTo>
                <a:cubicBezTo>
                  <a:pt x="f11" y="f4"/>
                  <a:pt x="f12" y="f13"/>
                  <a:pt x="f14" y="f15"/>
                </a:cubicBezTo>
                <a:cubicBezTo>
                  <a:pt x="f16" y="f17"/>
                  <a:pt x="f18" y="f17"/>
                  <a:pt x="f19" y="f20"/>
                </a:cubicBezTo>
                <a:cubicBezTo>
                  <a:pt x="f21" y="f22"/>
                  <a:pt x="f23" y="f24"/>
                  <a:pt x="f3" y="f25"/>
                </a:cubicBezTo>
                <a:lnTo>
                  <a:pt x="f3" y="f2"/>
                </a:lnTo>
                <a:lnTo>
                  <a:pt x="f2" y="f2"/>
                </a:lnTo>
                <a:lnTo>
                  <a:pt x="f2" y="f26"/>
                </a:lnTo>
                <a:cubicBezTo>
                  <a:pt x="f27" y="f28"/>
                  <a:pt x="f29" y="f30"/>
                  <a:pt x="f5" y="f6"/>
                </a:cubicBezTo>
                <a:close/>
              </a:path>
            </a:pathLst>
          </a:custGeom>
          <a:solidFill>
            <a:srgbClr val="0B3041"/>
          </a:solidFill>
          <a:ln cap="flat">
            <a:noFill/>
            <a:prstDash val="solid"/>
          </a:ln>
        </p:spPr>
        <p:txBody>
          <a:bodyPr vert="horz" wrap="square" lIns="91421" tIns="91421" rIns="91421" bIns="91421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800" b="0" i="0" u="none" strike="noStrike" kern="1200" cap="none" spc="0" baseline="0">
              <a:solidFill>
                <a:srgbClr val="000000"/>
              </a:solidFill>
              <a:uFillTx/>
              <a:latin typeface="Aptos"/>
            </a:endParaRPr>
          </a:p>
        </p:txBody>
      </p:sp>
      <p:sp>
        <p:nvSpPr>
          <p:cNvPr id="9" name="Google Shape;145;p6">
            <a:extLst>
              <a:ext uri="{FF2B5EF4-FFF2-40B4-BE49-F238E27FC236}">
                <a16:creationId xmlns:a16="http://schemas.microsoft.com/office/drawing/2014/main" id="{DF2A19CD-F4F2-810F-79E0-F1508527B43A}"/>
              </a:ext>
            </a:extLst>
          </p:cNvPr>
          <p:cNvSpPr>
            <a:spLocks noMove="1" noResize="1"/>
          </p:cNvSpPr>
          <p:nvPr/>
        </p:nvSpPr>
        <p:spPr>
          <a:xfrm rot="16200004">
            <a:off x="2772004" y="4512078"/>
            <a:ext cx="480672" cy="1726250"/>
          </a:xfrm>
          <a:custGeom>
            <a:avLst/>
            <a:gdLst>
              <a:gd name="f0" fmla="val w"/>
              <a:gd name="f1" fmla="val h"/>
              <a:gd name="f2" fmla="val 0"/>
              <a:gd name="f3" fmla="val 2353310"/>
              <a:gd name="f4" fmla="val 5581882"/>
              <a:gd name="f5" fmla="val 784860"/>
              <a:gd name="f6" fmla="val 5514572"/>
              <a:gd name="f7" fmla="val 905510"/>
              <a:gd name="f8" fmla="val 5555212"/>
              <a:gd name="f9" fmla="val 1042670"/>
              <a:gd name="f10" fmla="val 1177290"/>
              <a:gd name="f11" fmla="val 1311910"/>
              <a:gd name="f12" fmla="val 1441450"/>
              <a:gd name="f13" fmla="val 5559022"/>
              <a:gd name="f14" fmla="val 1560830"/>
              <a:gd name="f15" fmla="val 5518382"/>
              <a:gd name="f16" fmla="val 1563370"/>
              <a:gd name="f17" fmla="val 5517112"/>
              <a:gd name="f18" fmla="val 1565910"/>
              <a:gd name="f19" fmla="val 1568450"/>
              <a:gd name="f20" fmla="val 5515842"/>
              <a:gd name="f21" fmla="val 2016760"/>
              <a:gd name="f22" fmla="val 5353282"/>
              <a:gd name="f23" fmla="val 2346960"/>
              <a:gd name="f24" fmla="val 4924022"/>
              <a:gd name="f25" fmla="val 4414025"/>
              <a:gd name="f26" fmla="val 4410668"/>
              <a:gd name="f27" fmla="val 6350"/>
              <a:gd name="f28" fmla="val 4926562"/>
              <a:gd name="f29" fmla="val 331470"/>
              <a:gd name="f30" fmla="val 5355822"/>
              <a:gd name="f31" fmla="*/ f0 1 2353310"/>
              <a:gd name="f32" fmla="*/ f1 1 5581882"/>
              <a:gd name="f33" fmla="val f2"/>
              <a:gd name="f34" fmla="val f3"/>
              <a:gd name="f35" fmla="val f4"/>
              <a:gd name="f36" fmla="+- f35 0 f33"/>
              <a:gd name="f37" fmla="+- f34 0 f33"/>
              <a:gd name="f38" fmla="*/ f37 1 2353310"/>
              <a:gd name="f39" fmla="*/ f36 1 5581882"/>
              <a:gd name="f40" fmla="*/ f33 1 f38"/>
              <a:gd name="f41" fmla="*/ f34 1 f38"/>
              <a:gd name="f42" fmla="*/ f33 1 f39"/>
              <a:gd name="f43" fmla="*/ f35 1 f39"/>
              <a:gd name="f44" fmla="*/ f40 f31 1"/>
              <a:gd name="f45" fmla="*/ f41 f31 1"/>
              <a:gd name="f46" fmla="*/ f43 f32 1"/>
              <a:gd name="f47" fmla="*/ f42 f32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44" t="f47" r="f45" b="f46"/>
            <a:pathLst>
              <a:path w="2353310" h="5581882">
                <a:moveTo>
                  <a:pt x="f5" y="f6"/>
                </a:moveTo>
                <a:cubicBezTo>
                  <a:pt x="f7" y="f8"/>
                  <a:pt x="f9" y="f4"/>
                  <a:pt x="f10" y="f4"/>
                </a:cubicBezTo>
                <a:cubicBezTo>
                  <a:pt x="f11" y="f4"/>
                  <a:pt x="f12" y="f13"/>
                  <a:pt x="f14" y="f15"/>
                </a:cubicBezTo>
                <a:cubicBezTo>
                  <a:pt x="f16" y="f17"/>
                  <a:pt x="f18" y="f17"/>
                  <a:pt x="f19" y="f20"/>
                </a:cubicBezTo>
                <a:cubicBezTo>
                  <a:pt x="f21" y="f22"/>
                  <a:pt x="f23" y="f24"/>
                  <a:pt x="f3" y="f25"/>
                </a:cubicBezTo>
                <a:lnTo>
                  <a:pt x="f3" y="f2"/>
                </a:lnTo>
                <a:lnTo>
                  <a:pt x="f2" y="f2"/>
                </a:lnTo>
                <a:lnTo>
                  <a:pt x="f2" y="f26"/>
                </a:lnTo>
                <a:cubicBezTo>
                  <a:pt x="f27" y="f28"/>
                  <a:pt x="f29" y="f30"/>
                  <a:pt x="f5" y="f6"/>
                </a:cubicBezTo>
                <a:close/>
              </a:path>
            </a:pathLst>
          </a:custGeom>
          <a:solidFill>
            <a:srgbClr val="009900"/>
          </a:solidFill>
          <a:ln cap="flat">
            <a:noFill/>
            <a:prstDash val="solid"/>
          </a:ln>
        </p:spPr>
        <p:txBody>
          <a:bodyPr vert="horz" wrap="square" lIns="91421" tIns="91421" rIns="91421" bIns="91421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800" b="0" i="0" u="none" strike="noStrike" kern="1200" cap="none" spc="0" baseline="0">
              <a:solidFill>
                <a:srgbClr val="000000"/>
              </a:solidFill>
              <a:uFillTx/>
              <a:latin typeface="Aptos"/>
            </a:endParaRPr>
          </a:p>
        </p:txBody>
      </p:sp>
      <p:pic>
        <p:nvPicPr>
          <p:cNvPr id="10" name="Gráfico 23">
            <a:extLst>
              <a:ext uri="{FF2B5EF4-FFF2-40B4-BE49-F238E27FC236}">
                <a16:creationId xmlns:a16="http://schemas.microsoft.com/office/drawing/2014/main" id="{A4E02186-ED31-70B4-0D11-CD2D2ABFE892}"/>
              </a:ext>
            </a:extLst>
          </p:cNvPr>
          <p:cNvPicPr>
            <a:picLocks noMove="1" noResize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351943" y="2683919"/>
            <a:ext cx="556851" cy="556851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1" name="Gráfico 19">
            <a:extLst>
              <a:ext uri="{FF2B5EF4-FFF2-40B4-BE49-F238E27FC236}">
                <a16:creationId xmlns:a16="http://schemas.microsoft.com/office/drawing/2014/main" id="{4B070B58-F483-3764-9011-FD0A520553A2}"/>
              </a:ext>
            </a:extLst>
          </p:cNvPr>
          <p:cNvPicPr>
            <a:picLocks noMove="1" noResize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3351943" y="3879314"/>
            <a:ext cx="556851" cy="556851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2" name="Gráfico 21">
            <a:extLst>
              <a:ext uri="{FF2B5EF4-FFF2-40B4-BE49-F238E27FC236}">
                <a16:creationId xmlns:a16="http://schemas.microsoft.com/office/drawing/2014/main" id="{CA86A9F7-0A9D-A789-38B8-D41118FFCE88}"/>
              </a:ext>
            </a:extLst>
          </p:cNvPr>
          <p:cNvPicPr>
            <a:picLocks noMove="1" noResize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3351943" y="3288767"/>
            <a:ext cx="556851" cy="556851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3" name="Gráfico 25">
            <a:extLst>
              <a:ext uri="{FF2B5EF4-FFF2-40B4-BE49-F238E27FC236}">
                <a16:creationId xmlns:a16="http://schemas.microsoft.com/office/drawing/2014/main" id="{D8463E91-9013-DD9A-7354-29B7430965F3}"/>
              </a:ext>
            </a:extLst>
          </p:cNvPr>
          <p:cNvPicPr>
            <a:picLocks noMove="1" noResize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3351943" y="5093756"/>
            <a:ext cx="556851" cy="556851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4" name="Gráfico 27">
            <a:extLst>
              <a:ext uri="{FF2B5EF4-FFF2-40B4-BE49-F238E27FC236}">
                <a16:creationId xmlns:a16="http://schemas.microsoft.com/office/drawing/2014/main" id="{BDD5FE8E-2153-9614-948B-A6DD361B09DC}"/>
              </a:ext>
            </a:extLst>
          </p:cNvPr>
          <p:cNvPicPr>
            <a:picLocks noMove="1" noResize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3351943" y="4498454"/>
            <a:ext cx="556851" cy="556851"/>
          </a:xfrm>
          <a:prstGeom prst="rect">
            <a:avLst/>
          </a:prstGeom>
          <a:noFill/>
          <a:ln cap="flat"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0" name="Picture 4" descr="LUPA 50MM - Multifestas - Festas, Descartáveis e Embalagens">
            <a:extLst>
              <a:ext uri="{FF2B5EF4-FFF2-40B4-BE49-F238E27FC236}">
                <a16:creationId xmlns:a16="http://schemas.microsoft.com/office/drawing/2014/main" id="{1BA2698A-1467-A68C-234C-84FFCDBCEC6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6478" b="6478"/>
          <a:stretch>
            <a:fillRect/>
          </a:stretch>
        </p:blipFill>
        <p:spPr bwMode="auto">
          <a:xfrm>
            <a:off x="5281613" y="966787"/>
            <a:ext cx="6910387" cy="6910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BAE313C-6E1A-46C3-61FD-86C66C7214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03011" y="2082800"/>
            <a:ext cx="8803239" cy="4351338"/>
          </a:xfrm>
        </p:spPr>
        <p:txBody>
          <a:bodyPr/>
          <a:lstStyle/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r>
              <a:rPr lang="pt-BR" b="1" dirty="0"/>
              <a:t> </a:t>
            </a:r>
          </a:p>
          <a:p>
            <a:pPr marL="0" indent="0" algn="ctr">
              <a:buNone/>
            </a:pPr>
            <a:r>
              <a:rPr lang="pt-BR" b="1" dirty="0"/>
              <a:t>AUTONOMIA </a:t>
            </a:r>
          </a:p>
          <a:p>
            <a:pPr marL="0" indent="0" algn="ctr">
              <a:buNone/>
            </a:pPr>
            <a:r>
              <a:rPr lang="pt-BR" b="1" dirty="0"/>
              <a:t>TRIBUTÁRIA</a:t>
            </a:r>
          </a:p>
          <a:p>
            <a:pPr marL="0" indent="0" algn="ctr">
              <a:buNone/>
            </a:pPr>
            <a:r>
              <a:rPr lang="pt-BR" b="1" dirty="0"/>
              <a:t>X</a:t>
            </a:r>
          </a:p>
          <a:p>
            <a:pPr marL="0" indent="0" algn="ctr">
              <a:buNone/>
            </a:pPr>
            <a:r>
              <a:rPr lang="pt-BR" b="1" dirty="0"/>
              <a:t>GARANTIAS </a:t>
            </a:r>
          </a:p>
          <a:p>
            <a:pPr marL="0" indent="0" algn="ctr">
              <a:buNone/>
            </a:pPr>
            <a:r>
              <a:rPr lang="pt-BR" b="1" dirty="0"/>
              <a:t>CONSTITUCIONAIS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66006250-C16D-A509-C3B6-8807662576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038" y="0"/>
            <a:ext cx="217699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28848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8AD578-B876-05D5-1EAC-7A38FC450E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E0A2A0B-2266-5B58-3109-A5EFF9F40D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8151" y="1611020"/>
            <a:ext cx="7312480" cy="4351338"/>
          </a:xfrm>
        </p:spPr>
        <p:txBody>
          <a:bodyPr/>
          <a:lstStyle/>
          <a:p>
            <a:pPr marL="0" indent="0">
              <a:buNone/>
            </a:pPr>
            <a:endParaRPr lang="pt-BR" dirty="0"/>
          </a:p>
          <a:p>
            <a:pPr marL="0" indent="0" algn="ctr">
              <a:buNone/>
            </a:pPr>
            <a:r>
              <a:rPr lang="pt-BR" b="1" dirty="0"/>
              <a:t>NOVOS PRINCÍPIOS CONSTITUCIONAIS </a:t>
            </a:r>
          </a:p>
          <a:p>
            <a:pPr marL="0" indent="0" algn="ctr">
              <a:buNone/>
            </a:pPr>
            <a:r>
              <a:rPr lang="pt-BR" b="1" i="1" dirty="0"/>
              <a:t>...que passam a </a:t>
            </a:r>
            <a:r>
              <a:rPr lang="pt-BR" b="1" i="1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orientar</a:t>
            </a:r>
            <a:r>
              <a:rPr lang="pt-BR" b="1" i="1" dirty="0"/>
              <a:t> o sistema tributário nacional. </a:t>
            </a:r>
          </a:p>
          <a:p>
            <a:pPr marL="0" indent="0" algn="ctr">
              <a:buNone/>
            </a:pPr>
            <a:r>
              <a:rPr lang="pt-BR" sz="2400" b="1" i="1" dirty="0"/>
              <a:t>(EC 132/2023 art. 145, § 3º CF)</a:t>
            </a:r>
            <a:endParaRPr lang="pt-BR" b="1" i="1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9FCE9977-207B-5CA3-5F93-037DD4F0E6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038" y="0"/>
            <a:ext cx="2176995" cy="6858000"/>
          </a:xfrm>
          <a:prstGeom prst="rect">
            <a:avLst/>
          </a:prstGeom>
        </p:spPr>
      </p:pic>
      <p:pic>
        <p:nvPicPr>
          <p:cNvPr id="1028" name="Picture 4" descr="Ideia Luz Amarela Eu Con PNG , ícone De Ideia 3d, Lâmpada Amarela, Ideias  PNG Imagem para download gratuito">
            <a:extLst>
              <a:ext uri="{FF2B5EF4-FFF2-40B4-BE49-F238E27FC236}">
                <a16:creationId xmlns:a16="http://schemas.microsoft.com/office/drawing/2014/main" id="{5B3CD286-DD14-6F65-BABF-A99F701C89F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398" t="17150" r="20295" b="14488"/>
          <a:stretch>
            <a:fillRect/>
          </a:stretch>
        </p:blipFill>
        <p:spPr bwMode="auto">
          <a:xfrm>
            <a:off x="3097724" y="1811045"/>
            <a:ext cx="1222312" cy="14089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Seta: para a Direita 7">
            <a:extLst>
              <a:ext uri="{FF2B5EF4-FFF2-40B4-BE49-F238E27FC236}">
                <a16:creationId xmlns:a16="http://schemas.microsoft.com/office/drawing/2014/main" id="{758153A4-7086-35AC-897D-8D2E63359089}"/>
              </a:ext>
            </a:extLst>
          </p:cNvPr>
          <p:cNvSpPr/>
          <p:nvPr/>
        </p:nvSpPr>
        <p:spPr>
          <a:xfrm>
            <a:off x="2839682" y="4401687"/>
            <a:ext cx="239612" cy="584746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pt-BR"/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2CD1E835-113D-613B-0C16-8B3C8899E4EF}"/>
              </a:ext>
            </a:extLst>
          </p:cNvPr>
          <p:cNvSpPr txBox="1"/>
          <p:nvPr/>
        </p:nvSpPr>
        <p:spPr>
          <a:xfrm>
            <a:off x="3267075" y="4401687"/>
            <a:ext cx="848677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b="0" i="0" dirty="0">
                <a:solidFill>
                  <a:srgbClr val="162937"/>
                </a:solidFill>
                <a:effectLst/>
                <a:latin typeface="rawline"/>
              </a:rPr>
              <a:t>§ 3º O Sistema Tributário Nacional deve observar os princípios da simplicidade, da transparência, da justiça tributária, da cooperação e da defesa do meio ambiente. 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257704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E73422-C202-857C-4EB4-01462B0595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AFAA93F-16B9-84CB-B802-183DEF0654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5836" y="1825625"/>
            <a:ext cx="8803239" cy="4351338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pt-BR" dirty="0"/>
              <a:t>Novos Princípios</a:t>
            </a:r>
          </a:p>
          <a:p>
            <a:pPr marL="0" indent="0" algn="just">
              <a:buNone/>
            </a:pPr>
            <a:endParaRPr lang="pt-BR" sz="1900" dirty="0"/>
          </a:p>
          <a:p>
            <a:pPr lvl="0" algn="just"/>
            <a:r>
              <a:rPr lang="pt-BR" b="1" dirty="0"/>
              <a:t>Simplicidade</a:t>
            </a:r>
            <a:r>
              <a:rPr lang="pt-BR" dirty="0"/>
              <a:t>: o sistema tributário busca a menor complexidade, facilita o cumprimento das obrigações e reduz custos de conformidade.</a:t>
            </a:r>
          </a:p>
          <a:p>
            <a:pPr lvl="0" algn="just"/>
            <a:r>
              <a:rPr lang="pt-BR" b="1" dirty="0"/>
              <a:t>Transparência</a:t>
            </a:r>
            <a:r>
              <a:rPr lang="pt-BR" dirty="0"/>
              <a:t>: os tributos, suas alíquotas, bases de cálculo, e o regime devem ser </a:t>
            </a:r>
            <a:r>
              <a:rPr lang="pt-BR" b="1" dirty="0"/>
              <a:t>acessíveis, compreensíveis, e informados</a:t>
            </a:r>
            <a:r>
              <a:rPr lang="pt-BR" dirty="0"/>
              <a:t> ao contribuinte. </a:t>
            </a:r>
          </a:p>
          <a:p>
            <a:pPr lvl="0" algn="just"/>
            <a:r>
              <a:rPr lang="pt-BR" b="1" dirty="0"/>
              <a:t>Justiça tributária</a:t>
            </a:r>
            <a:r>
              <a:rPr lang="pt-BR" dirty="0"/>
              <a:t> (ou justiça fiscal): a distribuição da carga tributária deve observar a </a:t>
            </a:r>
            <a:r>
              <a:rPr lang="pt-BR" b="1" dirty="0"/>
              <a:t>capacidade contributiva e promover equidade</a:t>
            </a:r>
            <a:r>
              <a:rPr lang="pt-BR" dirty="0"/>
              <a:t> entre contribuintes. </a:t>
            </a:r>
          </a:p>
          <a:p>
            <a:pPr marL="0" indent="0" algn="just">
              <a:buNone/>
            </a:pPr>
            <a:endParaRPr lang="pt-BR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74E3F74B-696E-355C-F7D9-0662191DD3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38" y="0"/>
            <a:ext cx="217699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89788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22CBFA-885A-1B63-C97A-3EAFFE294E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18CBB72-6778-6483-0FB3-9482936632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5836" y="1825625"/>
            <a:ext cx="8803239" cy="435133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dirty="0"/>
              <a:t>Novos Princípios</a:t>
            </a:r>
          </a:p>
          <a:p>
            <a:pPr marL="0" indent="0" algn="just">
              <a:buNone/>
            </a:pPr>
            <a:endParaRPr lang="pt-BR" sz="1600" dirty="0"/>
          </a:p>
          <a:p>
            <a:pPr lvl="0"/>
            <a:r>
              <a:rPr lang="pt-BR" b="1" dirty="0"/>
              <a:t>Cooperação Federativa</a:t>
            </a:r>
            <a:r>
              <a:rPr lang="pt-BR" dirty="0"/>
              <a:t>: entre os entes federativos, no regime de arrecadação, fiscalização e repartição dos tributos, promover coordenação e minimizar “guerra fiscal”</a:t>
            </a:r>
          </a:p>
          <a:p>
            <a:pPr lvl="0"/>
            <a:r>
              <a:rPr lang="pt-BR" b="1" dirty="0"/>
              <a:t>Defesa do meio ambiente</a:t>
            </a:r>
            <a:r>
              <a:rPr lang="pt-BR" dirty="0"/>
              <a:t>: o sistema tributário deve também ser estruturado considerando aspectos de </a:t>
            </a:r>
            <a:r>
              <a:rPr lang="pt-BR" b="1" dirty="0"/>
              <a:t>sustentabilidade ecológica </a:t>
            </a:r>
            <a:r>
              <a:rPr lang="pt-BR" dirty="0"/>
              <a:t>e incentivos à proteção ambiental</a:t>
            </a:r>
          </a:p>
          <a:p>
            <a:pPr marL="0" indent="0" algn="just">
              <a:buNone/>
            </a:pPr>
            <a:endParaRPr lang="pt-BR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2CCD802C-F79B-3FCF-D50D-2072F35741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38" y="0"/>
            <a:ext cx="217699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77324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F380A0-2461-C4F4-648D-AB8AA61F86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B8C40DD-9D43-E410-25D6-BA06EA3D68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5836" y="1825625"/>
            <a:ext cx="8803239" cy="435133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dirty="0"/>
              <a:t>Novos Princípios</a:t>
            </a:r>
          </a:p>
          <a:p>
            <a:pPr marL="0" indent="0" algn="just">
              <a:buNone/>
            </a:pPr>
            <a:endParaRPr lang="pt-BR" sz="1900" dirty="0"/>
          </a:p>
          <a:p>
            <a:pPr algn="just"/>
            <a:r>
              <a:rPr lang="pt-BR" b="1" dirty="0"/>
              <a:t>Previsibilidade e estabilidade Fiscal. </a:t>
            </a:r>
            <a:r>
              <a:rPr lang="pt-BR" dirty="0"/>
              <a:t>Entendido como </a:t>
            </a:r>
            <a:r>
              <a:rPr lang="pt-BR" dirty="0">
                <a:solidFill>
                  <a:srgbClr val="FF0000"/>
                </a:solidFill>
              </a:rPr>
              <a:t>uma das garantias</a:t>
            </a:r>
            <a:r>
              <a:rPr lang="pt-BR" dirty="0"/>
              <a:t> do novo modelo federativo de tributação sobre o consumo.</a:t>
            </a:r>
          </a:p>
          <a:p>
            <a:pPr algn="just"/>
            <a:endParaRPr lang="pt-BR" dirty="0"/>
          </a:p>
          <a:p>
            <a:pPr marL="0" indent="0" algn="just">
              <a:buNone/>
            </a:pPr>
            <a:r>
              <a:rPr lang="pt-BR" sz="2400" i="1" dirty="0"/>
              <a:t>“A lei complementar disporá sobre regras destinadas a assegurar a </a:t>
            </a:r>
            <a:r>
              <a:rPr lang="pt-BR" sz="2400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neutralidade</a:t>
            </a:r>
            <a:r>
              <a:rPr lang="pt-BR" sz="2400" i="1" dirty="0"/>
              <a:t>, a simplificação, a transparência e a </a:t>
            </a:r>
            <a:r>
              <a:rPr lang="pt-BR" sz="2400" i="1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previsibilidade</a:t>
            </a:r>
            <a:r>
              <a:rPr lang="pt-BR" sz="2400" i="1" dirty="0"/>
              <a:t> do sistema tributário.” </a:t>
            </a:r>
            <a:endParaRPr lang="pt-BR" sz="2400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9FCD6EAF-9C90-EE9F-CB3D-23052C7279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38" y="0"/>
            <a:ext cx="2176995" cy="6858000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7A54BAD1-25FF-75B8-BFB6-1879A6911339}"/>
              </a:ext>
            </a:extLst>
          </p:cNvPr>
          <p:cNvSpPr txBox="1"/>
          <p:nvPr/>
        </p:nvSpPr>
        <p:spPr>
          <a:xfrm>
            <a:off x="8820150" y="5911334"/>
            <a:ext cx="273367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800" dirty="0"/>
              <a:t>(CF/88, art. 156-A, § 3º, IV)</a:t>
            </a:r>
            <a:endParaRPr lang="pt-BR" dirty="0"/>
          </a:p>
        </p:txBody>
      </p:sp>
      <p:sp>
        <p:nvSpPr>
          <p:cNvPr id="9" name="Seta: para Baixo 8">
            <a:extLst>
              <a:ext uri="{FF2B5EF4-FFF2-40B4-BE49-F238E27FC236}">
                <a16:creationId xmlns:a16="http://schemas.microsoft.com/office/drawing/2014/main" id="{B985D575-7A8B-225F-20D3-B97051533833}"/>
              </a:ext>
            </a:extLst>
          </p:cNvPr>
          <p:cNvSpPr/>
          <p:nvPr/>
        </p:nvSpPr>
        <p:spPr>
          <a:xfrm>
            <a:off x="9944100" y="5314950"/>
            <a:ext cx="200025" cy="596384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211214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595B01-34D4-D49C-1304-7116A64E3B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E3063FD-6904-F1BF-C51D-17C6EEFB32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5836" y="1825625"/>
            <a:ext cx="8803239" cy="435133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dirty="0"/>
              <a:t>Novos Princípios Legais (pilares)</a:t>
            </a:r>
          </a:p>
          <a:p>
            <a:pPr marL="0" indent="0" algn="just">
              <a:buNone/>
            </a:pPr>
            <a:endParaRPr lang="pt-BR" sz="1900" dirty="0"/>
          </a:p>
          <a:p>
            <a:pPr lvl="0" algn="just"/>
            <a:r>
              <a:rPr lang="pt-BR" b="1" dirty="0"/>
              <a:t>Neutralidade</a:t>
            </a:r>
            <a:r>
              <a:rPr lang="pt-BR" dirty="0"/>
              <a:t>:</a:t>
            </a:r>
          </a:p>
          <a:p>
            <a:pPr marL="0" lvl="0" indent="0" algn="just">
              <a:buNone/>
            </a:pPr>
            <a:r>
              <a:rPr lang="pt-BR" i="1" dirty="0"/>
              <a:t>LEI COMPLEMENTAR Nº 214, DE 16 DE JANEIRO DE 2025 “Art</a:t>
            </a:r>
            <a:r>
              <a:rPr lang="pt-BR" b="1" i="1" dirty="0"/>
              <a:t>. </a:t>
            </a:r>
            <a:r>
              <a:rPr lang="pt-BR" i="1" dirty="0"/>
              <a:t>2º</a:t>
            </a:r>
            <a:r>
              <a:rPr lang="pt-BR" b="1" i="1" dirty="0"/>
              <a:t> </a:t>
            </a:r>
            <a:r>
              <a:rPr lang="pt-BR" i="1" dirty="0"/>
              <a:t>O são informados pelo princípio da neutralidade”</a:t>
            </a:r>
          </a:p>
          <a:p>
            <a:pPr lvl="0" algn="just"/>
            <a:r>
              <a:rPr lang="pt-BR" dirty="0"/>
              <a:t>Segundo o qual o IBS e a CBS devem evitar distorcer </a:t>
            </a:r>
          </a:p>
          <a:p>
            <a:pPr lvl="1" algn="just"/>
            <a:r>
              <a:rPr lang="pt-BR" dirty="0"/>
              <a:t>as decisões de consumo e </a:t>
            </a:r>
          </a:p>
          <a:p>
            <a:pPr lvl="1" algn="just"/>
            <a:r>
              <a:rPr lang="pt-BR" dirty="0"/>
              <a:t>organização da atividade econômica, </a:t>
            </a:r>
          </a:p>
          <a:p>
            <a:pPr lvl="1" algn="just"/>
            <a:r>
              <a:rPr lang="pt-BR" dirty="0"/>
              <a:t>observadas as </a:t>
            </a:r>
            <a:r>
              <a:rPr lang="pt-BR" dirty="0">
                <a:solidFill>
                  <a:srgbClr val="FF0000"/>
                </a:solidFill>
              </a:rPr>
              <a:t>exceções</a:t>
            </a:r>
            <a:r>
              <a:rPr lang="pt-BR" dirty="0"/>
              <a:t> previstas na Constituição Federal e nesta Lei Complementar.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D349719E-7BB0-7683-21A7-2DCCA7B870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38" y="0"/>
            <a:ext cx="217699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2629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>
            <a:extLst>
              <a:ext uri="{FF2B5EF4-FFF2-40B4-BE49-F238E27FC236}">
                <a16:creationId xmlns:a16="http://schemas.microsoft.com/office/drawing/2014/main" id="{C096B491-AF6A-8D6E-43B7-8C5836542C4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93767863"/>
              </p:ext>
            </p:extLst>
          </p:nvPr>
        </p:nvGraphicFramePr>
        <p:xfrm>
          <a:off x="2381250" y="1404713"/>
          <a:ext cx="9429749" cy="5395965"/>
        </p:xfrm>
        <a:graphic>
          <a:graphicData uri="http://schemas.openxmlformats.org/drawingml/2006/table">
            <a:tbl>
              <a:tblPr>
                <a:tableStyleId>{9DCAF9ED-07DC-4A11-8D7F-57B35C25682E}</a:tableStyleId>
              </a:tblPr>
              <a:tblGrid>
                <a:gridCol w="2521748">
                  <a:extLst>
                    <a:ext uri="{9D8B030D-6E8A-4147-A177-3AD203B41FA5}">
                      <a16:colId xmlns:a16="http://schemas.microsoft.com/office/drawing/2014/main" val="3336459338"/>
                    </a:ext>
                  </a:extLst>
                </a:gridCol>
                <a:gridCol w="2193126">
                  <a:extLst>
                    <a:ext uri="{9D8B030D-6E8A-4147-A177-3AD203B41FA5}">
                      <a16:colId xmlns:a16="http://schemas.microsoft.com/office/drawing/2014/main" val="3418694404"/>
                    </a:ext>
                  </a:extLst>
                </a:gridCol>
                <a:gridCol w="2093580">
                  <a:extLst>
                    <a:ext uri="{9D8B030D-6E8A-4147-A177-3AD203B41FA5}">
                      <a16:colId xmlns:a16="http://schemas.microsoft.com/office/drawing/2014/main" val="3260859323"/>
                    </a:ext>
                  </a:extLst>
                </a:gridCol>
                <a:gridCol w="2621295">
                  <a:extLst>
                    <a:ext uri="{9D8B030D-6E8A-4147-A177-3AD203B41FA5}">
                      <a16:colId xmlns:a16="http://schemas.microsoft.com/office/drawing/2014/main" val="2109375225"/>
                    </a:ext>
                  </a:extLst>
                </a:gridCol>
              </a:tblGrid>
              <a:tr h="64495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BR" sz="2000" b="1" dirty="0"/>
                        <a:t>Tipo de exceção</a:t>
                      </a:r>
                      <a:endParaRPr lang="pt-BR" sz="2000" dirty="0"/>
                    </a:p>
                  </a:txBody>
                  <a:tcPr marL="46291" marR="46291" marT="23145" marB="2314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BR" sz="2000" b="1" dirty="0"/>
                        <a:t>Base Legal</a:t>
                      </a:r>
                      <a:endParaRPr lang="pt-BR" sz="2000" dirty="0"/>
                    </a:p>
                  </a:txBody>
                  <a:tcPr marL="46291" marR="46291" marT="23145" marB="2314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BR" sz="2000" b="1" dirty="0"/>
                        <a:t>Justificativa</a:t>
                      </a:r>
                      <a:endParaRPr lang="pt-BR" sz="2000" dirty="0"/>
                    </a:p>
                  </a:txBody>
                  <a:tcPr marL="46291" marR="46291" marT="23145" marB="2314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BR" sz="2000" b="1" dirty="0"/>
                        <a:t>Efeito prático</a:t>
                      </a:r>
                      <a:endParaRPr lang="pt-BR" sz="2000" dirty="0"/>
                    </a:p>
                  </a:txBody>
                  <a:tcPr marL="46291" marR="46291" marT="23145" marB="23145" anchor="ctr"/>
                </a:tc>
                <a:extLst>
                  <a:ext uri="{0D108BD9-81ED-4DB2-BD59-A6C34878D82A}">
                    <a16:rowId xmlns:a16="http://schemas.microsoft.com/office/drawing/2014/main" val="1081699718"/>
                  </a:ext>
                </a:extLst>
              </a:tr>
              <a:tr h="78737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BR" sz="1200" b="1" dirty="0"/>
                        <a:t>Tratamentos diferenciados para bens e serviços essenciais</a:t>
                      </a:r>
                      <a:endParaRPr lang="pt-BR" sz="1200" dirty="0"/>
                    </a:p>
                  </a:txBody>
                  <a:tcPr marL="46291" marR="46291" marT="23145" marB="2314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BR" sz="1050" dirty="0"/>
                        <a:t>Art. 156-A, § 6º da CF (EC 132/2023) e </a:t>
                      </a:r>
                      <a:r>
                        <a:rPr lang="pt-BR" sz="1050" dirty="0" err="1"/>
                        <a:t>arts</a:t>
                      </a:r>
                      <a:r>
                        <a:rPr lang="pt-BR" sz="1050" dirty="0"/>
                        <a:t>. 292 a 296 da LC 214/2025</a:t>
                      </a:r>
                    </a:p>
                  </a:txBody>
                  <a:tcPr marL="46291" marR="46291" marT="23145" marB="2314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BR" sz="1050" dirty="0"/>
                        <a:t>A CF autoriza redução ou isenção para itens essenciais (como alimentos, medicamentos, educação e transporte público).</a:t>
                      </a:r>
                    </a:p>
                  </a:txBody>
                  <a:tcPr marL="46291" marR="46291" marT="23145" marB="2314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BR" sz="1400" dirty="0"/>
                        <a:t>Reduz a carga para consumo básico, mas afasta a neutralidade econômica.</a:t>
                      </a:r>
                    </a:p>
                  </a:txBody>
                  <a:tcPr marL="46291" marR="46291" marT="23145" marB="23145" anchor="ctr"/>
                </a:tc>
                <a:extLst>
                  <a:ext uri="{0D108BD9-81ED-4DB2-BD59-A6C34878D82A}">
                    <a16:rowId xmlns:a16="http://schemas.microsoft.com/office/drawing/2014/main" val="4208738291"/>
                  </a:ext>
                </a:extLst>
              </a:tr>
              <a:tr h="57224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BR" sz="1200" b="1" dirty="0" err="1"/>
                        <a:t>Cashback</a:t>
                      </a:r>
                      <a:r>
                        <a:rPr lang="pt-BR" sz="1200" b="1" dirty="0"/>
                        <a:t> tributário (devolução personalizada)</a:t>
                      </a:r>
                      <a:endParaRPr lang="pt-BR" sz="1200" dirty="0"/>
                    </a:p>
                  </a:txBody>
                  <a:tcPr marL="46291" marR="46291" marT="23145" marB="2314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BR" sz="1050" dirty="0"/>
                        <a:t>Art. 156-A, § 8º da CF e </a:t>
                      </a:r>
                      <a:r>
                        <a:rPr lang="pt-BR" sz="1050" dirty="0" err="1"/>
                        <a:t>arts</a:t>
                      </a:r>
                      <a:r>
                        <a:rPr lang="pt-BR" sz="1050" dirty="0"/>
                        <a:t>. 342 a 349 da LC 214/2025</a:t>
                      </a:r>
                    </a:p>
                  </a:txBody>
                  <a:tcPr marL="46291" marR="46291" marT="23145" marB="2314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BR" sz="1050"/>
                        <a:t>Visa justiça fiscal e progressividade, devolvendo parte do IBS a famílias de baixa renda.</a:t>
                      </a:r>
                    </a:p>
                  </a:txBody>
                  <a:tcPr marL="46291" marR="46291" marT="23145" marB="2314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BR" sz="1400" dirty="0"/>
                        <a:t>Introduz seletividade social e, portanto, quebra parcial da neutralidade.</a:t>
                      </a:r>
                    </a:p>
                  </a:txBody>
                  <a:tcPr marL="46291" marR="46291" marT="23145" marB="23145" anchor="ctr"/>
                </a:tc>
                <a:extLst>
                  <a:ext uri="{0D108BD9-81ED-4DB2-BD59-A6C34878D82A}">
                    <a16:rowId xmlns:a16="http://schemas.microsoft.com/office/drawing/2014/main" val="1818892354"/>
                  </a:ext>
                </a:extLst>
              </a:tr>
              <a:tr h="71444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BR" sz="1400" b="1" dirty="0"/>
                        <a:t>Benefícios regionais e incentivos de desenvolvimento</a:t>
                      </a:r>
                      <a:endParaRPr lang="pt-BR" sz="1400" dirty="0"/>
                    </a:p>
                  </a:txBody>
                  <a:tcPr marL="46291" marR="46291" marT="23145" marB="2314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BR" sz="1050" dirty="0"/>
                        <a:t>Art. 156-A, § 10 da CF e </a:t>
                      </a:r>
                      <a:r>
                        <a:rPr lang="pt-BR" sz="1050" dirty="0" err="1"/>
                        <a:t>arts</a:t>
                      </a:r>
                      <a:r>
                        <a:rPr lang="pt-BR" sz="1050" dirty="0"/>
                        <a:t>. 430 a 433 da LC 214/2025</a:t>
                      </a:r>
                    </a:p>
                  </a:txBody>
                  <a:tcPr marL="46291" marR="46291" marT="23145" marB="2314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BR" sz="1050"/>
                        <a:t>Admite incentivos temporários para reduzir desigualdades regionais.</a:t>
                      </a:r>
                    </a:p>
                  </a:txBody>
                  <a:tcPr marL="46291" marR="46291" marT="23145" marB="2314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BR" sz="1400" dirty="0"/>
                        <a:t>Distorce a alíquota uniforme, mas atende ao princípio da redução de desigualdades.</a:t>
                      </a:r>
                    </a:p>
                  </a:txBody>
                  <a:tcPr marL="46291" marR="46291" marT="23145" marB="23145" anchor="ctr"/>
                </a:tc>
                <a:extLst>
                  <a:ext uri="{0D108BD9-81ED-4DB2-BD59-A6C34878D82A}">
                    <a16:rowId xmlns:a16="http://schemas.microsoft.com/office/drawing/2014/main" val="944462543"/>
                  </a:ext>
                </a:extLst>
              </a:tr>
              <a:tr h="83227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BR" sz="1200" b="1" dirty="0"/>
                        <a:t>Regimes específicos (financeiro, combustíveis, imóveis, combustíveis, serviços públicos)</a:t>
                      </a:r>
                      <a:endParaRPr lang="pt-BR" sz="1200" dirty="0"/>
                    </a:p>
                  </a:txBody>
                  <a:tcPr marL="46291" marR="46291" marT="23145" marB="2314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BR" sz="1050"/>
                        <a:t>Arts. 280 a 289 da LC 214/2025</a:t>
                      </a:r>
                    </a:p>
                  </a:txBody>
                  <a:tcPr marL="46291" marR="46291" marT="23145" marB="2314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BR" sz="1050" dirty="0"/>
                        <a:t>Reconhece setores de estrutura econômica peculiar ou de regulação especial.</a:t>
                      </a:r>
                    </a:p>
                  </a:txBody>
                  <a:tcPr marL="46291" marR="46291" marT="23145" marB="2314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BR" sz="1400" dirty="0"/>
                        <a:t>Mantém carga diferenciada por razões técnicas ou de política pública.</a:t>
                      </a:r>
                    </a:p>
                  </a:txBody>
                  <a:tcPr marL="46291" marR="46291" marT="23145" marB="23145" anchor="ctr"/>
                </a:tc>
                <a:extLst>
                  <a:ext uri="{0D108BD9-81ED-4DB2-BD59-A6C34878D82A}">
                    <a16:rowId xmlns:a16="http://schemas.microsoft.com/office/drawing/2014/main" val="4111146397"/>
                  </a:ext>
                </a:extLst>
              </a:tr>
              <a:tr h="62856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BR" sz="1200" b="1" dirty="0"/>
                        <a:t>Cesta básica nacional de alimentos</a:t>
                      </a:r>
                      <a:endParaRPr lang="pt-BR" sz="1200" dirty="0"/>
                    </a:p>
                  </a:txBody>
                  <a:tcPr marL="46291" marR="46291" marT="23145" marB="2314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BR" sz="1050"/>
                        <a:t>Art. 156-A, § 7º da CF e art. 294 da LC 214/2025</a:t>
                      </a:r>
                    </a:p>
                  </a:txBody>
                  <a:tcPr marL="46291" marR="46291" marT="23145" marB="2314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BR" sz="1050"/>
                        <a:t>Concede alíquota zero para produtos alimentares essenciais.</a:t>
                      </a:r>
                    </a:p>
                  </a:txBody>
                  <a:tcPr marL="46291" marR="46291" marT="23145" marB="2314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BR" sz="1400" dirty="0"/>
                        <a:t>Compromete a neutralidade, mas promove equidade e segurança alimentar.</a:t>
                      </a:r>
                    </a:p>
                  </a:txBody>
                  <a:tcPr marL="46291" marR="46291" marT="23145" marB="23145" anchor="ctr"/>
                </a:tc>
                <a:extLst>
                  <a:ext uri="{0D108BD9-81ED-4DB2-BD59-A6C34878D82A}">
                    <a16:rowId xmlns:a16="http://schemas.microsoft.com/office/drawing/2014/main" val="3702009788"/>
                  </a:ext>
                </a:extLst>
              </a:tr>
              <a:tr h="104418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BR" sz="1200" b="1" dirty="0"/>
                        <a:t>Transição federativa (retenção temporária de receita)</a:t>
                      </a:r>
                      <a:endParaRPr lang="pt-BR" sz="1200" dirty="0"/>
                    </a:p>
                  </a:txBody>
                  <a:tcPr marL="46291" marR="46291" marT="23145" marB="2314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BR" sz="1050" dirty="0"/>
                        <a:t>Art. 131 das Disposições Transitórias da CF/88 e art. 465 da LC 214/2025</a:t>
                      </a:r>
                    </a:p>
                  </a:txBody>
                  <a:tcPr marL="46291" marR="46291" marT="23145" marB="2314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BR" sz="1050" dirty="0"/>
                        <a:t>Durante o período de transição, há retenção e redistribuição parcial do IBS.</a:t>
                      </a:r>
                    </a:p>
                  </a:txBody>
                  <a:tcPr marL="46291" marR="46291" marT="23145" marB="2314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BR" sz="1400" dirty="0"/>
                        <a:t>Interfere temporariamente na neutralidade arrecadatória para equilibrar perdas entre entes.</a:t>
                      </a:r>
                    </a:p>
                  </a:txBody>
                  <a:tcPr marL="46291" marR="46291" marT="23145" marB="23145" anchor="ctr"/>
                </a:tc>
                <a:extLst>
                  <a:ext uri="{0D108BD9-81ED-4DB2-BD59-A6C34878D82A}">
                    <a16:rowId xmlns:a16="http://schemas.microsoft.com/office/drawing/2014/main" val="39614557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46861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8E08D6-2E7D-1358-F9DC-5B16AF1342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695925B-92A5-6D36-8E09-A4D7E0C616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95725" y="1690688"/>
            <a:ext cx="880323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b="1" dirty="0"/>
              <a:t>REDUCÃO NA AUTONOMIA OPERACIONAL</a:t>
            </a:r>
          </a:p>
          <a:p>
            <a:pPr lvl="0"/>
            <a:r>
              <a:rPr lang="pt-BR" dirty="0"/>
              <a:t>Centralização funcional da arrecadação </a:t>
            </a:r>
          </a:p>
          <a:p>
            <a:pPr lvl="0"/>
            <a:r>
              <a:rPr lang="pt-BR" dirty="0"/>
              <a:t>Definição da alíquota de referência</a:t>
            </a: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pt-BR" b="1" dirty="0"/>
              <a:t>GOVERNANÇA SISTEMÁTICA</a:t>
            </a:r>
          </a:p>
          <a:p>
            <a:pPr lvl="0"/>
            <a:r>
              <a:rPr lang="pt-BR" dirty="0"/>
              <a:t>garantia - </a:t>
            </a:r>
            <a:r>
              <a:rPr lang="pt-BR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distribuição automática </a:t>
            </a:r>
            <a:r>
              <a:rPr lang="pt-BR" dirty="0"/>
              <a:t>da receita (própria)</a:t>
            </a:r>
          </a:p>
          <a:p>
            <a:pPr lvl="0"/>
            <a:r>
              <a:rPr lang="pt-BR" dirty="0"/>
              <a:t>gestão delegada à um comitê </a:t>
            </a:r>
            <a:r>
              <a:rPr lang="pt-BR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colegiado e paritário</a:t>
            </a:r>
            <a:r>
              <a:rPr lang="pt-BR" dirty="0"/>
              <a:t>.</a:t>
            </a:r>
          </a:p>
          <a:p>
            <a:pPr marL="0" indent="0" algn="ctr">
              <a:buNone/>
            </a:pPr>
            <a:endParaRPr lang="pt-BR" b="1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315CDAF7-7ECA-434D-4930-CCB19CDDD8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38" y="0"/>
            <a:ext cx="2176995" cy="6858000"/>
          </a:xfrm>
          <a:prstGeom prst="rect">
            <a:avLst/>
          </a:prstGeom>
        </p:spPr>
      </p:pic>
      <p:pic>
        <p:nvPicPr>
          <p:cNvPr id="2054" name="Picture 6" descr="Reprovado Ilustrações, Vetores E Clipart De Stock – (1,468 Stock  Illustrations)">
            <a:extLst>
              <a:ext uri="{FF2B5EF4-FFF2-40B4-BE49-F238E27FC236}">
                <a16:creationId xmlns:a16="http://schemas.microsoft.com/office/drawing/2014/main" id="{08E7CF8A-7FB6-0D0B-54AF-BF1E9BE70A1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36" t="15255" r="51052" b="13559"/>
          <a:stretch>
            <a:fillRect/>
          </a:stretch>
        </p:blipFill>
        <p:spPr bwMode="auto">
          <a:xfrm>
            <a:off x="2425241" y="3976383"/>
            <a:ext cx="1219200" cy="1200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6" descr="Reprovado Ilustrações, Vetores E Clipart De Stock – (1,468 Stock  Illustrations)">
            <a:extLst>
              <a:ext uri="{FF2B5EF4-FFF2-40B4-BE49-F238E27FC236}">
                <a16:creationId xmlns:a16="http://schemas.microsoft.com/office/drawing/2014/main" id="{16E6A1D9-1F94-E088-68A9-8553D58FC89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150" t="14689" r="3938" b="14125"/>
          <a:stretch>
            <a:fillRect/>
          </a:stretch>
        </p:blipFill>
        <p:spPr bwMode="auto">
          <a:xfrm>
            <a:off x="2428469" y="1821199"/>
            <a:ext cx="1215972" cy="11969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478209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385</TotalTime>
  <Words>1232</Words>
  <Application>Microsoft Office PowerPoint</Application>
  <PresentationFormat>Widescreen</PresentationFormat>
  <Paragraphs>136</Paragraphs>
  <Slides>19</Slides>
  <Notes>3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19</vt:i4>
      </vt:variant>
    </vt:vector>
  </HeadingPairs>
  <TitlesOfParts>
    <vt:vector size="25" baseType="lpstr">
      <vt:lpstr>Aptos</vt:lpstr>
      <vt:lpstr>Arial</vt:lpstr>
      <vt:lpstr>Calibri</vt:lpstr>
      <vt:lpstr>Calibri Light</vt:lpstr>
      <vt:lpstr>rawline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Dipietra</dc:creator>
  <cp:lastModifiedBy>Dipietra</cp:lastModifiedBy>
  <cp:revision>14</cp:revision>
  <dcterms:created xsi:type="dcterms:W3CDTF">2025-10-27T15:06:58Z</dcterms:created>
  <dcterms:modified xsi:type="dcterms:W3CDTF">2025-10-27T21:32:35Z</dcterms:modified>
</cp:coreProperties>
</file>