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6108" y="175336"/>
            <a:ext cx="93605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6108" y="1223009"/>
            <a:ext cx="9546590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fnp.org.br/index.php/" TargetMode="External"/><Relationship Id="rId4" Type="http://schemas.openxmlformats.org/officeDocument/2006/relationships/hyperlink" Target="https://abrasf.org.br/grupos-de-trabalho" TargetMode="External"/><Relationship Id="rId5" Type="http://schemas.openxmlformats.org/officeDocument/2006/relationships/hyperlink" Target="https://reformatributaria.cnm.org.br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www.planalto.gov.br/ccivil_03/constituicao/Constituicao.htm#art156a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7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8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9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0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1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www.planalto.gov.br/ccivil_03/constituicao/Constituicao.htm#art156a" TargetMode="External"/><Relationship Id="rId4" Type="http://schemas.openxmlformats.org/officeDocument/2006/relationships/hyperlink" Target="https://www.planalto.gov.br/ccivil_03/constituicao/Constituicao.htm#art156b" TargetMode="Externa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www.jota.info/opiniao-e-analise/artigos/plp-108-como-complicar-o-que-deveria-simplificar" TargetMode="Externa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assefinsp.com.br/" TargetMode="Externa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5084" y="780745"/>
            <a:ext cx="4984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Palestra: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Reforma</a:t>
            </a:r>
            <a:r>
              <a:rPr dirty="0" sz="2400" spc="-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4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Consumo</a:t>
            </a:r>
            <a:r>
              <a:rPr dirty="0" sz="2400" spc="-10" b="1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5084" y="1127252"/>
            <a:ext cx="7220584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DESAFIOS</a:t>
            </a:r>
            <a:r>
              <a:rPr dirty="0" sz="4800" spc="-160"/>
              <a:t> </a:t>
            </a:r>
            <a:r>
              <a:rPr dirty="0" sz="4800" spc="-25"/>
              <a:t>MUNICIPAIS</a:t>
            </a:r>
            <a:r>
              <a:rPr dirty="0" sz="4800" spc="-180"/>
              <a:t> </a:t>
            </a:r>
            <a:r>
              <a:rPr dirty="0" sz="4800"/>
              <a:t>(</a:t>
            </a:r>
            <a:r>
              <a:rPr dirty="0" sz="4800" i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4800" spc="-15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800" spc="-50"/>
              <a:t>e </a:t>
            </a:r>
            <a:r>
              <a:rPr dirty="0" sz="4800" spc="-10"/>
              <a:t>TRANSIÇÃO)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55084" y="3322446"/>
            <a:ext cx="6892925" cy="260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4800" spc="-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48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800" spc="-10" b="1">
                <a:solidFill>
                  <a:srgbClr val="FF0000"/>
                </a:solidFill>
                <a:latin typeface="Calibri"/>
                <a:cs typeface="Calibri"/>
              </a:rPr>
              <a:t>PROCESSO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800" spc="-25" b="1" i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35"/>
              </a:spcBef>
            </a:pPr>
            <a:r>
              <a:rPr dirty="0" sz="2400" b="1">
                <a:latin typeface="Calibri"/>
                <a:cs typeface="Calibri"/>
              </a:rPr>
              <a:t>ANDRÉ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MOTTA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CHEUTCHUK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@andre_chk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9621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CENÁRIO</a:t>
            </a:r>
            <a:r>
              <a:rPr dirty="0" spc="-120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ATUAL: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EMPRESAS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6885" y="995503"/>
            <a:ext cx="8301101" cy="57750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TROCAR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PNEU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COM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CARRO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ANDANDO/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MESMO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BARCO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885685"/>
            <a:ext cx="9936988" cy="56041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PRINCIPAIS</a:t>
            </a:r>
            <a:r>
              <a:rPr dirty="0" spc="-20"/>
              <a:t> </a:t>
            </a:r>
            <a:r>
              <a:rPr dirty="0">
                <a:solidFill>
                  <a:srgbClr val="FF0000"/>
                </a:solidFill>
              </a:rPr>
              <a:t>ATUALIDADES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NO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PLP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108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(E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LC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214/25)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Plenário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Senado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aprovou,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dia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30/09,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texto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alternativo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projeto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lei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(PLP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108/2024)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segunda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parte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tributária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consumo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outros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pontos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Emenda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132.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substitutivo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senador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Eduardo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Braga (MDB-</a:t>
            </a:r>
            <a:r>
              <a:rPr dirty="0" sz="2000">
                <a:latin typeface="Calibri"/>
                <a:cs typeface="Calibri"/>
              </a:rPr>
              <a:t>AM)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foi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aprovado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51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votos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favor,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contrários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abstenção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Modificado,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>
                <a:latin typeface="Calibri"/>
                <a:cs typeface="Calibri"/>
              </a:rPr>
              <a:t>projeto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Deputados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14/10</a:t>
            </a:r>
            <a:r>
              <a:rPr dirty="0" sz="2000" spc="-10">
                <a:latin typeface="Calibri"/>
                <a:cs typeface="Calibri"/>
              </a:rPr>
              <a:t>):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Atualização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cálculo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alíquota</a:t>
            </a:r>
            <a:r>
              <a:rPr dirty="0" sz="2000" spc="2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referência</a:t>
            </a:r>
            <a:r>
              <a:rPr dirty="0" sz="2000" spc="2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usará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dados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dirty="0" sz="2000" spc="2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2026</a:t>
            </a:r>
            <a:r>
              <a:rPr dirty="0" sz="2000" spc="3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vez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período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2012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2021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(+22,7%),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previa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versão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foi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aprovada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inicialmente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CCJ.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divididos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municípios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arrecadado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rendimentos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aplicações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financeiras,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juros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mora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825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Braga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estendeu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2096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prazo</a:t>
            </a:r>
            <a:r>
              <a:rPr dirty="0" sz="2000" spc="2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vigência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seguro-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receita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mecanismo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compensar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perdas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arrecadação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tributária.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plataformas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digitais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market places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similares)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poderão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 </a:t>
            </a:r>
            <a:r>
              <a:rPr dirty="0" sz="2000" spc="-10">
                <a:latin typeface="Calibri"/>
                <a:cs typeface="Calibri"/>
              </a:rPr>
              <a:t>responsabilizadas</a:t>
            </a:r>
            <a:r>
              <a:rPr dirty="0" sz="2000">
                <a:latin typeface="Calibri"/>
                <a:cs typeface="Calibri"/>
              </a:rPr>
              <a:t> 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não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fornecerem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prestador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pagamento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informações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mínimas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operações.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está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prevista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possibilidade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plataforma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atuar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como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substituta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tributária.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PRINCIPAIS</a:t>
            </a:r>
            <a:r>
              <a:rPr dirty="0" spc="-20"/>
              <a:t> </a:t>
            </a:r>
            <a:r>
              <a:rPr dirty="0"/>
              <a:t>ATUALIDADES</a:t>
            </a:r>
            <a:r>
              <a:rPr dirty="0" spc="-35"/>
              <a:t> </a:t>
            </a:r>
            <a:r>
              <a:rPr dirty="0"/>
              <a:t>NO</a:t>
            </a:r>
            <a:r>
              <a:rPr dirty="0" spc="-50"/>
              <a:t> </a:t>
            </a:r>
            <a:r>
              <a:rPr dirty="0">
                <a:solidFill>
                  <a:srgbClr val="FF0000"/>
                </a:solidFill>
              </a:rPr>
              <a:t>PLP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108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(E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LC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214/25)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35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Durante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período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transição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(2026?)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incidência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CBS,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terá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caráter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pedagógico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infração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por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descumprimento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obrigações,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contribuinte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intimado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suprir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omissão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em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60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dias,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resultará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extinção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penalidade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imposta,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incentivando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conformidade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(§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348,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214/25).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projeto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altera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regras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multas: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ofício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sobe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em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fraude,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simulação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conluio,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150%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caso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reincidência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outro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lado,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cai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50%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3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3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erro</a:t>
            </a:r>
            <a:r>
              <a:rPr dirty="0" sz="2000" spc="3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000" spc="3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apenas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valor</a:t>
            </a:r>
            <a:r>
              <a:rPr dirty="0" sz="2000" spc="3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declarado</a:t>
            </a:r>
            <a:r>
              <a:rPr dirty="0" sz="2000" spc="3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3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menor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todos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dados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presentes.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Multas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2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obrigações</a:t>
            </a:r>
            <a:r>
              <a:rPr dirty="0" sz="2000" spc="22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acessórias</a:t>
            </a:r>
            <a:r>
              <a:rPr dirty="0" sz="2000" spc="2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são</a:t>
            </a:r>
            <a:r>
              <a:rPr dirty="0" sz="2000" spc="2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unificadas,</a:t>
            </a:r>
            <a:r>
              <a:rPr dirty="0" sz="2000" spc="2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reincidências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sofrem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50%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emendas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acatadas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relator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disciplina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escolha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representantes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dos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municípios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Conselho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Superior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vez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exigir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apoiamento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mínimo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chapas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apresentadas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Confederação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(CNM)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Frente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Nacional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Prefeitas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Prefeitos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(FNP),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Braga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optou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deixar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cargo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duas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instituições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elaboração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eleitoral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cargos.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chapa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vencedora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deve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angariar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votos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correspondentes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menos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30%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total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população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país.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PRINCIPAIS</a:t>
            </a:r>
            <a:r>
              <a:rPr dirty="0" spc="-20"/>
              <a:t> </a:t>
            </a:r>
            <a:r>
              <a:rPr dirty="0"/>
              <a:t>ATUALIDADES</a:t>
            </a:r>
            <a:r>
              <a:rPr dirty="0" spc="-35"/>
              <a:t> </a:t>
            </a:r>
            <a:r>
              <a:rPr dirty="0"/>
              <a:t>NO</a:t>
            </a:r>
            <a:r>
              <a:rPr dirty="0" spc="-50"/>
              <a:t> </a:t>
            </a:r>
            <a:r>
              <a:rPr dirty="0"/>
              <a:t>PLP</a:t>
            </a:r>
            <a:r>
              <a:rPr dirty="0" spc="-65"/>
              <a:t> </a:t>
            </a:r>
            <a:r>
              <a:rPr dirty="0"/>
              <a:t>108</a:t>
            </a:r>
            <a:r>
              <a:rPr dirty="0" spc="-50"/>
              <a:t> </a:t>
            </a:r>
            <a:r>
              <a:rPr dirty="0">
                <a:solidFill>
                  <a:srgbClr val="FF0000"/>
                </a:solidFill>
              </a:rPr>
              <a:t>(E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LC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214/25)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proposta,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CG-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 Receita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Federal podem dar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orientações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emitir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pareceres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quando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contribuintes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pedirem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esclarecimentos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orientações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têm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efeito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obrigatório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quem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pedir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órgãos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administram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tributos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consulta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suspende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prazos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legais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seja,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interrompe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nem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atrasa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prazos.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Durante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implantação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(entre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2025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2028),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União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financia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CG-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R$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3,8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bilhões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Depois,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custeado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percentuais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decrescentes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arrecadação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IBS: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100%,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2026,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 0,2%,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2032.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criada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Caberá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órgão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uniformizar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teses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contribuinte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pode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acioná-</a:t>
            </a:r>
            <a:r>
              <a:rPr dirty="0" sz="2000">
                <a:latin typeface="Calibri"/>
                <a:cs typeface="Calibri"/>
              </a:rPr>
              <a:t>lo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contra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decisões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irrecorríveis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Conselho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Administrativo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Recursos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(Carf)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próprio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CG-</a:t>
            </a:r>
            <a:r>
              <a:rPr dirty="0" sz="2000">
                <a:latin typeface="Calibri"/>
                <a:cs typeface="Calibri"/>
              </a:rPr>
              <a:t>IBS.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julgamentos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100%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eletrônicos.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prazos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contados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úteis.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CGIBS: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instituir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manter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Escola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Tributação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(Art.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2º,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inciso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XX,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108)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Fonte: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Agência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Senado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TRANSIÇÃO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DO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PARA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IBS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3507" y="1075829"/>
            <a:ext cx="9507735" cy="5063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TRANSIÇÃO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COMPLETA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DO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PARA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IBS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89123" y="966038"/>
            <a:ext cx="411480" cy="51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00" spc="-20">
                <a:latin typeface="Trebuchet MS"/>
                <a:cs typeface="Trebuchet MS"/>
              </a:rPr>
              <a:t>0,1%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184908" y="1978151"/>
            <a:ext cx="2225040" cy="365125"/>
          </a:xfrm>
          <a:custGeom>
            <a:avLst/>
            <a:gdLst/>
            <a:ahLst/>
            <a:cxnLst/>
            <a:rect l="l" t="t" r="r" b="b"/>
            <a:pathLst>
              <a:path w="2225040" h="365125">
                <a:moveTo>
                  <a:pt x="820801" y="60833"/>
                </a:moveTo>
                <a:lnTo>
                  <a:pt x="816000" y="37134"/>
                </a:lnTo>
                <a:lnTo>
                  <a:pt x="802957" y="17805"/>
                </a:lnTo>
                <a:lnTo>
                  <a:pt x="783615" y="4775"/>
                </a:lnTo>
                <a:lnTo>
                  <a:pt x="759968" y="0"/>
                </a:lnTo>
                <a:lnTo>
                  <a:pt x="60706" y="0"/>
                </a:lnTo>
                <a:lnTo>
                  <a:pt x="37071" y="4775"/>
                </a:lnTo>
                <a:lnTo>
                  <a:pt x="17780" y="17805"/>
                </a:lnTo>
                <a:lnTo>
                  <a:pt x="4762" y="37134"/>
                </a:lnTo>
                <a:lnTo>
                  <a:pt x="0" y="60833"/>
                </a:lnTo>
                <a:lnTo>
                  <a:pt x="0" y="304038"/>
                </a:lnTo>
                <a:lnTo>
                  <a:pt x="4762" y="327748"/>
                </a:lnTo>
                <a:lnTo>
                  <a:pt x="17780" y="347078"/>
                </a:lnTo>
                <a:lnTo>
                  <a:pt x="37071" y="360108"/>
                </a:lnTo>
                <a:lnTo>
                  <a:pt x="60706" y="364871"/>
                </a:lnTo>
                <a:lnTo>
                  <a:pt x="759968" y="364871"/>
                </a:lnTo>
                <a:lnTo>
                  <a:pt x="783615" y="360108"/>
                </a:lnTo>
                <a:lnTo>
                  <a:pt x="802957" y="347078"/>
                </a:lnTo>
                <a:lnTo>
                  <a:pt x="816000" y="327748"/>
                </a:lnTo>
                <a:lnTo>
                  <a:pt x="820801" y="304038"/>
                </a:lnTo>
                <a:lnTo>
                  <a:pt x="820801" y="60833"/>
                </a:lnTo>
                <a:close/>
              </a:path>
              <a:path w="2225040" h="365125">
                <a:moveTo>
                  <a:pt x="2224532" y="60833"/>
                </a:moveTo>
                <a:lnTo>
                  <a:pt x="2219756" y="37134"/>
                </a:lnTo>
                <a:lnTo>
                  <a:pt x="2206726" y="17805"/>
                </a:lnTo>
                <a:lnTo>
                  <a:pt x="2187397" y="4775"/>
                </a:lnTo>
                <a:lnTo>
                  <a:pt x="2163699" y="0"/>
                </a:lnTo>
                <a:lnTo>
                  <a:pt x="979043" y="0"/>
                </a:lnTo>
                <a:lnTo>
                  <a:pt x="955332" y="4775"/>
                </a:lnTo>
                <a:lnTo>
                  <a:pt x="936002" y="17805"/>
                </a:lnTo>
                <a:lnTo>
                  <a:pt x="922972" y="37134"/>
                </a:lnTo>
                <a:lnTo>
                  <a:pt x="918210" y="60833"/>
                </a:lnTo>
                <a:lnTo>
                  <a:pt x="918210" y="304038"/>
                </a:lnTo>
                <a:lnTo>
                  <a:pt x="922972" y="327748"/>
                </a:lnTo>
                <a:lnTo>
                  <a:pt x="936002" y="347078"/>
                </a:lnTo>
                <a:lnTo>
                  <a:pt x="955332" y="360108"/>
                </a:lnTo>
                <a:lnTo>
                  <a:pt x="979043" y="364871"/>
                </a:lnTo>
                <a:lnTo>
                  <a:pt x="2163699" y="364871"/>
                </a:lnTo>
                <a:lnTo>
                  <a:pt x="2187397" y="360108"/>
                </a:lnTo>
                <a:lnTo>
                  <a:pt x="2206726" y="347078"/>
                </a:lnTo>
                <a:lnTo>
                  <a:pt x="2219756" y="327748"/>
                </a:lnTo>
                <a:lnTo>
                  <a:pt x="2224532" y="304038"/>
                </a:lnTo>
                <a:lnTo>
                  <a:pt x="2224532" y="60833"/>
                </a:lnTo>
                <a:close/>
              </a:path>
            </a:pathLst>
          </a:custGeom>
          <a:solidFill>
            <a:srgbClr val="4EA72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234944" y="806958"/>
            <a:ext cx="1082675" cy="94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400">
                <a:latin typeface="Trebuchet MS"/>
                <a:cs typeface="Trebuchet MS"/>
              </a:rPr>
              <a:t>0,05%</a:t>
            </a:r>
            <a:r>
              <a:rPr dirty="0" sz="1400" spc="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Estado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0,05%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Município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38577" y="1992884"/>
            <a:ext cx="1957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905" algn="l"/>
              </a:tabLst>
            </a:pPr>
            <a:r>
              <a:rPr dirty="0" sz="1800" spc="-20">
                <a:latin typeface="Trebuchet MS"/>
                <a:cs typeface="Trebuchet MS"/>
              </a:rPr>
              <a:t>2026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30">
                <a:latin typeface="Trebuchet MS"/>
                <a:cs typeface="Trebuchet MS"/>
              </a:rPr>
              <a:t>2027/2028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59046" y="806958"/>
            <a:ext cx="232156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ICMS/ISS</a:t>
            </a:r>
            <a:r>
              <a:rPr dirty="0" sz="1800" spc="30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Redução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110">
                <a:latin typeface="Trebuchet MS"/>
                <a:cs typeface="Trebuchet MS"/>
              </a:rPr>
              <a:t>10%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ao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660"/>
              </a:lnSpc>
              <a:spcBef>
                <a:spcPts val="40"/>
              </a:spcBef>
            </a:pPr>
            <a:r>
              <a:rPr dirty="0" sz="1400" spc="-25">
                <a:latin typeface="Trebuchet MS"/>
                <a:cs typeface="Trebuchet MS"/>
              </a:rPr>
              <a:t>ano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2140"/>
              </a:lnSpc>
            </a:pPr>
            <a:r>
              <a:rPr dirty="0" sz="1800" spc="60">
                <a:latin typeface="Trebuchet MS"/>
                <a:cs typeface="Trebuchet MS"/>
              </a:rPr>
              <a:t>IBS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Crescente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511802" y="1978151"/>
            <a:ext cx="2531745" cy="365125"/>
          </a:xfrm>
          <a:custGeom>
            <a:avLst/>
            <a:gdLst/>
            <a:ahLst/>
            <a:cxnLst/>
            <a:rect l="l" t="t" r="r" b="b"/>
            <a:pathLst>
              <a:path w="2531745" h="365125">
                <a:moveTo>
                  <a:pt x="2470404" y="0"/>
                </a:moveTo>
                <a:lnTo>
                  <a:pt x="60833" y="0"/>
                </a:lnTo>
                <a:lnTo>
                  <a:pt x="37183" y="4772"/>
                </a:lnTo>
                <a:lnTo>
                  <a:pt x="17843" y="17795"/>
                </a:lnTo>
                <a:lnTo>
                  <a:pt x="4790" y="37129"/>
                </a:lnTo>
                <a:lnTo>
                  <a:pt x="0" y="60833"/>
                </a:lnTo>
                <a:lnTo>
                  <a:pt x="0" y="304038"/>
                </a:lnTo>
                <a:lnTo>
                  <a:pt x="4790" y="327741"/>
                </a:lnTo>
                <a:lnTo>
                  <a:pt x="17843" y="347075"/>
                </a:lnTo>
                <a:lnTo>
                  <a:pt x="37183" y="360098"/>
                </a:lnTo>
                <a:lnTo>
                  <a:pt x="60833" y="364871"/>
                </a:lnTo>
                <a:lnTo>
                  <a:pt x="2470404" y="364871"/>
                </a:lnTo>
                <a:lnTo>
                  <a:pt x="2494107" y="360098"/>
                </a:lnTo>
                <a:lnTo>
                  <a:pt x="2513441" y="347075"/>
                </a:lnTo>
                <a:lnTo>
                  <a:pt x="2526464" y="327741"/>
                </a:lnTo>
                <a:lnTo>
                  <a:pt x="2531237" y="304038"/>
                </a:lnTo>
                <a:lnTo>
                  <a:pt x="2531237" y="60833"/>
                </a:lnTo>
                <a:lnTo>
                  <a:pt x="2526464" y="37129"/>
                </a:lnTo>
                <a:lnTo>
                  <a:pt x="2513441" y="17795"/>
                </a:lnTo>
                <a:lnTo>
                  <a:pt x="2494107" y="4772"/>
                </a:lnTo>
                <a:lnTo>
                  <a:pt x="2470404" y="0"/>
                </a:lnTo>
                <a:close/>
              </a:path>
            </a:pathLst>
          </a:custGeom>
          <a:solidFill>
            <a:srgbClr val="4EA72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239258" y="1992884"/>
            <a:ext cx="1078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Trebuchet MS"/>
                <a:cs typeface="Trebuchet MS"/>
              </a:rPr>
              <a:t>2029/2032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123303" y="1978151"/>
            <a:ext cx="2490470" cy="784860"/>
          </a:xfrm>
          <a:custGeom>
            <a:avLst/>
            <a:gdLst/>
            <a:ahLst/>
            <a:cxnLst/>
            <a:rect l="l" t="t" r="r" b="b"/>
            <a:pathLst>
              <a:path w="2490470" h="784860">
                <a:moveTo>
                  <a:pt x="2359532" y="0"/>
                </a:moveTo>
                <a:lnTo>
                  <a:pt x="130810" y="0"/>
                </a:lnTo>
                <a:lnTo>
                  <a:pt x="79884" y="10277"/>
                </a:lnTo>
                <a:lnTo>
                  <a:pt x="38306" y="38306"/>
                </a:lnTo>
                <a:lnTo>
                  <a:pt x="10277" y="79884"/>
                </a:lnTo>
                <a:lnTo>
                  <a:pt x="0" y="130810"/>
                </a:lnTo>
                <a:lnTo>
                  <a:pt x="0" y="653923"/>
                </a:lnTo>
                <a:lnTo>
                  <a:pt x="10277" y="704848"/>
                </a:lnTo>
                <a:lnTo>
                  <a:pt x="38306" y="746426"/>
                </a:lnTo>
                <a:lnTo>
                  <a:pt x="79884" y="774455"/>
                </a:lnTo>
                <a:lnTo>
                  <a:pt x="130810" y="784733"/>
                </a:lnTo>
                <a:lnTo>
                  <a:pt x="2359532" y="784733"/>
                </a:lnTo>
                <a:lnTo>
                  <a:pt x="2410458" y="774455"/>
                </a:lnTo>
                <a:lnTo>
                  <a:pt x="2452036" y="746426"/>
                </a:lnTo>
                <a:lnTo>
                  <a:pt x="2480065" y="704848"/>
                </a:lnTo>
                <a:lnTo>
                  <a:pt x="2490343" y="653923"/>
                </a:lnTo>
                <a:lnTo>
                  <a:pt x="2490343" y="130810"/>
                </a:lnTo>
                <a:lnTo>
                  <a:pt x="2480065" y="79884"/>
                </a:lnTo>
                <a:lnTo>
                  <a:pt x="2452036" y="38306"/>
                </a:lnTo>
                <a:lnTo>
                  <a:pt x="2410458" y="10277"/>
                </a:lnTo>
                <a:lnTo>
                  <a:pt x="2359532" y="0"/>
                </a:lnTo>
                <a:close/>
              </a:path>
            </a:pathLst>
          </a:custGeom>
          <a:solidFill>
            <a:srgbClr val="4EA72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372350" y="806958"/>
            <a:ext cx="1955800" cy="183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FF0000"/>
                </a:solidFill>
                <a:latin typeface="Trebuchet MS"/>
                <a:cs typeface="Trebuchet MS"/>
              </a:rPr>
              <a:t>TRIBUTAÇÃO</a:t>
            </a:r>
            <a:r>
              <a:rPr dirty="0" sz="1800" spc="-1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Trebuchet MS"/>
                <a:cs typeface="Trebuchet MS"/>
              </a:rPr>
              <a:t>PELO</a:t>
            </a:r>
            <a:endParaRPr sz="1800">
              <a:latin typeface="Trebuchet MS"/>
              <a:cs typeface="Trebuchet MS"/>
            </a:endParaRPr>
          </a:p>
          <a:p>
            <a:pPr algn="ctr" marL="273050" marR="266065" indent="635">
              <a:lnSpc>
                <a:spcPct val="100000"/>
              </a:lnSpc>
            </a:pPr>
            <a:r>
              <a:rPr dirty="0" sz="1800" spc="35" b="1">
                <a:solidFill>
                  <a:srgbClr val="FF0000"/>
                </a:solidFill>
                <a:latin typeface="Trebuchet MS"/>
                <a:cs typeface="Trebuchet MS"/>
              </a:rPr>
              <a:t>IBS</a:t>
            </a:r>
            <a:r>
              <a:rPr dirty="0" sz="1800" spc="5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EXTINÇÃO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DO </a:t>
            </a:r>
            <a:r>
              <a:rPr dirty="0" sz="1800" spc="-10">
                <a:latin typeface="Trebuchet MS"/>
                <a:cs typeface="Trebuchet MS"/>
              </a:rPr>
              <a:t>ICMS/ISS</a:t>
            </a:r>
            <a:endParaRPr sz="1800">
              <a:latin typeface="Trebuchet MS"/>
              <a:cs typeface="Trebuchet MS"/>
            </a:endParaRPr>
          </a:p>
          <a:p>
            <a:pPr algn="ctr" marL="37465">
              <a:lnSpc>
                <a:spcPct val="100000"/>
              </a:lnSpc>
              <a:spcBef>
                <a:spcPts val="1270"/>
              </a:spcBef>
            </a:pPr>
            <a:r>
              <a:rPr dirty="0" sz="1800" spc="-10">
                <a:latin typeface="Trebuchet MS"/>
                <a:cs typeface="Trebuchet MS"/>
              </a:rPr>
              <a:t>2033/2077</a:t>
            </a:r>
            <a:endParaRPr sz="1800">
              <a:latin typeface="Trebuchet MS"/>
              <a:cs typeface="Trebuchet MS"/>
            </a:endParaRPr>
          </a:p>
          <a:p>
            <a:pPr algn="ctr" marL="38735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45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ANOS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697466" y="1978151"/>
            <a:ext cx="2490470" cy="784860"/>
          </a:xfrm>
          <a:custGeom>
            <a:avLst/>
            <a:gdLst/>
            <a:ahLst/>
            <a:cxnLst/>
            <a:rect l="l" t="t" r="r" b="b"/>
            <a:pathLst>
              <a:path w="2490470" h="784860">
                <a:moveTo>
                  <a:pt x="2359532" y="0"/>
                </a:moveTo>
                <a:lnTo>
                  <a:pt x="130809" y="0"/>
                </a:lnTo>
                <a:lnTo>
                  <a:pt x="79884" y="10277"/>
                </a:lnTo>
                <a:lnTo>
                  <a:pt x="38306" y="38306"/>
                </a:lnTo>
                <a:lnTo>
                  <a:pt x="10277" y="79884"/>
                </a:lnTo>
                <a:lnTo>
                  <a:pt x="0" y="130810"/>
                </a:lnTo>
                <a:lnTo>
                  <a:pt x="0" y="653923"/>
                </a:lnTo>
                <a:lnTo>
                  <a:pt x="10277" y="704848"/>
                </a:lnTo>
                <a:lnTo>
                  <a:pt x="38306" y="746426"/>
                </a:lnTo>
                <a:lnTo>
                  <a:pt x="79884" y="774455"/>
                </a:lnTo>
                <a:lnTo>
                  <a:pt x="130809" y="784733"/>
                </a:lnTo>
                <a:lnTo>
                  <a:pt x="2359532" y="784733"/>
                </a:lnTo>
                <a:lnTo>
                  <a:pt x="2410458" y="774455"/>
                </a:lnTo>
                <a:lnTo>
                  <a:pt x="2452036" y="746426"/>
                </a:lnTo>
                <a:lnTo>
                  <a:pt x="2480065" y="704848"/>
                </a:lnTo>
                <a:lnTo>
                  <a:pt x="2490342" y="653923"/>
                </a:lnTo>
                <a:lnTo>
                  <a:pt x="2490342" y="130810"/>
                </a:lnTo>
                <a:lnTo>
                  <a:pt x="2480065" y="79884"/>
                </a:lnTo>
                <a:lnTo>
                  <a:pt x="2452036" y="38306"/>
                </a:lnTo>
                <a:lnTo>
                  <a:pt x="2410458" y="10277"/>
                </a:lnTo>
                <a:lnTo>
                  <a:pt x="2359532" y="0"/>
                </a:lnTo>
                <a:close/>
              </a:path>
            </a:pathLst>
          </a:custGeom>
          <a:solidFill>
            <a:srgbClr val="4EA72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0404093" y="2065782"/>
            <a:ext cx="10814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Trebuchet MS"/>
                <a:cs typeface="Trebuchet MS"/>
              </a:rPr>
              <a:t>2078/2097</a:t>
            </a:r>
            <a:endParaRPr sz="1800">
              <a:latin typeface="Trebuchet MS"/>
              <a:cs typeface="Trebuchet MS"/>
            </a:endParaRPr>
          </a:p>
          <a:p>
            <a:pPr marL="97790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20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ANOS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511802" y="2431795"/>
            <a:ext cx="2531745" cy="866140"/>
            <a:chOff x="4511802" y="2431795"/>
            <a:chExt cx="2531745" cy="866140"/>
          </a:xfrm>
        </p:grpSpPr>
        <p:sp>
          <p:nvSpPr>
            <p:cNvPr id="17" name="object 17" descr=""/>
            <p:cNvSpPr/>
            <p:nvPr/>
          </p:nvSpPr>
          <p:spPr>
            <a:xfrm>
              <a:off x="4511802" y="2453893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4" h="365125">
                  <a:moveTo>
                    <a:pt x="541401" y="0"/>
                  </a:moveTo>
                  <a:lnTo>
                    <a:pt x="60833" y="0"/>
                  </a:lnTo>
                  <a:lnTo>
                    <a:pt x="37183" y="4790"/>
                  </a:lnTo>
                  <a:lnTo>
                    <a:pt x="17843" y="17843"/>
                  </a:lnTo>
                  <a:lnTo>
                    <a:pt x="4790" y="37183"/>
                  </a:lnTo>
                  <a:lnTo>
                    <a:pt x="0" y="60832"/>
                  </a:lnTo>
                  <a:lnTo>
                    <a:pt x="0" y="304164"/>
                  </a:lnTo>
                  <a:lnTo>
                    <a:pt x="4790" y="327868"/>
                  </a:lnTo>
                  <a:lnTo>
                    <a:pt x="17843" y="347202"/>
                  </a:lnTo>
                  <a:lnTo>
                    <a:pt x="37183" y="360225"/>
                  </a:lnTo>
                  <a:lnTo>
                    <a:pt x="60833" y="364997"/>
                  </a:lnTo>
                  <a:lnTo>
                    <a:pt x="541401" y="364997"/>
                  </a:lnTo>
                  <a:lnTo>
                    <a:pt x="565104" y="360225"/>
                  </a:lnTo>
                  <a:lnTo>
                    <a:pt x="584438" y="347202"/>
                  </a:lnTo>
                  <a:lnTo>
                    <a:pt x="597461" y="327868"/>
                  </a:lnTo>
                  <a:lnTo>
                    <a:pt x="602234" y="304164"/>
                  </a:lnTo>
                  <a:lnTo>
                    <a:pt x="602234" y="60832"/>
                  </a:lnTo>
                  <a:lnTo>
                    <a:pt x="597461" y="37183"/>
                  </a:lnTo>
                  <a:lnTo>
                    <a:pt x="584438" y="17843"/>
                  </a:lnTo>
                  <a:lnTo>
                    <a:pt x="565104" y="4790"/>
                  </a:lnTo>
                  <a:lnTo>
                    <a:pt x="541401" y="0"/>
                  </a:lnTo>
                  <a:close/>
                </a:path>
              </a:pathLst>
            </a:custGeom>
            <a:solidFill>
              <a:srgbClr val="27521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54930" y="2453893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4" h="365125">
                  <a:moveTo>
                    <a:pt x="541274" y="0"/>
                  </a:moveTo>
                  <a:lnTo>
                    <a:pt x="60833" y="0"/>
                  </a:lnTo>
                  <a:lnTo>
                    <a:pt x="37129" y="4790"/>
                  </a:lnTo>
                  <a:lnTo>
                    <a:pt x="17795" y="17843"/>
                  </a:lnTo>
                  <a:lnTo>
                    <a:pt x="4772" y="37183"/>
                  </a:lnTo>
                  <a:lnTo>
                    <a:pt x="0" y="60832"/>
                  </a:lnTo>
                  <a:lnTo>
                    <a:pt x="0" y="304164"/>
                  </a:lnTo>
                  <a:lnTo>
                    <a:pt x="4772" y="327868"/>
                  </a:lnTo>
                  <a:lnTo>
                    <a:pt x="17795" y="347202"/>
                  </a:lnTo>
                  <a:lnTo>
                    <a:pt x="37129" y="360225"/>
                  </a:lnTo>
                  <a:lnTo>
                    <a:pt x="60833" y="364997"/>
                  </a:lnTo>
                  <a:lnTo>
                    <a:pt x="541274" y="364997"/>
                  </a:lnTo>
                  <a:lnTo>
                    <a:pt x="564977" y="360225"/>
                  </a:lnTo>
                  <a:lnTo>
                    <a:pt x="584311" y="347202"/>
                  </a:lnTo>
                  <a:lnTo>
                    <a:pt x="597334" y="327868"/>
                  </a:lnTo>
                  <a:lnTo>
                    <a:pt x="602107" y="304164"/>
                  </a:lnTo>
                  <a:lnTo>
                    <a:pt x="602107" y="60832"/>
                  </a:lnTo>
                  <a:lnTo>
                    <a:pt x="597334" y="37183"/>
                  </a:lnTo>
                  <a:lnTo>
                    <a:pt x="584311" y="17843"/>
                  </a:lnTo>
                  <a:lnTo>
                    <a:pt x="564977" y="4790"/>
                  </a:lnTo>
                  <a:lnTo>
                    <a:pt x="541274" y="0"/>
                  </a:lnTo>
                  <a:close/>
                </a:path>
              </a:pathLst>
            </a:custGeom>
            <a:solidFill>
              <a:srgbClr val="4EA7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97931" y="2453893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4" h="365125">
                  <a:moveTo>
                    <a:pt x="541274" y="0"/>
                  </a:moveTo>
                  <a:lnTo>
                    <a:pt x="60833" y="0"/>
                  </a:lnTo>
                  <a:lnTo>
                    <a:pt x="37129" y="4790"/>
                  </a:lnTo>
                  <a:lnTo>
                    <a:pt x="17795" y="17843"/>
                  </a:lnTo>
                  <a:lnTo>
                    <a:pt x="4772" y="37183"/>
                  </a:lnTo>
                  <a:lnTo>
                    <a:pt x="0" y="60832"/>
                  </a:lnTo>
                  <a:lnTo>
                    <a:pt x="0" y="304164"/>
                  </a:lnTo>
                  <a:lnTo>
                    <a:pt x="4772" y="327868"/>
                  </a:lnTo>
                  <a:lnTo>
                    <a:pt x="17795" y="347202"/>
                  </a:lnTo>
                  <a:lnTo>
                    <a:pt x="37129" y="360225"/>
                  </a:lnTo>
                  <a:lnTo>
                    <a:pt x="60833" y="364997"/>
                  </a:lnTo>
                  <a:lnTo>
                    <a:pt x="541274" y="364997"/>
                  </a:lnTo>
                  <a:lnTo>
                    <a:pt x="564977" y="360225"/>
                  </a:lnTo>
                  <a:lnTo>
                    <a:pt x="584311" y="347202"/>
                  </a:lnTo>
                  <a:lnTo>
                    <a:pt x="597334" y="327868"/>
                  </a:lnTo>
                  <a:lnTo>
                    <a:pt x="602107" y="304164"/>
                  </a:lnTo>
                  <a:lnTo>
                    <a:pt x="602107" y="60832"/>
                  </a:lnTo>
                  <a:lnTo>
                    <a:pt x="597334" y="37183"/>
                  </a:lnTo>
                  <a:lnTo>
                    <a:pt x="584311" y="17843"/>
                  </a:lnTo>
                  <a:lnTo>
                    <a:pt x="564977" y="4790"/>
                  </a:lnTo>
                  <a:lnTo>
                    <a:pt x="541274" y="0"/>
                  </a:lnTo>
                  <a:close/>
                </a:path>
              </a:pathLst>
            </a:custGeom>
            <a:solidFill>
              <a:srgbClr val="27521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11802" y="2431795"/>
              <a:ext cx="2531745" cy="866140"/>
            </a:xfrm>
            <a:custGeom>
              <a:avLst/>
              <a:gdLst/>
              <a:ahLst/>
              <a:cxnLst/>
              <a:rect l="l" t="t" r="r" b="b"/>
              <a:pathLst>
                <a:path w="2531745" h="866139">
                  <a:moveTo>
                    <a:pt x="602234" y="561721"/>
                  </a:moveTo>
                  <a:lnTo>
                    <a:pt x="597458" y="538099"/>
                  </a:lnTo>
                  <a:lnTo>
                    <a:pt x="584428" y="518807"/>
                  </a:lnTo>
                  <a:lnTo>
                    <a:pt x="565099" y="505790"/>
                  </a:lnTo>
                  <a:lnTo>
                    <a:pt x="541401" y="501015"/>
                  </a:lnTo>
                  <a:lnTo>
                    <a:pt x="60833" y="501015"/>
                  </a:lnTo>
                  <a:lnTo>
                    <a:pt x="37172" y="505790"/>
                  </a:lnTo>
                  <a:lnTo>
                    <a:pt x="17830" y="518807"/>
                  </a:lnTo>
                  <a:lnTo>
                    <a:pt x="4787" y="538099"/>
                  </a:lnTo>
                  <a:lnTo>
                    <a:pt x="0" y="561721"/>
                  </a:lnTo>
                  <a:lnTo>
                    <a:pt x="0" y="805053"/>
                  </a:lnTo>
                  <a:lnTo>
                    <a:pt x="4787" y="828763"/>
                  </a:lnTo>
                  <a:lnTo>
                    <a:pt x="17843" y="848093"/>
                  </a:lnTo>
                  <a:lnTo>
                    <a:pt x="37172" y="861123"/>
                  </a:lnTo>
                  <a:lnTo>
                    <a:pt x="60833" y="865886"/>
                  </a:lnTo>
                  <a:lnTo>
                    <a:pt x="541401" y="865886"/>
                  </a:lnTo>
                  <a:lnTo>
                    <a:pt x="565099" y="861123"/>
                  </a:lnTo>
                  <a:lnTo>
                    <a:pt x="584428" y="848093"/>
                  </a:lnTo>
                  <a:lnTo>
                    <a:pt x="597458" y="828763"/>
                  </a:lnTo>
                  <a:lnTo>
                    <a:pt x="602234" y="805053"/>
                  </a:lnTo>
                  <a:lnTo>
                    <a:pt x="602234" y="561721"/>
                  </a:lnTo>
                  <a:close/>
                </a:path>
                <a:path w="2531745" h="866139">
                  <a:moveTo>
                    <a:pt x="2531237" y="60833"/>
                  </a:moveTo>
                  <a:lnTo>
                    <a:pt x="2526461" y="37134"/>
                  </a:lnTo>
                  <a:lnTo>
                    <a:pt x="2513431" y="17805"/>
                  </a:lnTo>
                  <a:lnTo>
                    <a:pt x="2494102" y="4775"/>
                  </a:lnTo>
                  <a:lnTo>
                    <a:pt x="2470404" y="0"/>
                  </a:lnTo>
                  <a:lnTo>
                    <a:pt x="1989963" y="0"/>
                  </a:lnTo>
                  <a:lnTo>
                    <a:pt x="1966252" y="4775"/>
                  </a:lnTo>
                  <a:lnTo>
                    <a:pt x="1946922" y="17805"/>
                  </a:lnTo>
                  <a:lnTo>
                    <a:pt x="1933892" y="37134"/>
                  </a:lnTo>
                  <a:lnTo>
                    <a:pt x="1929130" y="60833"/>
                  </a:lnTo>
                  <a:lnTo>
                    <a:pt x="1929130" y="304038"/>
                  </a:lnTo>
                  <a:lnTo>
                    <a:pt x="1933892" y="327748"/>
                  </a:lnTo>
                  <a:lnTo>
                    <a:pt x="1946922" y="347078"/>
                  </a:lnTo>
                  <a:lnTo>
                    <a:pt x="1966252" y="360108"/>
                  </a:lnTo>
                  <a:lnTo>
                    <a:pt x="1989963" y="364871"/>
                  </a:lnTo>
                  <a:lnTo>
                    <a:pt x="2470404" y="364871"/>
                  </a:lnTo>
                  <a:lnTo>
                    <a:pt x="2494102" y="360108"/>
                  </a:lnTo>
                  <a:lnTo>
                    <a:pt x="2513431" y="347078"/>
                  </a:lnTo>
                  <a:lnTo>
                    <a:pt x="2526461" y="327748"/>
                  </a:lnTo>
                  <a:lnTo>
                    <a:pt x="2531237" y="304038"/>
                  </a:lnTo>
                  <a:lnTo>
                    <a:pt x="2531237" y="60833"/>
                  </a:lnTo>
                  <a:close/>
                </a:path>
              </a:pathLst>
            </a:custGeom>
            <a:solidFill>
              <a:srgbClr val="4EA7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54930" y="2929762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4" h="365125">
                  <a:moveTo>
                    <a:pt x="541274" y="0"/>
                  </a:moveTo>
                  <a:lnTo>
                    <a:pt x="60833" y="0"/>
                  </a:lnTo>
                  <a:lnTo>
                    <a:pt x="37129" y="4790"/>
                  </a:lnTo>
                  <a:lnTo>
                    <a:pt x="17795" y="17843"/>
                  </a:lnTo>
                  <a:lnTo>
                    <a:pt x="4772" y="37183"/>
                  </a:lnTo>
                  <a:lnTo>
                    <a:pt x="0" y="60833"/>
                  </a:lnTo>
                  <a:lnTo>
                    <a:pt x="0" y="304164"/>
                  </a:lnTo>
                  <a:lnTo>
                    <a:pt x="4772" y="327814"/>
                  </a:lnTo>
                  <a:lnTo>
                    <a:pt x="17795" y="347154"/>
                  </a:lnTo>
                  <a:lnTo>
                    <a:pt x="37129" y="360207"/>
                  </a:lnTo>
                  <a:lnTo>
                    <a:pt x="60833" y="364998"/>
                  </a:lnTo>
                  <a:lnTo>
                    <a:pt x="541274" y="364998"/>
                  </a:lnTo>
                  <a:lnTo>
                    <a:pt x="564977" y="360207"/>
                  </a:lnTo>
                  <a:lnTo>
                    <a:pt x="584311" y="347154"/>
                  </a:lnTo>
                  <a:lnTo>
                    <a:pt x="597334" y="327814"/>
                  </a:lnTo>
                  <a:lnTo>
                    <a:pt x="602107" y="304164"/>
                  </a:lnTo>
                  <a:lnTo>
                    <a:pt x="602107" y="60833"/>
                  </a:lnTo>
                  <a:lnTo>
                    <a:pt x="597334" y="37183"/>
                  </a:lnTo>
                  <a:lnTo>
                    <a:pt x="584311" y="17843"/>
                  </a:lnTo>
                  <a:lnTo>
                    <a:pt x="564977" y="4790"/>
                  </a:lnTo>
                  <a:lnTo>
                    <a:pt x="541274" y="0"/>
                  </a:lnTo>
                  <a:close/>
                </a:path>
              </a:pathLst>
            </a:custGeom>
            <a:solidFill>
              <a:srgbClr val="27521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97931" y="2929762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4" h="365125">
                  <a:moveTo>
                    <a:pt x="541274" y="0"/>
                  </a:moveTo>
                  <a:lnTo>
                    <a:pt x="60833" y="0"/>
                  </a:lnTo>
                  <a:lnTo>
                    <a:pt x="37129" y="4790"/>
                  </a:lnTo>
                  <a:lnTo>
                    <a:pt x="17795" y="17843"/>
                  </a:lnTo>
                  <a:lnTo>
                    <a:pt x="4772" y="37183"/>
                  </a:lnTo>
                  <a:lnTo>
                    <a:pt x="0" y="60833"/>
                  </a:lnTo>
                  <a:lnTo>
                    <a:pt x="0" y="304164"/>
                  </a:lnTo>
                  <a:lnTo>
                    <a:pt x="4772" y="327814"/>
                  </a:lnTo>
                  <a:lnTo>
                    <a:pt x="17795" y="347154"/>
                  </a:lnTo>
                  <a:lnTo>
                    <a:pt x="37129" y="360207"/>
                  </a:lnTo>
                  <a:lnTo>
                    <a:pt x="60833" y="364998"/>
                  </a:lnTo>
                  <a:lnTo>
                    <a:pt x="541274" y="364998"/>
                  </a:lnTo>
                  <a:lnTo>
                    <a:pt x="564977" y="360207"/>
                  </a:lnTo>
                  <a:lnTo>
                    <a:pt x="584311" y="347154"/>
                  </a:lnTo>
                  <a:lnTo>
                    <a:pt x="597334" y="327814"/>
                  </a:lnTo>
                  <a:lnTo>
                    <a:pt x="602107" y="304164"/>
                  </a:lnTo>
                  <a:lnTo>
                    <a:pt x="602107" y="60833"/>
                  </a:lnTo>
                  <a:lnTo>
                    <a:pt x="597334" y="37183"/>
                  </a:lnTo>
                  <a:lnTo>
                    <a:pt x="584311" y="17843"/>
                  </a:lnTo>
                  <a:lnTo>
                    <a:pt x="564977" y="4790"/>
                  </a:lnTo>
                  <a:lnTo>
                    <a:pt x="541274" y="0"/>
                  </a:lnTo>
                  <a:close/>
                </a:path>
              </a:pathLst>
            </a:custGeom>
            <a:solidFill>
              <a:srgbClr val="4EA7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440932" y="2929762"/>
              <a:ext cx="602615" cy="365125"/>
            </a:xfrm>
            <a:custGeom>
              <a:avLst/>
              <a:gdLst/>
              <a:ahLst/>
              <a:cxnLst/>
              <a:rect l="l" t="t" r="r" b="b"/>
              <a:pathLst>
                <a:path w="602615" h="365125">
                  <a:moveTo>
                    <a:pt x="541273" y="0"/>
                  </a:moveTo>
                  <a:lnTo>
                    <a:pt x="60832" y="0"/>
                  </a:lnTo>
                  <a:lnTo>
                    <a:pt x="37129" y="4790"/>
                  </a:lnTo>
                  <a:lnTo>
                    <a:pt x="17795" y="17843"/>
                  </a:lnTo>
                  <a:lnTo>
                    <a:pt x="4772" y="37183"/>
                  </a:lnTo>
                  <a:lnTo>
                    <a:pt x="0" y="60833"/>
                  </a:lnTo>
                  <a:lnTo>
                    <a:pt x="0" y="304164"/>
                  </a:lnTo>
                  <a:lnTo>
                    <a:pt x="4772" y="327814"/>
                  </a:lnTo>
                  <a:lnTo>
                    <a:pt x="17795" y="347154"/>
                  </a:lnTo>
                  <a:lnTo>
                    <a:pt x="37129" y="360207"/>
                  </a:lnTo>
                  <a:lnTo>
                    <a:pt x="60832" y="364998"/>
                  </a:lnTo>
                  <a:lnTo>
                    <a:pt x="541273" y="364998"/>
                  </a:lnTo>
                  <a:lnTo>
                    <a:pt x="564977" y="360207"/>
                  </a:lnTo>
                  <a:lnTo>
                    <a:pt x="584311" y="347154"/>
                  </a:lnTo>
                  <a:lnTo>
                    <a:pt x="597334" y="327814"/>
                  </a:lnTo>
                  <a:lnTo>
                    <a:pt x="602107" y="304164"/>
                  </a:lnTo>
                  <a:lnTo>
                    <a:pt x="602107" y="60833"/>
                  </a:lnTo>
                  <a:lnTo>
                    <a:pt x="597334" y="37183"/>
                  </a:lnTo>
                  <a:lnTo>
                    <a:pt x="584311" y="17843"/>
                  </a:lnTo>
                  <a:lnTo>
                    <a:pt x="564977" y="4790"/>
                  </a:lnTo>
                  <a:lnTo>
                    <a:pt x="541273" y="0"/>
                  </a:lnTo>
                  <a:close/>
                </a:path>
              </a:pathLst>
            </a:custGeom>
            <a:solidFill>
              <a:srgbClr val="27521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678171" y="2331846"/>
            <a:ext cx="2199005" cy="105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298575" algn="l"/>
                <a:tab pos="1941830" algn="l"/>
              </a:tabLst>
            </a:pPr>
            <a:r>
              <a:rPr dirty="0" sz="1800" spc="-25">
                <a:latin typeface="Trebuchet MS"/>
                <a:cs typeface="Trebuchet MS"/>
              </a:rPr>
              <a:t>90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5">
                <a:latin typeface="Trebuchet MS"/>
                <a:cs typeface="Trebuchet MS"/>
              </a:rPr>
              <a:t>80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5">
                <a:latin typeface="Trebuchet MS"/>
                <a:cs typeface="Trebuchet MS"/>
              </a:rPr>
              <a:t>70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baseline="4629" sz="2700" spc="-37">
                <a:latin typeface="Trebuchet MS"/>
                <a:cs typeface="Trebuchet MS"/>
              </a:rPr>
              <a:t>60</a:t>
            </a:r>
            <a:endParaRPr baseline="4629" sz="2700">
              <a:latin typeface="Trebuchet MS"/>
              <a:cs typeface="Trebuchet MS"/>
            </a:endParaRPr>
          </a:p>
          <a:p>
            <a:pPr marL="40005">
              <a:lnSpc>
                <a:spcPts val="1885"/>
              </a:lnSpc>
              <a:tabLst>
                <a:tab pos="682625" algn="l"/>
                <a:tab pos="1325880" algn="l"/>
                <a:tab pos="1969135" algn="l"/>
              </a:tabLst>
            </a:pP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baseline="4629" sz="2700" spc="517">
                <a:latin typeface="Trebuchet MS"/>
                <a:cs typeface="Trebuchet MS"/>
              </a:rPr>
              <a:t>%</a:t>
            </a:r>
            <a:endParaRPr baseline="4629" sz="2700">
              <a:latin typeface="Trebuchet MS"/>
              <a:cs typeface="Trebuchet MS"/>
            </a:endParaRPr>
          </a:p>
          <a:p>
            <a:pPr marL="12700">
              <a:lnSpc>
                <a:spcPts val="1885"/>
              </a:lnSpc>
              <a:tabLst>
                <a:tab pos="655320" algn="l"/>
                <a:tab pos="1298575" algn="l"/>
                <a:tab pos="1941830" algn="l"/>
              </a:tabLst>
            </a:pPr>
            <a:r>
              <a:rPr dirty="0" sz="1800" spc="-25">
                <a:latin typeface="Trebuchet MS"/>
                <a:cs typeface="Trebuchet MS"/>
              </a:rPr>
              <a:t>10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5">
                <a:latin typeface="Trebuchet MS"/>
                <a:cs typeface="Trebuchet MS"/>
              </a:rPr>
              <a:t>20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5">
                <a:latin typeface="Trebuchet MS"/>
                <a:cs typeface="Trebuchet MS"/>
              </a:rPr>
              <a:t>30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5">
                <a:latin typeface="Trebuchet MS"/>
                <a:cs typeface="Trebuchet MS"/>
              </a:rPr>
              <a:t>40</a:t>
            </a:r>
            <a:endParaRPr sz="1800">
              <a:latin typeface="Trebuchet MS"/>
              <a:cs typeface="Trebuchet MS"/>
            </a:endParaRPr>
          </a:p>
          <a:p>
            <a:pPr marL="40005">
              <a:lnSpc>
                <a:spcPct val="100000"/>
              </a:lnSpc>
              <a:tabLst>
                <a:tab pos="682625" algn="l"/>
                <a:tab pos="1325880" algn="l"/>
                <a:tab pos="1969135" algn="l"/>
              </a:tabLst>
            </a:pP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355">
                <a:latin typeface="Trebuchet MS"/>
                <a:cs typeface="Trebuchet MS"/>
              </a:rPr>
              <a:t>%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345">
                <a:latin typeface="Trebuchet MS"/>
                <a:cs typeface="Trebuchet MS"/>
              </a:rPr>
              <a:t>%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491482" y="3689730"/>
            <a:ext cx="2531110" cy="365125"/>
          </a:xfrm>
          <a:custGeom>
            <a:avLst/>
            <a:gdLst/>
            <a:ahLst/>
            <a:cxnLst/>
            <a:rect l="l" t="t" r="r" b="b"/>
            <a:pathLst>
              <a:path w="2531109" h="365125">
                <a:moveTo>
                  <a:pt x="2470403" y="0"/>
                </a:moveTo>
                <a:lnTo>
                  <a:pt x="60832" y="0"/>
                </a:lnTo>
                <a:lnTo>
                  <a:pt x="37129" y="4770"/>
                </a:lnTo>
                <a:lnTo>
                  <a:pt x="17795" y="17780"/>
                </a:lnTo>
                <a:lnTo>
                  <a:pt x="4772" y="37076"/>
                </a:lnTo>
                <a:lnTo>
                  <a:pt x="0" y="60706"/>
                </a:lnTo>
                <a:lnTo>
                  <a:pt x="0" y="304038"/>
                </a:lnTo>
                <a:lnTo>
                  <a:pt x="4772" y="327741"/>
                </a:lnTo>
                <a:lnTo>
                  <a:pt x="17795" y="347075"/>
                </a:lnTo>
                <a:lnTo>
                  <a:pt x="37129" y="360098"/>
                </a:lnTo>
                <a:lnTo>
                  <a:pt x="60832" y="364871"/>
                </a:lnTo>
                <a:lnTo>
                  <a:pt x="2470403" y="364871"/>
                </a:lnTo>
                <a:lnTo>
                  <a:pt x="2494033" y="360098"/>
                </a:lnTo>
                <a:lnTo>
                  <a:pt x="2513330" y="347075"/>
                </a:lnTo>
                <a:lnTo>
                  <a:pt x="2526339" y="327741"/>
                </a:lnTo>
                <a:lnTo>
                  <a:pt x="2531110" y="304038"/>
                </a:lnTo>
                <a:lnTo>
                  <a:pt x="2531110" y="60706"/>
                </a:lnTo>
                <a:lnTo>
                  <a:pt x="2526339" y="37076"/>
                </a:lnTo>
                <a:lnTo>
                  <a:pt x="2513329" y="17780"/>
                </a:lnTo>
                <a:lnTo>
                  <a:pt x="2494033" y="4770"/>
                </a:lnTo>
                <a:lnTo>
                  <a:pt x="2470403" y="0"/>
                </a:lnTo>
                <a:close/>
              </a:path>
            </a:pathLst>
          </a:custGeom>
          <a:solidFill>
            <a:srgbClr val="27521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788789" y="3704970"/>
            <a:ext cx="1938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5" b="1">
                <a:solidFill>
                  <a:srgbClr val="FF0000"/>
                </a:solidFill>
                <a:latin typeface="Trebuchet MS"/>
                <a:cs typeface="Trebuchet MS"/>
              </a:rPr>
              <a:t>1°</a:t>
            </a:r>
            <a:r>
              <a:rPr dirty="0" sz="1800" spc="-1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Fase</a:t>
            </a:r>
            <a:r>
              <a:rPr dirty="0" sz="18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60" b="1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dirty="0" sz="18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Trebuchet MS"/>
                <a:cs typeface="Trebuchet MS"/>
              </a:rPr>
              <a:t>Transição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129526" y="3689730"/>
            <a:ext cx="2484120" cy="365125"/>
          </a:xfrm>
          <a:custGeom>
            <a:avLst/>
            <a:gdLst/>
            <a:ahLst/>
            <a:cxnLst/>
            <a:rect l="l" t="t" r="r" b="b"/>
            <a:pathLst>
              <a:path w="2484120" h="365125">
                <a:moveTo>
                  <a:pt x="2423287" y="0"/>
                </a:moveTo>
                <a:lnTo>
                  <a:pt x="60832" y="0"/>
                </a:lnTo>
                <a:lnTo>
                  <a:pt x="37183" y="4770"/>
                </a:lnTo>
                <a:lnTo>
                  <a:pt x="17843" y="17780"/>
                </a:lnTo>
                <a:lnTo>
                  <a:pt x="4790" y="37076"/>
                </a:lnTo>
                <a:lnTo>
                  <a:pt x="0" y="60706"/>
                </a:lnTo>
                <a:lnTo>
                  <a:pt x="0" y="304038"/>
                </a:lnTo>
                <a:lnTo>
                  <a:pt x="4790" y="327741"/>
                </a:lnTo>
                <a:lnTo>
                  <a:pt x="17843" y="347075"/>
                </a:lnTo>
                <a:lnTo>
                  <a:pt x="37183" y="360098"/>
                </a:lnTo>
                <a:lnTo>
                  <a:pt x="60832" y="364871"/>
                </a:lnTo>
                <a:lnTo>
                  <a:pt x="2423287" y="364871"/>
                </a:lnTo>
                <a:lnTo>
                  <a:pt x="2446990" y="360098"/>
                </a:lnTo>
                <a:lnTo>
                  <a:pt x="2466324" y="347075"/>
                </a:lnTo>
                <a:lnTo>
                  <a:pt x="2479347" y="327741"/>
                </a:lnTo>
                <a:lnTo>
                  <a:pt x="2484120" y="304038"/>
                </a:lnTo>
                <a:lnTo>
                  <a:pt x="2484120" y="60706"/>
                </a:lnTo>
                <a:lnTo>
                  <a:pt x="2479347" y="37076"/>
                </a:lnTo>
                <a:lnTo>
                  <a:pt x="2466324" y="17780"/>
                </a:lnTo>
                <a:lnTo>
                  <a:pt x="2446990" y="4770"/>
                </a:lnTo>
                <a:lnTo>
                  <a:pt x="2423287" y="0"/>
                </a:lnTo>
                <a:close/>
              </a:path>
            </a:pathLst>
          </a:custGeom>
          <a:solidFill>
            <a:srgbClr val="27521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7435977" y="3704970"/>
            <a:ext cx="18707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Trebuchet MS"/>
                <a:cs typeface="Trebuchet MS"/>
              </a:rPr>
              <a:t>2° </a:t>
            </a:r>
            <a:r>
              <a:rPr dirty="0" sz="1800">
                <a:latin typeface="Trebuchet MS"/>
                <a:cs typeface="Trebuchet MS"/>
              </a:rPr>
              <a:t>Fase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-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Transição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473194" y="5401183"/>
            <a:ext cx="5140960" cy="365125"/>
          </a:xfrm>
          <a:custGeom>
            <a:avLst/>
            <a:gdLst/>
            <a:ahLst/>
            <a:cxnLst/>
            <a:rect l="l" t="t" r="r" b="b"/>
            <a:pathLst>
              <a:path w="5140959" h="365125">
                <a:moveTo>
                  <a:pt x="5079619" y="0"/>
                </a:moveTo>
                <a:lnTo>
                  <a:pt x="60832" y="0"/>
                </a:lnTo>
                <a:lnTo>
                  <a:pt x="37129" y="4790"/>
                </a:lnTo>
                <a:lnTo>
                  <a:pt x="17795" y="17843"/>
                </a:lnTo>
                <a:lnTo>
                  <a:pt x="4772" y="37183"/>
                </a:lnTo>
                <a:lnTo>
                  <a:pt x="0" y="60832"/>
                </a:lnTo>
                <a:lnTo>
                  <a:pt x="0" y="304190"/>
                </a:lnTo>
                <a:lnTo>
                  <a:pt x="4772" y="327864"/>
                </a:lnTo>
                <a:lnTo>
                  <a:pt x="17795" y="347197"/>
                </a:lnTo>
                <a:lnTo>
                  <a:pt x="37129" y="360231"/>
                </a:lnTo>
                <a:lnTo>
                  <a:pt x="60832" y="365010"/>
                </a:lnTo>
                <a:lnTo>
                  <a:pt x="5079619" y="365010"/>
                </a:lnTo>
                <a:lnTo>
                  <a:pt x="5103322" y="360231"/>
                </a:lnTo>
                <a:lnTo>
                  <a:pt x="5122656" y="347197"/>
                </a:lnTo>
                <a:lnTo>
                  <a:pt x="5135679" y="327864"/>
                </a:lnTo>
                <a:lnTo>
                  <a:pt x="5140452" y="304190"/>
                </a:lnTo>
                <a:lnTo>
                  <a:pt x="5140452" y="60832"/>
                </a:lnTo>
                <a:lnTo>
                  <a:pt x="5135679" y="37183"/>
                </a:lnTo>
                <a:lnTo>
                  <a:pt x="5122656" y="17843"/>
                </a:lnTo>
                <a:lnTo>
                  <a:pt x="5103322" y="4790"/>
                </a:lnTo>
                <a:lnTo>
                  <a:pt x="5079619" y="0"/>
                </a:lnTo>
                <a:close/>
              </a:path>
            </a:pathLst>
          </a:custGeom>
          <a:solidFill>
            <a:srgbClr val="27521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5829680" y="5417007"/>
            <a:ext cx="2426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Trebuchet MS"/>
                <a:cs typeface="Trebuchet MS"/>
              </a:rPr>
              <a:t>1°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Fase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55">
                <a:latin typeface="Trebuchet MS"/>
                <a:cs typeface="Trebuchet MS"/>
              </a:rPr>
              <a:t>–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Seguro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Receita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9697466" y="5401183"/>
            <a:ext cx="2494915" cy="365125"/>
          </a:xfrm>
          <a:custGeom>
            <a:avLst/>
            <a:gdLst/>
            <a:ahLst/>
            <a:cxnLst/>
            <a:rect l="l" t="t" r="r" b="b"/>
            <a:pathLst>
              <a:path w="2494915" h="365125">
                <a:moveTo>
                  <a:pt x="2433701" y="0"/>
                </a:moveTo>
                <a:lnTo>
                  <a:pt x="60832" y="0"/>
                </a:lnTo>
                <a:lnTo>
                  <a:pt x="37129" y="4790"/>
                </a:lnTo>
                <a:lnTo>
                  <a:pt x="17795" y="17843"/>
                </a:lnTo>
                <a:lnTo>
                  <a:pt x="4772" y="37183"/>
                </a:lnTo>
                <a:lnTo>
                  <a:pt x="0" y="60832"/>
                </a:lnTo>
                <a:lnTo>
                  <a:pt x="0" y="304190"/>
                </a:lnTo>
                <a:lnTo>
                  <a:pt x="4772" y="327864"/>
                </a:lnTo>
                <a:lnTo>
                  <a:pt x="17795" y="347197"/>
                </a:lnTo>
                <a:lnTo>
                  <a:pt x="37129" y="360231"/>
                </a:lnTo>
                <a:lnTo>
                  <a:pt x="60832" y="365010"/>
                </a:lnTo>
                <a:lnTo>
                  <a:pt x="2433701" y="365010"/>
                </a:lnTo>
                <a:lnTo>
                  <a:pt x="2457404" y="360231"/>
                </a:lnTo>
                <a:lnTo>
                  <a:pt x="2476738" y="347197"/>
                </a:lnTo>
                <a:lnTo>
                  <a:pt x="2489761" y="327864"/>
                </a:lnTo>
                <a:lnTo>
                  <a:pt x="2494533" y="304190"/>
                </a:lnTo>
                <a:lnTo>
                  <a:pt x="2494533" y="60832"/>
                </a:lnTo>
                <a:lnTo>
                  <a:pt x="2489761" y="37183"/>
                </a:lnTo>
                <a:lnTo>
                  <a:pt x="2476738" y="17843"/>
                </a:lnTo>
                <a:lnTo>
                  <a:pt x="2457404" y="4790"/>
                </a:lnTo>
                <a:lnTo>
                  <a:pt x="2433701" y="0"/>
                </a:lnTo>
                <a:close/>
              </a:path>
            </a:pathLst>
          </a:custGeom>
          <a:solidFill>
            <a:srgbClr val="27521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0161523" y="5279212"/>
            <a:ext cx="15684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Trebuchet MS"/>
                <a:cs typeface="Trebuchet MS"/>
              </a:rPr>
              <a:t>2°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Fase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(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seguro</a:t>
            </a:r>
            <a:endParaRPr sz="18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receita</a:t>
            </a:r>
            <a:r>
              <a:rPr dirty="0" sz="1800" spc="-1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041776" y="675131"/>
            <a:ext cx="6628130" cy="5302885"/>
            <a:chOff x="3041776" y="675131"/>
            <a:chExt cx="6628130" cy="5302885"/>
          </a:xfrm>
        </p:grpSpPr>
        <p:sp>
          <p:nvSpPr>
            <p:cNvPr id="34" name="object 34" descr=""/>
            <p:cNvSpPr/>
            <p:nvPr/>
          </p:nvSpPr>
          <p:spPr>
            <a:xfrm>
              <a:off x="3054476" y="687831"/>
              <a:ext cx="6602730" cy="5277485"/>
            </a:xfrm>
            <a:custGeom>
              <a:avLst/>
              <a:gdLst/>
              <a:ahLst/>
              <a:cxnLst/>
              <a:rect l="l" t="t" r="r" b="b"/>
              <a:pathLst>
                <a:path w="6602730" h="5277485">
                  <a:moveTo>
                    <a:pt x="0" y="3495548"/>
                  </a:moveTo>
                  <a:lnTo>
                    <a:pt x="0" y="104139"/>
                  </a:lnTo>
                </a:path>
                <a:path w="6602730" h="5277485">
                  <a:moveTo>
                    <a:pt x="1401699" y="3495548"/>
                  </a:moveTo>
                  <a:lnTo>
                    <a:pt x="1401699" y="104139"/>
                  </a:lnTo>
                </a:path>
                <a:path w="6602730" h="5277485">
                  <a:moveTo>
                    <a:pt x="4028567" y="3461766"/>
                  </a:moveTo>
                  <a:lnTo>
                    <a:pt x="4028567" y="70357"/>
                  </a:lnTo>
                </a:path>
                <a:path w="6602730" h="5277485">
                  <a:moveTo>
                    <a:pt x="6602349" y="5277281"/>
                  </a:moveTo>
                  <a:lnTo>
                    <a:pt x="660234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491481" y="4149597"/>
              <a:ext cx="5103495" cy="389255"/>
            </a:xfrm>
            <a:custGeom>
              <a:avLst/>
              <a:gdLst/>
              <a:ahLst/>
              <a:cxnLst/>
              <a:rect l="l" t="t" r="r" b="b"/>
              <a:pathLst>
                <a:path w="5103495" h="389254">
                  <a:moveTo>
                    <a:pt x="5103495" y="0"/>
                  </a:moveTo>
                  <a:lnTo>
                    <a:pt x="5098843" y="51718"/>
                  </a:lnTo>
                  <a:lnTo>
                    <a:pt x="5085714" y="98194"/>
                  </a:lnTo>
                  <a:lnTo>
                    <a:pt x="5065347" y="137572"/>
                  </a:lnTo>
                  <a:lnTo>
                    <a:pt x="5038978" y="167997"/>
                  </a:lnTo>
                  <a:lnTo>
                    <a:pt x="4973193" y="194563"/>
                  </a:lnTo>
                  <a:lnTo>
                    <a:pt x="2714624" y="194563"/>
                  </a:lnTo>
                  <a:lnTo>
                    <a:pt x="2679969" y="201514"/>
                  </a:lnTo>
                  <a:lnTo>
                    <a:pt x="2622470" y="251555"/>
                  </a:lnTo>
                  <a:lnTo>
                    <a:pt x="2602103" y="290933"/>
                  </a:lnTo>
                  <a:lnTo>
                    <a:pt x="2588974" y="337409"/>
                  </a:lnTo>
                  <a:lnTo>
                    <a:pt x="2584322" y="389127"/>
                  </a:lnTo>
                  <a:lnTo>
                    <a:pt x="2579662" y="337409"/>
                  </a:lnTo>
                  <a:lnTo>
                    <a:pt x="2566510" y="290933"/>
                  </a:lnTo>
                  <a:lnTo>
                    <a:pt x="2546111" y="251555"/>
                  </a:lnTo>
                  <a:lnTo>
                    <a:pt x="2519712" y="221130"/>
                  </a:lnTo>
                  <a:lnTo>
                    <a:pt x="2453893" y="194563"/>
                  </a:lnTo>
                  <a:lnTo>
                    <a:pt x="130301" y="194563"/>
                  </a:lnTo>
                  <a:lnTo>
                    <a:pt x="95646" y="187613"/>
                  </a:lnTo>
                  <a:lnTo>
                    <a:pt x="64515" y="167997"/>
                  </a:lnTo>
                  <a:lnTo>
                    <a:pt x="38147" y="137572"/>
                  </a:lnTo>
                  <a:lnTo>
                    <a:pt x="17779" y="98194"/>
                  </a:lnTo>
                  <a:lnTo>
                    <a:pt x="4651" y="51718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690109" y="4554473"/>
            <a:ext cx="47085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Mudança</a:t>
            </a:r>
            <a:r>
              <a:rPr dirty="0" sz="1800" spc="-50">
                <a:latin typeface="Trebuchet MS"/>
                <a:cs typeface="Trebuchet MS"/>
              </a:rPr>
              <a:t> para </a:t>
            </a:r>
            <a:r>
              <a:rPr dirty="0" sz="1800">
                <a:latin typeface="Trebuchet MS"/>
                <a:cs typeface="Trebuchet MS"/>
              </a:rPr>
              <a:t>o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PRINCÍPIO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DESTINO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155">
                <a:latin typeface="Trebuchet MS"/>
                <a:cs typeface="Trebuchet MS"/>
              </a:rPr>
              <a:t>–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135">
                <a:latin typeface="Trebuchet MS"/>
                <a:cs typeface="Trebuchet MS"/>
              </a:rPr>
              <a:t>ART.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131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spc="-20">
                <a:latin typeface="Trebuchet MS"/>
                <a:cs typeface="Trebuchet MS"/>
              </a:rPr>
              <a:t>ADCT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470908" y="5860859"/>
            <a:ext cx="7714615" cy="389255"/>
          </a:xfrm>
          <a:custGeom>
            <a:avLst/>
            <a:gdLst/>
            <a:ahLst/>
            <a:cxnLst/>
            <a:rect l="l" t="t" r="r" b="b"/>
            <a:pathLst>
              <a:path w="7714615" h="389254">
                <a:moveTo>
                  <a:pt x="7714488" y="0"/>
                </a:moveTo>
                <a:lnTo>
                  <a:pt x="7709827" y="51704"/>
                </a:lnTo>
                <a:lnTo>
                  <a:pt x="7696675" y="98166"/>
                </a:lnTo>
                <a:lnTo>
                  <a:pt x="7676276" y="137531"/>
                </a:lnTo>
                <a:lnTo>
                  <a:pt x="7649877" y="167944"/>
                </a:lnTo>
                <a:lnTo>
                  <a:pt x="7584059" y="194500"/>
                </a:lnTo>
                <a:lnTo>
                  <a:pt x="4036694" y="194500"/>
                </a:lnTo>
                <a:lnTo>
                  <a:pt x="4002039" y="201448"/>
                </a:lnTo>
                <a:lnTo>
                  <a:pt x="3944540" y="251471"/>
                </a:lnTo>
                <a:lnTo>
                  <a:pt x="3924173" y="290837"/>
                </a:lnTo>
                <a:lnTo>
                  <a:pt x="3911044" y="337303"/>
                </a:lnTo>
                <a:lnTo>
                  <a:pt x="3906392" y="389013"/>
                </a:lnTo>
                <a:lnTo>
                  <a:pt x="3901732" y="337303"/>
                </a:lnTo>
                <a:lnTo>
                  <a:pt x="3888580" y="290837"/>
                </a:lnTo>
                <a:lnTo>
                  <a:pt x="3868181" y="251471"/>
                </a:lnTo>
                <a:lnTo>
                  <a:pt x="3841782" y="221056"/>
                </a:lnTo>
                <a:lnTo>
                  <a:pt x="3775964" y="194500"/>
                </a:lnTo>
                <a:lnTo>
                  <a:pt x="130301" y="194500"/>
                </a:lnTo>
                <a:lnTo>
                  <a:pt x="95646" y="187552"/>
                </a:lnTo>
                <a:lnTo>
                  <a:pt x="64515" y="167944"/>
                </a:lnTo>
                <a:lnTo>
                  <a:pt x="38147" y="137531"/>
                </a:lnTo>
                <a:lnTo>
                  <a:pt x="17779" y="98166"/>
                </a:lnTo>
                <a:lnTo>
                  <a:pt x="4651" y="51704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7645400" y="6266179"/>
            <a:ext cx="1463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Trebuchet MS"/>
                <a:cs typeface="Trebuchet MS"/>
              </a:rPr>
              <a:t>ART.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132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ADCT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TRANSIÇÃO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FEDERATIVA: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ORIGEM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X</a:t>
            </a:r>
            <a:r>
              <a:rPr dirty="0" spc="-10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DESTINO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212213" y="744448"/>
            <a:ext cx="9805670" cy="5891530"/>
            <a:chOff x="2212213" y="744448"/>
            <a:chExt cx="9805670" cy="58915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2213" y="744448"/>
              <a:ext cx="4819777" cy="58910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990" y="817244"/>
              <a:ext cx="4985892" cy="57416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DESAFIOS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MUNICIPAIS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TODOS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ÂNGULOS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468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fazer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mudança?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indicações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Participação</a:t>
            </a:r>
            <a:r>
              <a:rPr dirty="0" sz="2000" spc="4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4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Seminários</a:t>
            </a:r>
            <a:r>
              <a:rPr dirty="0" sz="2000" spc="459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(SGESP)/</a:t>
            </a:r>
            <a:r>
              <a:rPr dirty="0" sz="2000" spc="459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Congressos/</a:t>
            </a:r>
            <a:r>
              <a:rPr dirty="0" sz="2000" spc="459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Encontros</a:t>
            </a:r>
            <a:r>
              <a:rPr dirty="0" sz="2000" spc="4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ASSEFIN:</a:t>
            </a:r>
            <a:r>
              <a:rPr dirty="0" sz="2000" spc="459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PLP´s,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regulamentos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quinquenal;</a:t>
            </a:r>
            <a:endParaRPr sz="2000">
              <a:latin typeface="Calibri"/>
              <a:cs typeface="Calibri"/>
            </a:endParaRPr>
          </a:p>
          <a:p>
            <a:pPr algn="just" marL="351790" marR="5715" indent="-33909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Importante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atualizações</a:t>
            </a:r>
            <a:r>
              <a:rPr dirty="0" sz="2000" spc="2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(RT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23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artigos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132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impactam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290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sistema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fazendário,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544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artigos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somente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impactam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mais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1.400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sistema,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além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203</a:t>
            </a:r>
            <a:r>
              <a:rPr dirty="0" sz="2000" spc="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discussão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impactam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500,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além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diversos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regulamentos);</a:t>
            </a:r>
            <a:endParaRPr sz="2000">
              <a:latin typeface="Calibri"/>
              <a:cs typeface="Calibri"/>
            </a:endParaRPr>
          </a:p>
          <a:p>
            <a:pPr algn="just" marL="351790" indent="-339090">
              <a:lnSpc>
                <a:spcPct val="100000"/>
              </a:lnSpc>
              <a:buFont typeface="Arial MT"/>
              <a:buChar char="•"/>
              <a:tabLst>
                <a:tab pos="351790" algn="l"/>
              </a:tabLst>
            </a:pPr>
            <a:r>
              <a:rPr dirty="0" sz="2000">
                <a:latin typeface="Calibri"/>
                <a:cs typeface="Calibri"/>
              </a:rPr>
              <a:t>Adaptar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sistemas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12/2025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(operacional),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além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CIB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SINTER;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Adaptações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legais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(CIP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ampliada,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cálculo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IPTU,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redução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benefícios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fiscais,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quadro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participações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CGIBS)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institucional;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Capacitar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todos,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atendimento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(pessoal);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Estimar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ganhos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perdas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transição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2032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(IBS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teste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26),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além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>
                <a:latin typeface="Calibri"/>
                <a:cs typeface="Calibri"/>
              </a:rPr>
              <a:t>transição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federativa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2077;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Revisão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SICONFI-STN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2019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2026/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contabilidade</a:t>
            </a:r>
            <a:r>
              <a:rPr dirty="0" sz="2000" spc="-1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Participar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grupos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técnicos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trabalhos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(pessoal);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Aumentar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receita</a:t>
            </a:r>
            <a:r>
              <a:rPr dirty="0" u="sng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ISS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2026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($ Caixa),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repercutindo-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2077</a:t>
            </a:r>
            <a:r>
              <a:rPr dirty="0" sz="2000" spc="-1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legislativa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alíquota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IBS/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Municipal;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Melhorias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sistemas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internos;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Adaptação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estrutura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treinamentos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equipes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fiscalização</a:t>
            </a:r>
            <a:r>
              <a:rPr dirty="0" u="sng" sz="2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</a:t>
            </a:r>
            <a:r>
              <a:rPr dirty="0" u="sng" sz="2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novo</a:t>
            </a:r>
            <a:r>
              <a:rPr dirty="0" u="sng" sz="20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IBS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DESAFIOS</a:t>
            </a:r>
            <a:r>
              <a:rPr dirty="0" spc="-65"/>
              <a:t> </a:t>
            </a:r>
            <a:r>
              <a:rPr dirty="0"/>
              <a:t>MUNICIPAIS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TRANSIÇÃO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468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•</a:t>
            </a:r>
            <a:r>
              <a:rPr dirty="0" sz="2000" spc="409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anos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nosso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ISS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(60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anos)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10/2025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12/2026$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(14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meses),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depois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até </a:t>
            </a:r>
            <a:r>
              <a:rPr dirty="0" sz="2000">
                <a:latin typeface="Calibri"/>
                <a:cs typeface="Calibri"/>
              </a:rPr>
              <a:t>2032/ISS,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depois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2037/Decadência,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depois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204X/Prescrição!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dirty="0" sz="2000">
                <a:latin typeface="Calibri"/>
                <a:cs typeface="Calibri"/>
              </a:rPr>
              <a:t>Realizamos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gerenciamos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cadastros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emissões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NFS-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fiscalizações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aos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requisitos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incidências,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isenções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imunidades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(inclusive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acessórias).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Analisamos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pedidos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restituições,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compensações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consultas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(ver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39,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LC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214/25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c/c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27,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XIII,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108).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2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SIMPLES</a:t>
            </a:r>
            <a:r>
              <a:rPr dirty="0" sz="2000" spc="22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(86%)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integrada,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fiscalizamos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faturamento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total,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porém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com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pouco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proveito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arrecadatório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municipal.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empresas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lucro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presumido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real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fiscalizamos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segundo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critério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estabelecimento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prestador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(origem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exceções</a:t>
            </a:r>
            <a:r>
              <a:rPr dirty="0" sz="2000">
                <a:latin typeface="Calibri"/>
                <a:cs typeface="Calibri"/>
              </a:rPr>
              <a:t>),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faturamento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prestações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(tributo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cumulativo).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2029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2077,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parcela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significativa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pago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distribuída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no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desempenho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sua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arrecadação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(receita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média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referência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origem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12/26).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2055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distribuição 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média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12/2026.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Temos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 meses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melhorar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média!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discussões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 médio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18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anos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733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bilhões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Dívida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Ativa).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Temos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fiscalizar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forma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inteligente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aumentando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percepção da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nos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contribuintes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Programas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incentivos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Cidadania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61,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214/25).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SOBRE</a:t>
            </a:r>
            <a:r>
              <a:rPr dirty="0" spc="-80"/>
              <a:t> </a:t>
            </a:r>
            <a:r>
              <a:rPr dirty="0">
                <a:solidFill>
                  <a:srgbClr val="FF0000"/>
                </a:solidFill>
              </a:rPr>
              <a:t>ANDRE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MOTTA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CHEUTCHUK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519552" y="918209"/>
            <a:ext cx="9293225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9931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099310" algn="l"/>
              </a:tabLst>
            </a:pPr>
            <a:r>
              <a:rPr dirty="0" sz="2000">
                <a:latin typeface="Calibri"/>
                <a:cs typeface="Calibri"/>
              </a:rPr>
              <a:t>Formado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Contabilidade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Administração.</a:t>
            </a:r>
            <a:endParaRPr sz="2000">
              <a:latin typeface="Calibri"/>
              <a:cs typeface="Calibri"/>
            </a:endParaRPr>
          </a:p>
          <a:p>
            <a:pPr marL="1682750" indent="-342265">
              <a:lnSpc>
                <a:spcPct val="100000"/>
              </a:lnSpc>
              <a:buFont typeface="Arial MT"/>
              <a:buChar char="•"/>
              <a:tabLst>
                <a:tab pos="1682750" algn="l"/>
              </a:tabLst>
            </a:pPr>
            <a:r>
              <a:rPr dirty="0" sz="2000">
                <a:latin typeface="Calibri"/>
                <a:cs typeface="Calibri"/>
              </a:rPr>
              <a:t>Graduando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Economia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Mestrando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Políticas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Públicas.</a:t>
            </a:r>
            <a:endParaRPr sz="2000">
              <a:latin typeface="Calibri"/>
              <a:cs typeface="Calibri"/>
            </a:endParaRPr>
          </a:p>
          <a:p>
            <a:pPr marL="1550670" indent="-343535">
              <a:lnSpc>
                <a:spcPct val="100000"/>
              </a:lnSpc>
              <a:buFont typeface="Arial MT"/>
              <a:buChar char="•"/>
              <a:tabLst>
                <a:tab pos="1550670" algn="l"/>
              </a:tabLst>
            </a:pPr>
            <a:r>
              <a:rPr dirty="0" sz="2000">
                <a:latin typeface="Calibri"/>
                <a:cs typeface="Calibri"/>
              </a:rPr>
              <a:t>Especialista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MBA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Pública.</a:t>
            </a:r>
            <a:endParaRPr sz="2000">
              <a:latin typeface="Calibri"/>
              <a:cs typeface="Calibri"/>
            </a:endParaRPr>
          </a:p>
          <a:p>
            <a:pPr lvl="1" marL="2836545" indent="-342900">
              <a:lnSpc>
                <a:spcPct val="100000"/>
              </a:lnSpc>
              <a:buFont typeface="Arial MT"/>
              <a:buChar char="•"/>
              <a:tabLst>
                <a:tab pos="283654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Auditor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Tributos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Municipais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684655" indent="-342900">
              <a:lnSpc>
                <a:spcPct val="100000"/>
              </a:lnSpc>
              <a:buFont typeface="Arial MT"/>
              <a:buChar char="•"/>
              <a:tabLst>
                <a:tab pos="1684655" algn="l"/>
              </a:tabLst>
            </a:pPr>
            <a:r>
              <a:rPr dirty="0" sz="2000">
                <a:latin typeface="Calibri"/>
                <a:cs typeface="Calibri"/>
              </a:rPr>
              <a:t>Diretor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Departamento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Receita/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Santos.</a:t>
            </a:r>
            <a:endParaRPr sz="2000">
              <a:latin typeface="Calibri"/>
              <a:cs typeface="Calibri"/>
            </a:endParaRPr>
          </a:p>
          <a:p>
            <a:pPr lvl="1" marL="2757170" indent="-342265">
              <a:lnSpc>
                <a:spcPct val="100000"/>
              </a:lnSpc>
              <a:buFont typeface="Arial MT"/>
              <a:buChar char="•"/>
              <a:tabLst>
                <a:tab pos="2757170" algn="l"/>
              </a:tabLst>
            </a:pPr>
            <a:r>
              <a:rPr dirty="0" sz="2000">
                <a:latin typeface="Calibri"/>
                <a:cs typeface="Calibri"/>
              </a:rPr>
              <a:t>Presidente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Junta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Fiscais.</a:t>
            </a:r>
            <a:endParaRPr sz="2000">
              <a:latin typeface="Calibri"/>
              <a:cs typeface="Calibri"/>
            </a:endParaRPr>
          </a:p>
          <a:p>
            <a:pPr algn="r" marL="342265" marR="6216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</a:tabLst>
            </a:pPr>
            <a:r>
              <a:rPr dirty="0" sz="2000">
                <a:latin typeface="Calibri"/>
                <a:cs typeface="Calibri"/>
              </a:rPr>
              <a:t>Membro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Grupo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Assessoria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Reforma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Secretaria</a:t>
            </a:r>
            <a:endParaRPr sz="2000">
              <a:latin typeface="Calibri"/>
              <a:cs typeface="Calibri"/>
            </a:endParaRPr>
          </a:p>
          <a:p>
            <a:pPr algn="r" marR="62103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Extraordinária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Ministério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Fazenda,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indicado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FNP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(LC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214/2025).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Membro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Grupos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Trabalho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(ASSEFIN/SP,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FNP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CNM).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0541" y="3849014"/>
            <a:ext cx="3153156" cy="27694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0133" y="3849014"/>
            <a:ext cx="3074924" cy="27694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DESAFIOS</a:t>
            </a:r>
            <a:r>
              <a:rPr dirty="0" spc="-70"/>
              <a:t> </a:t>
            </a:r>
            <a:r>
              <a:rPr dirty="0"/>
              <a:t>MUNICIPAIS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/>
              <a:t>E</a:t>
            </a:r>
            <a:r>
              <a:rPr dirty="0" spc="-65"/>
              <a:t> </a:t>
            </a:r>
            <a:r>
              <a:rPr dirty="0"/>
              <a:t>TRANSIÇÃO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65"/>
              <a:t> </a:t>
            </a:r>
            <a:r>
              <a:rPr dirty="0" spc="-10">
                <a:solidFill>
                  <a:srgbClr val="FF0000"/>
                </a:solidFill>
              </a:rPr>
              <a:t>FISCALIZAÇÃO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Nos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declarado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pago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monitoramento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atuação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prévia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posterior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(mensagens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Whatsapp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Temos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lançar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(diferente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NFS-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Emissão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documento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caracteriza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confissão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dívida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constitui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tributário)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Programas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conformidade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fiscal.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Cobranças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administrativas 	(autorregularizações)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762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Nos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já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lançado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pago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REFIS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soluções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alternativas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autor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regularização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mediação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conciliação).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efetiva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Dívida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reduções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(verificação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rubricas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ISS).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Pareto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IA,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alíquotas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automáticas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(exclusões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Simples),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malhas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fiscais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3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celebração</a:t>
            </a:r>
            <a:r>
              <a:rPr dirty="0" sz="2000" spc="3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convênios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utilização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SPED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atualizações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(Ex.: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vedação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dedução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materiais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cálculo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ISS/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construção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civil).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208/2024: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agora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protesto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CDA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cartório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interrompe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prescrição;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autoriza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requisição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informações;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compartilhamento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dados.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Manuais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atualizações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incidências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revisão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planejamentos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fiscalizações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setores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954468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7345" algn="l"/>
                <a:tab pos="3601720" algn="l"/>
                <a:tab pos="3937000" algn="l"/>
                <a:tab pos="4526915" algn="l"/>
                <a:tab pos="4857750" algn="l"/>
                <a:tab pos="6752590" algn="l"/>
                <a:tab pos="7085965" algn="l"/>
                <a:tab pos="9354185" algn="l"/>
              </a:tabLst>
            </a:pPr>
            <a:r>
              <a:rPr dirty="0" spc="-10"/>
              <a:t>DESAFIOS</a:t>
            </a:r>
            <a:r>
              <a:rPr dirty="0"/>
              <a:t>	</a:t>
            </a:r>
            <a:r>
              <a:rPr dirty="0" spc="-10"/>
              <a:t>MUNICIPAIS</a:t>
            </a:r>
            <a:r>
              <a:rPr dirty="0"/>
              <a:t>	</a:t>
            </a:r>
            <a:r>
              <a:rPr dirty="0" spc="-50"/>
              <a:t>–</a:t>
            </a:r>
            <a:r>
              <a:rPr dirty="0"/>
              <a:t>	</a:t>
            </a:r>
            <a:r>
              <a:rPr dirty="0" spc="-25">
                <a:solidFill>
                  <a:srgbClr val="FF0000"/>
                </a:solidFill>
              </a:rPr>
              <a:t>ISS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pc="-50"/>
              <a:t>E</a:t>
            </a:r>
            <a:r>
              <a:rPr dirty="0"/>
              <a:t>	</a:t>
            </a:r>
            <a:r>
              <a:rPr dirty="0" spc="-10"/>
              <a:t>TRANSIÇÃO</a:t>
            </a:r>
            <a:r>
              <a:rPr dirty="0"/>
              <a:t>	</a:t>
            </a:r>
            <a:r>
              <a:rPr dirty="0" spc="-50"/>
              <a:t>–</a:t>
            </a:r>
            <a:r>
              <a:rPr dirty="0"/>
              <a:t>	</a:t>
            </a:r>
            <a:r>
              <a:rPr dirty="0" spc="-10"/>
              <a:t>FISCALIZAÇÃO</a:t>
            </a:r>
            <a:r>
              <a:rPr dirty="0"/>
              <a:t>	</a:t>
            </a:r>
            <a:r>
              <a:rPr dirty="0" spc="-50"/>
              <a:t>–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10">
                <a:solidFill>
                  <a:srgbClr val="FF0000"/>
                </a:solidFill>
              </a:rPr>
              <a:t>INCIDÊNCIAS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1223009"/>
            <a:ext cx="954595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Regra-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matriz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incidência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(156,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III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CF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c/c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116/03</a:t>
            </a:r>
            <a:r>
              <a:rPr dirty="0" sz="2000" spc="-10" b="1">
                <a:latin typeface="Calibri"/>
                <a:cs typeface="Calibri"/>
              </a:rPr>
              <a:t>)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Conceito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serviços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Locação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móveis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(com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operadores/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Guindastes)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Franquias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Airbnb</a:t>
            </a:r>
            <a:r>
              <a:rPr dirty="0" sz="2000" spc="16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(hospedagem: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Petrópolis,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Fortaleza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Salvador)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Uber</a:t>
            </a:r>
            <a:r>
              <a:rPr dirty="0" sz="2000" spc="160" i="1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Apostas/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Bets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tomador)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Software</a:t>
            </a:r>
            <a:r>
              <a:rPr dirty="0" sz="2000" spc="-7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Farmácias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manipulação.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6108" y="3661917"/>
            <a:ext cx="9545955" cy="307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116/03):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Laboratório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análises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clínicas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coleta)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218/25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Exceção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Guindastes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execução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obra?).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cálculo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Fixo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elemento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empresa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Materiais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Construção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Civil.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Exportação</a:t>
            </a:r>
            <a:r>
              <a:rPr dirty="0" sz="2000" spc="320" b="1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25" b="1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Serviços/</a:t>
            </a:r>
            <a:r>
              <a:rPr dirty="0" sz="2000" spc="325" b="1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Resultado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32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Contrato</a:t>
            </a:r>
            <a:r>
              <a:rPr dirty="0" sz="2000" spc="32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32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tomador</a:t>
            </a:r>
            <a:r>
              <a:rPr dirty="0" sz="2000" spc="325">
                <a:latin typeface="Calibri"/>
                <a:cs typeface="Calibri"/>
              </a:rPr>
              <a:t>   </a:t>
            </a:r>
            <a:r>
              <a:rPr dirty="0" sz="2000" spc="-10">
                <a:latin typeface="Calibri"/>
                <a:cs typeface="Calibri"/>
              </a:rPr>
              <a:t>estrangeiro; 	Resultado/utilidade/fruição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verifica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Brasil;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serviço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executado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Brasil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impede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exportação;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simples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pagamento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por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empresa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estrangeira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basta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resultado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verifica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Brasil;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Documentação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contratual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robusta: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cláusulas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definam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fruição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finalidade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serviço,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demonstração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tomador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utiliza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beneficia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exterior.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3698" y="2579941"/>
            <a:ext cx="3269233" cy="92856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575994" y="2565654"/>
            <a:ext cx="3539490" cy="957580"/>
            <a:chOff x="7575994" y="2565654"/>
            <a:chExt cx="3539490" cy="9575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281" y="2579941"/>
              <a:ext cx="3510914" cy="92856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590281" y="2579941"/>
              <a:ext cx="3510915" cy="929005"/>
            </a:xfrm>
            <a:custGeom>
              <a:avLst/>
              <a:gdLst/>
              <a:ahLst/>
              <a:cxnLst/>
              <a:rect l="l" t="t" r="r" b="b"/>
              <a:pathLst>
                <a:path w="3510915" h="929004">
                  <a:moveTo>
                    <a:pt x="0" y="928560"/>
                  </a:moveTo>
                  <a:lnTo>
                    <a:pt x="3510914" y="928560"/>
                  </a:lnTo>
                  <a:lnTo>
                    <a:pt x="3510914" y="0"/>
                  </a:lnTo>
                  <a:lnTo>
                    <a:pt x="0" y="0"/>
                  </a:lnTo>
                  <a:lnTo>
                    <a:pt x="0" y="928560"/>
                  </a:lnTo>
                  <a:close/>
                </a:path>
              </a:pathLst>
            </a:custGeom>
            <a:ln w="28575">
              <a:solidFill>
                <a:srgbClr val="F9BC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FF0000"/>
                </a:solidFill>
              </a:rPr>
              <a:t>COMPARAÇÃO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RMIT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(Reforma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x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Destruição):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/>
              <a:t>ISS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-65"/>
              <a:t> </a:t>
            </a:r>
            <a:r>
              <a:rPr dirty="0" spc="-25">
                <a:solidFill>
                  <a:srgbClr val="FF0000"/>
                </a:solidFill>
              </a:rPr>
              <a:t>IBS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908" y="849655"/>
            <a:ext cx="9824847" cy="57688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COMPARAÇÃO</a:t>
            </a:r>
            <a:r>
              <a:rPr dirty="0" spc="-45"/>
              <a:t> </a:t>
            </a:r>
            <a:r>
              <a:rPr dirty="0"/>
              <a:t>RMIT</a:t>
            </a:r>
            <a:r>
              <a:rPr dirty="0" spc="-55"/>
              <a:t> </a:t>
            </a:r>
            <a:r>
              <a:rPr dirty="0"/>
              <a:t>(Reforma</a:t>
            </a:r>
            <a:r>
              <a:rPr dirty="0" spc="-65"/>
              <a:t> </a:t>
            </a:r>
            <a:r>
              <a:rPr dirty="0"/>
              <a:t>x</a:t>
            </a:r>
            <a:r>
              <a:rPr dirty="0" spc="-60"/>
              <a:t> </a:t>
            </a:r>
            <a:r>
              <a:rPr dirty="0"/>
              <a:t>Destruição):</a:t>
            </a:r>
            <a:r>
              <a:rPr dirty="0" spc="-50"/>
              <a:t> </a:t>
            </a:r>
            <a:r>
              <a:rPr dirty="0"/>
              <a:t>ISS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-65"/>
              <a:t> </a:t>
            </a:r>
            <a:r>
              <a:rPr dirty="0" spc="-25">
                <a:solidFill>
                  <a:srgbClr val="FF0000"/>
                </a:solidFill>
              </a:rPr>
              <a:t>IBS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6216" y="849617"/>
            <a:ext cx="9781667" cy="58667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COMPARAÇÃO</a:t>
            </a:r>
            <a:r>
              <a:rPr dirty="0" spc="-45"/>
              <a:t> </a:t>
            </a:r>
            <a:r>
              <a:rPr dirty="0"/>
              <a:t>RMIT</a:t>
            </a:r>
            <a:r>
              <a:rPr dirty="0" spc="-55"/>
              <a:t> </a:t>
            </a:r>
            <a:r>
              <a:rPr dirty="0"/>
              <a:t>(Reforma</a:t>
            </a:r>
            <a:r>
              <a:rPr dirty="0" spc="-60"/>
              <a:t> </a:t>
            </a:r>
            <a:r>
              <a:rPr dirty="0"/>
              <a:t>x</a:t>
            </a:r>
            <a:r>
              <a:rPr dirty="0" spc="-60"/>
              <a:t> </a:t>
            </a:r>
            <a:r>
              <a:rPr dirty="0"/>
              <a:t>Destruição):</a:t>
            </a:r>
            <a:r>
              <a:rPr dirty="0" spc="-50"/>
              <a:t> </a:t>
            </a:r>
            <a:r>
              <a:rPr dirty="0">
                <a:solidFill>
                  <a:srgbClr val="FF0000"/>
                </a:solidFill>
              </a:rPr>
              <a:t>IBS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CBS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244089" y="724280"/>
            <a:ext cx="936752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703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Trebuchet MS"/>
                <a:cs typeface="Trebuchet MS"/>
              </a:rPr>
              <a:t>Verbo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155" b="1">
                <a:latin typeface="Trebuchet MS"/>
                <a:cs typeface="Trebuchet MS"/>
              </a:rPr>
              <a:t>–</a:t>
            </a:r>
            <a:r>
              <a:rPr dirty="0" sz="1800" spc="-165" b="1"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Fornecer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tabLst>
                <a:tab pos="3670300" algn="l"/>
              </a:tabLst>
            </a:pPr>
            <a:r>
              <a:rPr dirty="0" sz="1800" spc="-55">
                <a:latin typeface="Trebuchet MS"/>
                <a:cs typeface="Trebuchet MS"/>
              </a:rPr>
              <a:t>Critério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Material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10">
                <a:latin typeface="Trebuchet MS"/>
                <a:cs typeface="Trebuchet MS"/>
              </a:rPr>
              <a:t>Complemento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155" b="1">
                <a:latin typeface="Trebuchet MS"/>
                <a:cs typeface="Trebuchet MS"/>
              </a:rPr>
              <a:t>–</a:t>
            </a:r>
            <a:r>
              <a:rPr dirty="0" sz="1800" spc="-145" b="1"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bens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C00000"/>
                </a:solidFill>
                <a:latin typeface="Trebuchet MS"/>
                <a:cs typeface="Trebuchet MS"/>
              </a:rPr>
              <a:t>materiais</a:t>
            </a:r>
            <a:r>
              <a:rPr dirty="0" sz="180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30" b="1">
                <a:solidFill>
                  <a:srgbClr val="C00000"/>
                </a:solidFill>
                <a:latin typeface="Trebuchet MS"/>
                <a:cs typeface="Trebuchet MS"/>
              </a:rPr>
              <a:t>imateriais</a:t>
            </a:r>
            <a:r>
              <a:rPr dirty="0" sz="1800" spc="-114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serviços</a:t>
            </a:r>
            <a:r>
              <a:rPr dirty="0" sz="1800" spc="-10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05" b="1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onerosos*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927100" algn="l"/>
                <a:tab pos="3670300" algn="l"/>
              </a:tabLst>
            </a:pPr>
            <a:r>
              <a:rPr dirty="0" sz="1800" spc="-25">
                <a:latin typeface="Trebuchet MS"/>
                <a:cs typeface="Trebuchet MS"/>
              </a:rPr>
              <a:t>HT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55">
                <a:latin typeface="Trebuchet MS"/>
                <a:cs typeface="Trebuchet MS"/>
              </a:rPr>
              <a:t>Critério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Temporal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20" b="1">
                <a:solidFill>
                  <a:srgbClr val="C00000"/>
                </a:solidFill>
                <a:latin typeface="Trebuchet MS"/>
                <a:cs typeface="Trebuchet MS"/>
              </a:rPr>
              <a:t>momento</a:t>
            </a:r>
            <a:r>
              <a:rPr dirty="0" sz="1800" spc="-13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40" b="1">
                <a:solidFill>
                  <a:srgbClr val="C00000"/>
                </a:solidFill>
                <a:latin typeface="Trebuchet MS"/>
                <a:cs typeface="Trebuchet MS"/>
              </a:rPr>
              <a:t>fornecimento</a:t>
            </a:r>
            <a:r>
              <a:rPr dirty="0" sz="1800" spc="-114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ou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35" b="1">
                <a:solidFill>
                  <a:srgbClr val="C00000"/>
                </a:solidFill>
                <a:latin typeface="Trebuchet MS"/>
                <a:cs typeface="Trebuchet MS"/>
              </a:rPr>
              <a:t>pagamento,</a:t>
            </a:r>
            <a:r>
              <a:rPr dirty="0" sz="1800" spc="-16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C00000"/>
                </a:solidFill>
                <a:latin typeface="Trebuchet MS"/>
                <a:cs typeface="Trebuchet MS"/>
              </a:rPr>
              <a:t>que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60" b="1">
                <a:solidFill>
                  <a:srgbClr val="C00000"/>
                </a:solidFill>
                <a:latin typeface="Trebuchet MS"/>
                <a:cs typeface="Trebuchet MS"/>
              </a:rPr>
              <a:t>ocorrer</a:t>
            </a:r>
            <a:r>
              <a:rPr dirty="0" sz="1800" spc="-9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primeiro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44089" y="2370582"/>
            <a:ext cx="803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dirty="0" sz="1800" spc="-17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 b="1" i="1">
                <a:solidFill>
                  <a:srgbClr val="C00000"/>
                </a:solidFill>
                <a:latin typeface="Trebuchet MS"/>
                <a:cs typeface="Trebuchet MS"/>
              </a:rPr>
              <a:t>bem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58744" y="2096261"/>
            <a:ext cx="87769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</a:tabLst>
            </a:pPr>
            <a:r>
              <a:rPr dirty="0" u="sng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(Critério</a:t>
            </a:r>
            <a:r>
              <a:rPr dirty="0" u="sng" sz="18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Espacial</a:t>
            </a:r>
            <a:r>
              <a:rPr dirty="0" u="sng" sz="1800" spc="-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8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)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dirty="0" sz="1800" spc="55" b="1" i="1">
                <a:solidFill>
                  <a:srgbClr val="C00000"/>
                </a:solidFill>
                <a:latin typeface="Trebuchet MS"/>
                <a:cs typeface="Trebuchet MS"/>
              </a:rPr>
              <a:t>Bem</a:t>
            </a:r>
            <a:r>
              <a:rPr dirty="0" sz="1800" spc="-16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 b="1" i="1">
                <a:solidFill>
                  <a:srgbClr val="C00000"/>
                </a:solidFill>
                <a:latin typeface="Trebuchet MS"/>
                <a:cs typeface="Trebuchet MS"/>
              </a:rPr>
              <a:t>móvel</a:t>
            </a:r>
            <a:r>
              <a:rPr dirty="0" sz="1800" spc="-14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55" b="1" i="1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dirty="0" sz="1800" spc="-16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local</a:t>
            </a:r>
            <a:r>
              <a:rPr dirty="0" sz="1800" spc="-13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45" b="1" i="1">
                <a:solidFill>
                  <a:srgbClr val="C00000"/>
                </a:solidFill>
                <a:latin typeface="Trebuchet MS"/>
                <a:cs typeface="Trebuchet MS"/>
              </a:rPr>
              <a:t>da</a:t>
            </a:r>
            <a:r>
              <a:rPr dirty="0" sz="1800" spc="-15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70" b="1" i="1">
                <a:solidFill>
                  <a:srgbClr val="C00000"/>
                </a:solidFill>
                <a:latin typeface="Trebuchet MS"/>
                <a:cs typeface="Trebuchet MS"/>
              </a:rPr>
              <a:t>entrega</a:t>
            </a:r>
            <a:r>
              <a:rPr dirty="0" sz="1800" spc="-14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rebuchet MS"/>
                <a:cs typeface="Trebuchet MS"/>
              </a:rPr>
              <a:t>ou</a:t>
            </a:r>
            <a:r>
              <a:rPr dirty="0" sz="1800" spc="-16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disponibilização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2755900" marR="578485">
              <a:lnSpc>
                <a:spcPct val="100000"/>
              </a:lnSpc>
            </a:pPr>
            <a:r>
              <a:rPr dirty="0" sz="1800" spc="55" b="1" i="1">
                <a:solidFill>
                  <a:srgbClr val="C00000"/>
                </a:solidFill>
                <a:latin typeface="Trebuchet MS"/>
                <a:cs typeface="Trebuchet MS"/>
              </a:rPr>
              <a:t>Bem</a:t>
            </a:r>
            <a:r>
              <a:rPr dirty="0" sz="1800" spc="-17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Imóvel</a:t>
            </a:r>
            <a:r>
              <a:rPr dirty="0" sz="1800" spc="-16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55" b="1" i="1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dirty="0" sz="1800" spc="-16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dirty="0" sz="1800" spc="-15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local</a:t>
            </a:r>
            <a:r>
              <a:rPr dirty="0" sz="1800" spc="-16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rebuchet MS"/>
                <a:cs typeface="Trebuchet MS"/>
              </a:rPr>
              <a:t>onde</a:t>
            </a:r>
            <a:r>
              <a:rPr dirty="0" sz="1800" spc="-15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dirty="0" sz="1800" spc="-15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35" b="1" i="1">
                <a:solidFill>
                  <a:srgbClr val="C00000"/>
                </a:solidFill>
                <a:latin typeface="Trebuchet MS"/>
                <a:cs typeface="Trebuchet MS"/>
              </a:rPr>
              <a:t>imóvel</a:t>
            </a:r>
            <a:r>
              <a:rPr dirty="0" sz="1800" spc="-16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70" b="1" i="1">
                <a:solidFill>
                  <a:srgbClr val="C00000"/>
                </a:solidFill>
                <a:latin typeface="Trebuchet MS"/>
                <a:cs typeface="Trebuchet MS"/>
              </a:rPr>
              <a:t>estiver</a:t>
            </a:r>
            <a:r>
              <a:rPr dirty="0" sz="1800" spc="-15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Trebuchet MS"/>
                <a:cs typeface="Trebuchet MS"/>
              </a:rPr>
              <a:t>situado </a:t>
            </a:r>
            <a:r>
              <a:rPr dirty="0" sz="1800" spc="-35" b="1" i="1">
                <a:solidFill>
                  <a:srgbClr val="C00000"/>
                </a:solidFill>
                <a:latin typeface="Trebuchet MS"/>
                <a:cs typeface="Trebuchet MS"/>
              </a:rPr>
              <a:t>Prestação</a:t>
            </a:r>
            <a:r>
              <a:rPr dirty="0" sz="1800" spc="-16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Trebuchet MS"/>
                <a:cs typeface="Trebuchet MS"/>
              </a:rPr>
              <a:t>de</a:t>
            </a:r>
            <a:r>
              <a:rPr dirty="0" sz="1800" spc="-14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 b="1" i="1">
                <a:solidFill>
                  <a:srgbClr val="C00000"/>
                </a:solidFill>
                <a:latin typeface="Trebuchet MS"/>
                <a:cs typeface="Trebuchet MS"/>
              </a:rPr>
              <a:t>Serviço</a:t>
            </a:r>
            <a:r>
              <a:rPr dirty="0" sz="1800" spc="-13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55" b="1" i="1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dirty="0" sz="1800" spc="-15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local</a:t>
            </a:r>
            <a:r>
              <a:rPr dirty="0" sz="1800" spc="-14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45" b="1" i="1">
                <a:solidFill>
                  <a:srgbClr val="C00000"/>
                </a:solidFill>
                <a:latin typeface="Trebuchet MS"/>
                <a:cs typeface="Trebuchet MS"/>
              </a:rPr>
              <a:t>da</a:t>
            </a:r>
            <a:r>
              <a:rPr dirty="0" sz="1800" spc="-13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40" b="1" i="1">
                <a:solidFill>
                  <a:srgbClr val="C00000"/>
                </a:solidFill>
                <a:latin typeface="Trebuchet MS"/>
                <a:cs typeface="Trebuchet MS"/>
              </a:rPr>
              <a:t>prestação</a:t>
            </a:r>
            <a:r>
              <a:rPr dirty="0" sz="1800" spc="-145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dirty="0" sz="1800" spc="-140" b="1" i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Trebuchet MS"/>
                <a:cs typeface="Trebuchet MS"/>
              </a:rPr>
              <a:t>serviço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58744" y="4291076"/>
            <a:ext cx="1584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Trebuchet MS"/>
                <a:cs typeface="Trebuchet MS"/>
              </a:rPr>
              <a:t>Critério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Pessoal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02197" y="4016755"/>
            <a:ext cx="42957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Trebuchet MS"/>
                <a:cs typeface="Trebuchet MS"/>
              </a:rPr>
              <a:t>Sujeito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Ativo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155" b="1">
                <a:latin typeface="Trebuchet MS"/>
                <a:cs typeface="Trebuchet MS"/>
              </a:rPr>
              <a:t>–</a:t>
            </a:r>
            <a:r>
              <a:rPr dirty="0" sz="1800" spc="-125" b="1"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União</a:t>
            </a:r>
            <a:r>
              <a:rPr dirty="0" sz="1800" spc="-12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Estados</a:t>
            </a:r>
            <a:r>
              <a:rPr dirty="0" sz="1800" spc="-13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dirty="0" sz="1800" spc="-13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Municípios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Trebuchet MS"/>
                <a:cs typeface="Trebuchet MS"/>
              </a:rPr>
              <a:t>Sujeito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Passivo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155" b="1">
                <a:latin typeface="Trebuchet MS"/>
                <a:cs typeface="Trebuchet MS"/>
              </a:rPr>
              <a:t>–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Trebuchet MS"/>
                <a:cs typeface="Trebuchet MS"/>
              </a:rPr>
              <a:t>Fornecedor</a:t>
            </a:r>
            <a:r>
              <a:rPr dirty="0" sz="1800" spc="-9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Responsável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4089" y="4565091"/>
            <a:ext cx="1841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58744" y="4839970"/>
            <a:ext cx="2030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Trebuchet MS"/>
                <a:cs typeface="Trebuchet MS"/>
              </a:rPr>
              <a:t>Critério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Quantitativo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02197" y="4839970"/>
            <a:ext cx="5215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Base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do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Calculo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155" b="1">
                <a:latin typeface="Trebuchet MS"/>
                <a:cs typeface="Trebuchet MS"/>
              </a:rPr>
              <a:t>–</a:t>
            </a:r>
            <a:r>
              <a:rPr dirty="0" sz="1800" spc="-135" b="1">
                <a:latin typeface="Trebuchet MS"/>
                <a:cs typeface="Trebuchet MS"/>
              </a:rPr>
              <a:t> </a:t>
            </a:r>
            <a:r>
              <a:rPr dirty="0" sz="1800" spc="-45" b="1">
                <a:solidFill>
                  <a:srgbClr val="C00000"/>
                </a:solidFill>
                <a:latin typeface="Trebuchet MS"/>
                <a:cs typeface="Trebuchet MS"/>
              </a:rPr>
              <a:t>Valor</a:t>
            </a:r>
            <a:r>
              <a:rPr dirty="0" sz="1800" spc="-12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da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Operação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55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dirty="0" sz="1800" spc="-13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Trebuchet MS"/>
                <a:cs typeface="Trebuchet MS"/>
              </a:rPr>
              <a:t>Valor</a:t>
            </a:r>
            <a:r>
              <a:rPr dirty="0" sz="1800" spc="-15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C00000"/>
                </a:solidFill>
                <a:latin typeface="Trebuchet MS"/>
                <a:cs typeface="Trebuchet MS"/>
              </a:rPr>
              <a:t>integral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44089" y="5114290"/>
            <a:ext cx="86201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15505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Trebuchet MS"/>
                <a:cs typeface="Trebuchet MS"/>
              </a:rPr>
              <a:t>cobrado</a:t>
            </a:r>
            <a:r>
              <a:rPr dirty="0" sz="1800" spc="-17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Trebuchet MS"/>
                <a:cs typeface="Trebuchet MS"/>
              </a:rPr>
              <a:t>pelo</a:t>
            </a:r>
            <a:r>
              <a:rPr dirty="0" sz="1800" spc="-16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Trebuchet MS"/>
                <a:cs typeface="Trebuchet MS"/>
              </a:rPr>
              <a:t>fornecedor</a:t>
            </a:r>
            <a:endParaRPr sz="1800">
              <a:latin typeface="Trebuchet MS"/>
              <a:cs typeface="Trebuchet MS"/>
            </a:endParaRPr>
          </a:p>
          <a:p>
            <a:pPr algn="ctr" marR="446405">
              <a:lnSpc>
                <a:spcPct val="100000"/>
              </a:lnSpc>
            </a:pPr>
            <a:r>
              <a:rPr dirty="0" sz="1800" spc="-10">
                <a:latin typeface="Trebuchet MS"/>
                <a:cs typeface="Trebuchet MS"/>
              </a:rPr>
              <a:t>Alíquota</a:t>
            </a:r>
            <a:endParaRPr sz="1800">
              <a:latin typeface="Trebuchet MS"/>
              <a:cs typeface="Trebuchet MS"/>
            </a:endParaRPr>
          </a:p>
          <a:p>
            <a:pPr algn="ctr" marL="3933825">
              <a:lnSpc>
                <a:spcPct val="100000"/>
              </a:lnSpc>
            </a:pPr>
            <a:r>
              <a:rPr dirty="0" sz="1800" spc="-40" b="1">
                <a:solidFill>
                  <a:srgbClr val="C00000"/>
                </a:solidFill>
                <a:latin typeface="Trebuchet MS"/>
                <a:cs typeface="Trebuchet MS"/>
              </a:rPr>
              <a:t>IVA</a:t>
            </a:r>
            <a:r>
              <a:rPr dirty="0" sz="1800" spc="-17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0" b="1">
                <a:solidFill>
                  <a:srgbClr val="C00000"/>
                </a:solidFill>
                <a:latin typeface="Trebuchet MS"/>
                <a:cs typeface="Trebuchet MS"/>
              </a:rPr>
              <a:t>=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C00000"/>
                </a:solidFill>
                <a:latin typeface="Trebuchet MS"/>
                <a:cs typeface="Trebuchet MS"/>
              </a:rPr>
              <a:t>IBS</a:t>
            </a:r>
            <a:r>
              <a:rPr dirty="0" sz="1800" spc="-16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30" b="1">
                <a:solidFill>
                  <a:srgbClr val="C00000"/>
                </a:solidFill>
                <a:latin typeface="Trebuchet MS"/>
                <a:cs typeface="Trebuchet MS"/>
              </a:rPr>
              <a:t>[</a:t>
            </a:r>
            <a:r>
              <a:rPr dirty="0" sz="1800" spc="-15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65" b="1">
                <a:solidFill>
                  <a:srgbClr val="C00000"/>
                </a:solidFill>
                <a:latin typeface="Trebuchet MS"/>
                <a:cs typeface="Trebuchet MS"/>
              </a:rPr>
              <a:t>4X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(5.56G</a:t>
            </a:r>
            <a:r>
              <a:rPr dirty="0" sz="180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Municípios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0" b="1">
                <a:solidFill>
                  <a:srgbClr val="C00000"/>
                </a:solidFill>
                <a:latin typeface="Trebuchet MS"/>
                <a:cs typeface="Trebuchet MS"/>
              </a:rPr>
              <a:t>+</a:t>
            </a:r>
            <a:r>
              <a:rPr dirty="0" sz="1800" spc="-14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5" b="1">
                <a:solidFill>
                  <a:srgbClr val="C00000"/>
                </a:solidFill>
                <a:latin typeface="Trebuchet MS"/>
                <a:cs typeface="Trebuchet MS"/>
              </a:rPr>
              <a:t>27</a:t>
            </a:r>
            <a:r>
              <a:rPr dirty="0" sz="1800" spc="-15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unidades</a:t>
            </a:r>
            <a:endParaRPr sz="1800">
              <a:latin typeface="Trebuchet MS"/>
              <a:cs typeface="Trebuchet MS"/>
            </a:endParaRPr>
          </a:p>
          <a:p>
            <a:pPr algn="ctr" marR="4594225">
              <a:lnSpc>
                <a:spcPct val="100000"/>
              </a:lnSpc>
            </a:pPr>
            <a:r>
              <a:rPr dirty="0" sz="1800" spc="-60" b="1">
                <a:solidFill>
                  <a:srgbClr val="C00000"/>
                </a:solidFill>
                <a:latin typeface="Trebuchet MS"/>
                <a:cs typeface="Trebuchet MS"/>
              </a:rPr>
              <a:t>federativas)]</a:t>
            </a:r>
            <a:r>
              <a:rPr dirty="0" sz="180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0" b="1">
                <a:solidFill>
                  <a:srgbClr val="C00000"/>
                </a:solidFill>
                <a:latin typeface="Trebuchet MS"/>
                <a:cs typeface="Trebuchet MS"/>
              </a:rPr>
              <a:t>+</a:t>
            </a:r>
            <a:r>
              <a:rPr dirty="0" sz="180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110" b="1">
                <a:solidFill>
                  <a:srgbClr val="C00000"/>
                </a:solidFill>
                <a:latin typeface="Trebuchet MS"/>
                <a:cs typeface="Trebuchet MS"/>
              </a:rPr>
              <a:t>CBS</a:t>
            </a:r>
            <a:r>
              <a:rPr dirty="0" sz="180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rebuchet MS"/>
                <a:cs typeface="Trebuchet MS"/>
              </a:rPr>
              <a:t>com</a:t>
            </a:r>
            <a:r>
              <a:rPr dirty="0" sz="1800" spc="-13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C00000"/>
                </a:solidFill>
                <a:latin typeface="Trebuchet MS"/>
                <a:cs typeface="Trebuchet MS"/>
              </a:rPr>
              <a:t>alíquota</a:t>
            </a:r>
            <a:r>
              <a:rPr dirty="0" sz="1800" spc="-13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única</a:t>
            </a:r>
            <a:endParaRPr sz="1800">
              <a:latin typeface="Trebuchet MS"/>
              <a:cs typeface="Trebuchet MS"/>
            </a:endParaRPr>
          </a:p>
          <a:p>
            <a:pPr algn="ctr" marL="5055235">
              <a:lnSpc>
                <a:spcPct val="100000"/>
              </a:lnSpc>
            </a:pPr>
            <a:r>
              <a:rPr dirty="0" sz="1800" spc="-100" b="1">
                <a:solidFill>
                  <a:srgbClr val="C00000"/>
                </a:solidFill>
                <a:latin typeface="Trebuchet MS"/>
                <a:cs typeface="Trebuchet MS"/>
              </a:rPr>
              <a:t>=</a:t>
            </a:r>
            <a:r>
              <a:rPr dirty="0" sz="1800" spc="-18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rebuchet MS"/>
                <a:cs typeface="Trebuchet MS"/>
              </a:rPr>
              <a:t>22.385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DO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ICMS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IBS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(CGIBS)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825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ICMS/cota</a:t>
            </a:r>
            <a:r>
              <a:rPr dirty="0" u="sng" sz="2000" spc="10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parte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(hoje,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3ª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fonte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arrecadação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Santos)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mudança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critério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>
                <a:latin typeface="Calibri"/>
                <a:cs typeface="Calibri"/>
              </a:rPr>
              <a:t>80%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populacional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(14º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Estado)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extinção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critério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agregado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(10º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Estado).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10%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aprendizagem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5%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preservação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ambiental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5%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iguais.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equipe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multidisciplinar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(envolvimento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Secretaria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Educação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Ambiente).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5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CGIBS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(156-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156-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CF/88,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214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108)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coordenação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(capacidade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Municipal).</a:t>
            </a:r>
            <a:endParaRPr sz="20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Perda</a:t>
            </a:r>
            <a:r>
              <a:rPr dirty="0" sz="2000" spc="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gestão</a:t>
            </a:r>
            <a:r>
              <a:rPr dirty="0" sz="2000" spc="43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benefícios</a:t>
            </a:r>
            <a:r>
              <a:rPr dirty="0" sz="20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setoriais</a:t>
            </a:r>
            <a:r>
              <a:rPr dirty="0" sz="20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(extinção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gradativa).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CGIBS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RFB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poderão </a:t>
            </a:r>
            <a:r>
              <a:rPr dirty="0" sz="2000">
                <a:latin typeface="Calibri"/>
                <a:cs typeface="Calibri"/>
              </a:rPr>
              <a:t>estabelecer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acessórias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interesse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fiscalização,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terceiros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relacionados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operações,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inclusive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tabeliães,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registradores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imóveis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juntas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comerciais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268,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214/25).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ampliação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competências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fiscalizatórias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(mercadorias,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cessões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direitos,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despachos</a:t>
            </a:r>
            <a:r>
              <a:rPr dirty="0" sz="2000" spc="2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aduaneiros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exportações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“equiparados”)</a:t>
            </a:r>
            <a:r>
              <a:rPr dirty="0" sz="2000" spc="2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>
                <a:latin typeface="Calibri"/>
                <a:cs typeface="Calibri"/>
              </a:rPr>
              <a:t>compartilhamento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fiscos.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Edição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Único,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coordenação,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integração, </a:t>
            </a:r>
            <a:r>
              <a:rPr dirty="0" sz="2000">
                <a:latin typeface="Calibri"/>
                <a:cs typeface="Calibri"/>
              </a:rPr>
              <a:t>compartilhamento,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(B2B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B2C)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distribuição</a:t>
            </a:r>
            <a:r>
              <a:rPr dirty="0" sz="2000" spc="3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(B2C)</a:t>
            </a:r>
            <a:r>
              <a:rPr dirty="0" sz="2000" spc="3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CGIBS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(Diretoria- </a:t>
            </a:r>
            <a:r>
              <a:rPr dirty="0" sz="2000">
                <a:latin typeface="Calibri"/>
                <a:cs typeface="Calibri"/>
              </a:rPr>
              <a:t>Executiva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Diretoria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-1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DO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IBS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Vedada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segregação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conjunto,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integrado,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rateio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custo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distribuição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juros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mora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(optantes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5º,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5º,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10">
                <a:latin typeface="Calibri"/>
                <a:cs typeface="Calibri"/>
              </a:rPr>
              <a:t> 108).</a:t>
            </a:r>
            <a:endParaRPr sz="2000">
              <a:latin typeface="Calibri"/>
              <a:cs typeface="Calibri"/>
            </a:endParaRPr>
          </a:p>
          <a:p>
            <a:pPr algn="just" marL="351790" indent="-339090">
              <a:lnSpc>
                <a:spcPct val="100000"/>
              </a:lnSpc>
              <a:buFont typeface="Arial MT"/>
              <a:buChar char="•"/>
              <a:tabLst>
                <a:tab pos="35179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Figuras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titular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cotitular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divergências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CGIBS,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cobranças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administrativas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AFTM´s.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Diretoria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31,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108):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coordenar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aperfeiçoar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técnicas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fiscalização.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Conceitos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59,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214/25).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partir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2029,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2033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IBS/destino.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Planejamento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tributação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destino</a:t>
            </a:r>
            <a:r>
              <a:rPr dirty="0" sz="2000">
                <a:latin typeface="Calibri"/>
                <a:cs typeface="Calibri"/>
              </a:rPr>
              <a:t>/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(tomadores?):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cumulatividade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(vedado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consumo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pessoal/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saúde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corporativos =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fiscalizar);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split </a:t>
            </a:r>
            <a:r>
              <a:rPr dirty="0" sz="2000" spc="-10" i="1">
                <a:latin typeface="Calibri"/>
                <a:cs typeface="Calibri"/>
              </a:rPr>
              <a:t>	</a:t>
            </a:r>
            <a:r>
              <a:rPr dirty="0" sz="2000" i="1">
                <a:latin typeface="Calibri"/>
                <a:cs typeface="Calibri"/>
              </a:rPr>
              <a:t>payment</a:t>
            </a:r>
            <a:r>
              <a:rPr dirty="0" sz="2000" spc="-7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(liquidação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financeira/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transação/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caixas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empresas).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Planejamentos</a:t>
            </a:r>
            <a:r>
              <a:rPr dirty="0" sz="2000" spc="45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45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monitoramentos,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cruzamentos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329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214),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corretas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emissões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DF-</a:t>
            </a:r>
            <a:r>
              <a:rPr dirty="0" sz="2000">
                <a:latin typeface="Calibri"/>
                <a:cs typeface="Calibri"/>
              </a:rPr>
              <a:t>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relacionamentos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aberturas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OF´s.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Programas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 conformidade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(discussões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reserva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legal)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preverá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regras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uniformes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orientação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regularização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(§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480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LC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214/25).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/>
              <a:t>DO</a:t>
            </a:r>
            <a:r>
              <a:rPr dirty="0" spc="-100"/>
              <a:t> </a:t>
            </a:r>
            <a:r>
              <a:rPr dirty="0" spc="-25"/>
              <a:t>IBS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35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dita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(arts.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59,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60,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62,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336,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337,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todos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214):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obrigações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acessórias,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cadastro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único,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DTE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(332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214)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DF-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apresenta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vários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fatos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geradores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diferentes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regulados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regras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uniformes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específicas.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Ex.: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acessórias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entidades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imunes,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IBS-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importação,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exportação,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específicos,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favorecidos,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IBS-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serviços,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mercadorias,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locação,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isenção,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sociedades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profissionais,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IBS-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locação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venda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imóveis,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bancos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algn="just" marL="351790" marR="6350" indent="-33909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Regimes</a:t>
            </a:r>
            <a:r>
              <a:rPr dirty="0" sz="2000" spc="4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diferenciados</a:t>
            </a:r>
            <a:r>
              <a:rPr dirty="0" sz="2000" spc="4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favorecidos</a:t>
            </a:r>
            <a:r>
              <a:rPr dirty="0" sz="2000" spc="4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(desconto</a:t>
            </a:r>
            <a:r>
              <a:rPr dirty="0" sz="2000" spc="4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4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60%)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4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educação,</a:t>
            </a:r>
            <a:r>
              <a:rPr dirty="0" sz="2000" spc="4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saúde,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medicamentos,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transporte,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produtos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agropecuários,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produções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artísticas,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segurança 	nacional.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Sociedades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Profissionais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(30%)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há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qualquer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previsão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tributo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fixo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sociedades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profissionais,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atualmente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recolhem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ISS/fixo;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requisitos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(atividade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fim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prestada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sócios).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Simples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continua,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inclusive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possibilidade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“mescla”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(art.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146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CF,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2º);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conclusão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SN: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opção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dentro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opção,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recolhendo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 CBS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única guia do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(não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 gera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menor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tomador),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recolher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SN,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separado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(benefício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mecânica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débito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crédito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maior);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prestadores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B2C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continuam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FISCALIZAÇÃO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60"/>
              <a:t> </a:t>
            </a:r>
            <a:r>
              <a:rPr dirty="0"/>
              <a:t>IBS</a:t>
            </a:r>
            <a:r>
              <a:rPr dirty="0" spc="-5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-10">
                <a:solidFill>
                  <a:srgbClr val="FF0000"/>
                </a:solidFill>
              </a:rPr>
              <a:t>PROCEDIMENTOS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Procedimentos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324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seguintes,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214):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90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dias,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fundamentos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provas,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delegações,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arbitramentos,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360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(casos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ressarcimentos),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presunções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legais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(335)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fiscalização (338).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Penalidades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fiscalizador,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(20%),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SELIC,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punitivas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75%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(150%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isoladas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59,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341-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diante</a:t>
            </a:r>
            <a:r>
              <a:rPr dirty="0" sz="2000" spc="-1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Cobranças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administrativas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definirá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máximo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meses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(§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480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214/25).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Processos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SN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2032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Município,</a:t>
            </a:r>
            <a:r>
              <a:rPr dirty="0" sz="2000" spc="2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resolução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CG-</a:t>
            </a:r>
            <a:r>
              <a:rPr dirty="0" sz="2000" spc="-20">
                <a:latin typeface="Calibri"/>
                <a:cs typeface="Calibri"/>
              </a:rPr>
              <a:t>IBS,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simplicidade,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formato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eletrônico,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sustentação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oral,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úteis,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suspensão,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nulidades,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diligências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provimentos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vinculantes,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segundo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108.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latin typeface="Calibri"/>
                <a:cs typeface="Calibri"/>
              </a:rPr>
              <a:t>Recursos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ofício,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voluntário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uniformização;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Calibri"/>
                <a:cs typeface="Calibri"/>
              </a:rPr>
              <a:t>1ª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instancia,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uniformização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jurisprudência.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(PLP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108)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NOVO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PARADIGMA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AFTM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3.0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278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1858010" algn="l"/>
                <a:tab pos="3044190" algn="l"/>
                <a:tab pos="3348990" algn="l"/>
                <a:tab pos="4491990" algn="l"/>
                <a:tab pos="5278120" algn="l"/>
                <a:tab pos="5799455" algn="l"/>
                <a:tab pos="7793355" algn="l"/>
                <a:tab pos="9403080" algn="l"/>
              </a:tabLst>
            </a:pPr>
            <a:r>
              <a:rPr dirty="0" sz="2000" spc="-10">
                <a:latin typeface="Calibri"/>
                <a:cs typeface="Calibri"/>
              </a:rPr>
              <a:t>Acompanhar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legislação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sistemas: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PLP´s,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leis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complementares,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regulamentos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>
                <a:latin typeface="Calibri"/>
                <a:cs typeface="Calibri"/>
              </a:rPr>
              <a:t>avaliação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quinquenal;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Treinar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ótica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destino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estadual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(2026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IBS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estadual):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temos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ocupar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espaços;</a:t>
            </a:r>
            <a:endParaRPr sz="20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Adaptação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nova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lógica: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Origem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11)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Omissões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(origem)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Entidades </a:t>
            </a:r>
            <a:r>
              <a:rPr dirty="0" sz="2000">
                <a:latin typeface="Calibri"/>
                <a:cs typeface="Calibri"/>
              </a:rPr>
              <a:t>imunes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(origem);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6108" y="2747263"/>
            <a:ext cx="32810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1765300" algn="l"/>
                <a:tab pos="2545715" algn="l"/>
              </a:tabLst>
            </a:pPr>
            <a:r>
              <a:rPr dirty="0" sz="2000" spc="-10">
                <a:latin typeface="Calibri"/>
                <a:cs typeface="Calibri"/>
              </a:rPr>
              <a:t>Participar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grupos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61709" y="2747263"/>
            <a:ext cx="58781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0955" algn="l"/>
                <a:tab pos="1958975" algn="l"/>
                <a:tab pos="2783205" algn="l"/>
                <a:tab pos="3850004" algn="l"/>
                <a:tab pos="4711065" algn="l"/>
              </a:tabLs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técnicos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FNP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(Know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how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municipal):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96108" y="3051759"/>
            <a:ext cx="9545955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  <a:tabLst>
                <a:tab pos="3707129" algn="l"/>
                <a:tab pos="8433435" algn="l"/>
                <a:tab pos="8947150" algn="l"/>
              </a:tabLst>
            </a:pP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//fnp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org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br/index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php</a:t>
            </a:r>
            <a:r>
              <a:rPr dirty="0" sz="2000">
                <a:solidFill>
                  <a:srgbClr val="467885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/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https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: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//abrasf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org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br/grupos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de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trabalho</a:t>
            </a:r>
            <a:r>
              <a:rPr dirty="0" sz="2000">
                <a:solidFill>
                  <a:srgbClr val="467885"/>
                </a:solidFill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CNM: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https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: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//reformatributaria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cnm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org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br/</a:t>
            </a:r>
            <a:r>
              <a:rPr dirty="0" sz="2000" spc="-1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Indicar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técnicos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(além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Conselho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Superior/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político,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temos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setores,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dentre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quais,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Diretoria-</a:t>
            </a:r>
            <a:r>
              <a:rPr dirty="0" sz="2000">
                <a:latin typeface="Calibri"/>
                <a:cs typeface="Calibri"/>
              </a:rPr>
              <a:t>Executiva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diretorias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turmas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27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Câmaras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Julgamento);</a:t>
            </a:r>
            <a:endParaRPr sz="2000">
              <a:latin typeface="Calibri"/>
              <a:cs typeface="Calibri"/>
            </a:endParaRPr>
          </a:p>
          <a:p>
            <a:pPr algn="just" marL="352425" marR="762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Cooperar</a:t>
            </a:r>
            <a:r>
              <a:rPr dirty="0" sz="2000" spc="26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compartilhamento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informações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(prévias</a:t>
            </a:r>
            <a:r>
              <a:rPr dirty="0" sz="2000" spc="265">
                <a:latin typeface="Calibri"/>
                <a:cs typeface="Calibri"/>
              </a:rPr>
              <a:t>  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planejamentos?)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990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(integração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tecnológica);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Nas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emissões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DF-</a:t>
            </a:r>
            <a:r>
              <a:rPr dirty="0" sz="2000">
                <a:latin typeface="Calibri"/>
                <a:cs typeface="Calibri"/>
              </a:rPr>
              <a:t>e: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assistidas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(pré-</a:t>
            </a:r>
            <a:r>
              <a:rPr dirty="0" sz="2000">
                <a:latin typeface="Calibri"/>
                <a:cs typeface="Calibri"/>
              </a:rPr>
              <a:t>preenchida)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alertas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inconsistências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(apurações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corretas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classificações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NBS).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FF0000"/>
                </a:solidFill>
              </a:rPr>
              <a:t>PAINEL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4: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REFORMA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TRIBUTÁRIA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EM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TODOS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ÂNGULOS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0" y="862583"/>
            <a:ext cx="654557" cy="53416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96108" y="919733"/>
            <a:ext cx="9545320" cy="5817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 indent="426720">
              <a:lnSpc>
                <a:spcPct val="998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14h20</a:t>
            </a:r>
            <a:r>
              <a:rPr dirty="0" sz="2000" spc="1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10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16h15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painel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apresenta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análise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prática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impactos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municipais,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abordando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criação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(Imposto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Serviços)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 (Contribuição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Serviços),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transição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>
                <a:latin typeface="Calibri"/>
                <a:cs typeface="Calibri"/>
              </a:rPr>
              <a:t>novas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atribuições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Nacional.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palestrantes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discutirão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papel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fiscos</a:t>
            </a:r>
            <a:r>
              <a:rPr dirty="0" sz="2000" spc="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municipais</a:t>
            </a:r>
            <a:r>
              <a:rPr dirty="0" sz="2000" spc="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adaptação</a:t>
            </a:r>
            <a:r>
              <a:rPr dirty="0" sz="2000" spc="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ao</a:t>
            </a:r>
            <a:r>
              <a:rPr dirty="0" sz="2000" spc="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novo</a:t>
            </a:r>
            <a:r>
              <a:rPr dirty="0" sz="2000" spc="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modelo</a:t>
            </a:r>
            <a:r>
              <a:rPr dirty="0" sz="2000" spc="7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de </a:t>
            </a:r>
            <a:r>
              <a:rPr dirty="0" sz="2000" b="1">
                <a:latin typeface="Calibri"/>
                <a:cs typeface="Calibri"/>
              </a:rPr>
              <a:t>arrecadação,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os</a:t>
            </a:r>
            <a:r>
              <a:rPr dirty="0" sz="2000" spc="1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efeitos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sobre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fiscalização</a:t>
            </a:r>
            <a:r>
              <a:rPr dirty="0" sz="2000" spc="1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os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desafios</a:t>
            </a:r>
            <a:r>
              <a:rPr dirty="0" sz="2000" spc="1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institucionais</a:t>
            </a:r>
            <a:r>
              <a:rPr dirty="0" sz="2000" spc="1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tecnológicos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na </a:t>
            </a:r>
            <a:r>
              <a:rPr dirty="0" sz="2000" b="1">
                <a:latin typeface="Calibri"/>
                <a:cs typeface="Calibri"/>
              </a:rPr>
              <a:t>implementação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sistema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7.º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Tema: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Reforma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Tributária: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gestão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todos,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principalmente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auditores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contadores </a:t>
            </a:r>
            <a:r>
              <a:rPr dirty="0" sz="2000">
                <a:latin typeface="Calibri"/>
                <a:cs typeface="Calibri"/>
              </a:rPr>
              <a:t>Palestrante: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Alexandre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Pietra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Contador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advogado,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especialista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Administração </a:t>
            </a:r>
            <a:r>
              <a:rPr dirty="0" sz="2000">
                <a:latin typeface="Calibri"/>
                <a:cs typeface="Calibri"/>
              </a:rPr>
              <a:t>Pública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Eleitoral,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palestrante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CRCSP.</a:t>
            </a:r>
            <a:endParaRPr sz="20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palestrante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destacará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necessidade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atuação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gestores,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auditores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contadores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processo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transição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tributária,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ressaltando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exige </a:t>
            </a:r>
            <a:r>
              <a:rPr dirty="0" sz="2000">
                <a:latin typeface="Calibri"/>
                <a:cs typeface="Calibri"/>
              </a:rPr>
              <a:t>governança</a:t>
            </a:r>
            <a:r>
              <a:rPr dirty="0" sz="2000" spc="43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compartilhada,</a:t>
            </a:r>
            <a:r>
              <a:rPr dirty="0" sz="2000" spc="4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transparência</a:t>
            </a:r>
            <a:r>
              <a:rPr dirty="0" sz="2000" spc="4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43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apuração</a:t>
            </a:r>
            <a:r>
              <a:rPr dirty="0" sz="2000" spc="4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modernização</a:t>
            </a:r>
            <a:r>
              <a:rPr dirty="0" sz="2000" spc="43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contábil. </a:t>
            </a:r>
            <a:r>
              <a:rPr dirty="0" sz="2000">
                <a:latin typeface="Calibri"/>
                <a:cs typeface="Calibri"/>
              </a:rPr>
              <a:t>Apresentará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ainda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desafios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harmonização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normas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contábeis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tributárias,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importância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gestão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dados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papel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estratégico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profissionais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contabilidade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estrutura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arrecadação.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NOVO</a:t>
            </a:r>
            <a:r>
              <a:rPr dirty="0" spc="-100"/>
              <a:t> </a:t>
            </a:r>
            <a:r>
              <a:rPr dirty="0"/>
              <a:t>PARADIGMA</a:t>
            </a:r>
            <a:r>
              <a:rPr dirty="0" spc="-45"/>
              <a:t> </a:t>
            </a:r>
            <a:r>
              <a:rPr dirty="0"/>
              <a:t>DA</a:t>
            </a:r>
            <a:r>
              <a:rPr dirty="0" spc="-80"/>
              <a:t> </a:t>
            </a:r>
            <a:r>
              <a:rPr dirty="0"/>
              <a:t>FISCALIZAÇÃO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80"/>
              <a:t> </a:t>
            </a:r>
            <a:r>
              <a:rPr dirty="0">
                <a:solidFill>
                  <a:srgbClr val="FF0000"/>
                </a:solidFill>
              </a:rPr>
              <a:t>AFTM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4.0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0337038" y="918209"/>
            <a:ext cx="16021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dirty="0" sz="2000" spc="-10">
                <a:latin typeface="Calibri"/>
                <a:cs typeface="Calibri"/>
              </a:rPr>
              <a:t>espontânea)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6108" y="918209"/>
            <a:ext cx="781240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2370455" algn="l"/>
                <a:tab pos="3883660" algn="l"/>
                <a:tab pos="5174615" algn="l"/>
                <a:tab pos="5807075" algn="l"/>
                <a:tab pos="6773545" algn="l"/>
              </a:tabLs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Monitoramentos,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cruzamentos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(sistemas)</a:t>
            </a:r>
            <a:r>
              <a:rPr dirty="0" sz="2000" spc="-1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fisco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cidadão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(denúncia </a:t>
            </a:r>
            <a:r>
              <a:rPr dirty="0" sz="2000">
                <a:latin typeface="Calibri"/>
                <a:cs typeface="Calibri"/>
              </a:rPr>
              <a:t>cidadania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(B2C);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96108" y="1832305"/>
            <a:ext cx="9545955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Fiscalizar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cadeia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creditamentos;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Uso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consumo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pessoal;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Conhecimento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identificação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contábil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omissões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receita;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Conhecimento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auditoria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ferramentas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tecnológicas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(SPED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ContÁgil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alibri"/>
                <a:cs typeface="Calibri"/>
              </a:rPr>
              <a:t>Lite).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Fluxo</a:t>
            </a:r>
            <a:r>
              <a:rPr dirty="0" sz="2000" spc="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operações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Prévio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Monitoramento/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Cruzamento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Painel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Municipal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(sistema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SERPRO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corrente)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Interesse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(visando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autorregularizações)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Sistema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(padronização)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DTE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Contabilidade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(omissões)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Autuação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(12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meses)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Instâncias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recursais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Dívida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Ativa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IBS.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Tecnologia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Prevenção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Compartilhamento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(Obrigatório)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CGIBS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65"/>
              <a:t> </a:t>
            </a:r>
            <a:r>
              <a:rPr dirty="0">
                <a:solidFill>
                  <a:srgbClr val="FF0000"/>
                </a:solidFill>
              </a:rPr>
              <a:t>ESTRUTURA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+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PRESIDÊNCIA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VICE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6620" y="979169"/>
            <a:ext cx="9849104" cy="56372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CGIBS</a:t>
            </a:r>
            <a:r>
              <a:rPr dirty="0" spc="-5"/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>
                <a:solidFill>
                  <a:srgbClr val="FF0000"/>
                </a:solidFill>
              </a:rPr>
              <a:t>B2B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B2C$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7407583" y="3515987"/>
            <a:ext cx="579120" cy="621030"/>
            <a:chOff x="7407583" y="3515987"/>
            <a:chExt cx="579120" cy="621030"/>
          </a:xfrm>
        </p:grpSpPr>
        <p:sp>
          <p:nvSpPr>
            <p:cNvPr id="6" name="object 6" descr=""/>
            <p:cNvSpPr/>
            <p:nvPr/>
          </p:nvSpPr>
          <p:spPr>
            <a:xfrm>
              <a:off x="7412524" y="3520928"/>
              <a:ext cx="568960" cy="610870"/>
            </a:xfrm>
            <a:custGeom>
              <a:avLst/>
              <a:gdLst/>
              <a:ahLst/>
              <a:cxnLst/>
              <a:rect l="l" t="t" r="r" b="b"/>
              <a:pathLst>
                <a:path w="568959" h="610870">
                  <a:moveTo>
                    <a:pt x="537077" y="0"/>
                  </a:moveTo>
                  <a:lnTo>
                    <a:pt x="31592" y="0"/>
                  </a:lnTo>
                  <a:lnTo>
                    <a:pt x="0" y="233486"/>
                  </a:lnTo>
                  <a:lnTo>
                    <a:pt x="0" y="269407"/>
                  </a:lnTo>
                  <a:lnTo>
                    <a:pt x="2492" y="283355"/>
                  </a:lnTo>
                  <a:lnTo>
                    <a:pt x="9280" y="294777"/>
                  </a:lnTo>
                  <a:lnTo>
                    <a:pt x="19325" y="302494"/>
                  </a:lnTo>
                  <a:lnTo>
                    <a:pt x="31592" y="305328"/>
                  </a:lnTo>
                  <a:lnTo>
                    <a:pt x="31593" y="610657"/>
                  </a:lnTo>
                  <a:lnTo>
                    <a:pt x="300132" y="610657"/>
                  </a:lnTo>
                  <a:lnTo>
                    <a:pt x="300132" y="520855"/>
                  </a:lnTo>
                  <a:lnTo>
                    <a:pt x="94778" y="520855"/>
                  </a:lnTo>
                  <a:lnTo>
                    <a:pt x="94778" y="377171"/>
                  </a:lnTo>
                  <a:lnTo>
                    <a:pt x="537078" y="377171"/>
                  </a:lnTo>
                  <a:lnTo>
                    <a:pt x="537078" y="305329"/>
                  </a:lnTo>
                  <a:lnTo>
                    <a:pt x="94778" y="305328"/>
                  </a:lnTo>
                  <a:lnTo>
                    <a:pt x="82511" y="302494"/>
                  </a:lnTo>
                  <a:lnTo>
                    <a:pt x="72466" y="294777"/>
                  </a:lnTo>
                  <a:lnTo>
                    <a:pt x="65678" y="283355"/>
                  </a:lnTo>
                  <a:lnTo>
                    <a:pt x="63185" y="269407"/>
                  </a:lnTo>
                  <a:lnTo>
                    <a:pt x="63185" y="233486"/>
                  </a:lnTo>
                  <a:lnTo>
                    <a:pt x="78981" y="53881"/>
                  </a:lnTo>
                  <a:lnTo>
                    <a:pt x="544368" y="53881"/>
                  </a:lnTo>
                  <a:lnTo>
                    <a:pt x="537077" y="0"/>
                  </a:lnTo>
                  <a:close/>
                </a:path>
                <a:path w="568959" h="610870">
                  <a:moveTo>
                    <a:pt x="537078" y="377171"/>
                  </a:moveTo>
                  <a:lnTo>
                    <a:pt x="473892" y="377171"/>
                  </a:lnTo>
                  <a:lnTo>
                    <a:pt x="473892" y="610657"/>
                  </a:lnTo>
                  <a:lnTo>
                    <a:pt x="537078" y="610657"/>
                  </a:lnTo>
                  <a:lnTo>
                    <a:pt x="537078" y="377171"/>
                  </a:lnTo>
                  <a:close/>
                </a:path>
                <a:path w="568959" h="610870">
                  <a:moveTo>
                    <a:pt x="300131" y="377171"/>
                  </a:moveTo>
                  <a:lnTo>
                    <a:pt x="221149" y="377171"/>
                  </a:lnTo>
                  <a:lnTo>
                    <a:pt x="221150" y="520855"/>
                  </a:lnTo>
                  <a:lnTo>
                    <a:pt x="300132" y="520855"/>
                  </a:lnTo>
                  <a:lnTo>
                    <a:pt x="300131" y="377171"/>
                  </a:lnTo>
                  <a:close/>
                </a:path>
                <a:path w="568959" h="610870">
                  <a:moveTo>
                    <a:pt x="197455" y="53881"/>
                  </a:moveTo>
                  <a:lnTo>
                    <a:pt x="142167" y="53881"/>
                  </a:lnTo>
                  <a:lnTo>
                    <a:pt x="126371" y="233486"/>
                  </a:lnTo>
                  <a:lnTo>
                    <a:pt x="126371" y="269407"/>
                  </a:lnTo>
                  <a:lnTo>
                    <a:pt x="123878" y="283355"/>
                  </a:lnTo>
                  <a:lnTo>
                    <a:pt x="117090" y="294777"/>
                  </a:lnTo>
                  <a:lnTo>
                    <a:pt x="107045" y="302494"/>
                  </a:lnTo>
                  <a:lnTo>
                    <a:pt x="94778" y="305328"/>
                  </a:lnTo>
                  <a:lnTo>
                    <a:pt x="221149" y="305328"/>
                  </a:lnTo>
                  <a:lnTo>
                    <a:pt x="189556" y="269407"/>
                  </a:lnTo>
                  <a:lnTo>
                    <a:pt x="189556" y="233486"/>
                  </a:lnTo>
                  <a:lnTo>
                    <a:pt x="197455" y="53881"/>
                  </a:lnTo>
                  <a:close/>
                </a:path>
                <a:path w="568959" h="610870">
                  <a:moveTo>
                    <a:pt x="308029" y="53881"/>
                  </a:moveTo>
                  <a:lnTo>
                    <a:pt x="260640" y="53881"/>
                  </a:lnTo>
                  <a:lnTo>
                    <a:pt x="252742" y="233486"/>
                  </a:lnTo>
                  <a:lnTo>
                    <a:pt x="252742" y="269407"/>
                  </a:lnTo>
                  <a:lnTo>
                    <a:pt x="250249" y="283355"/>
                  </a:lnTo>
                  <a:lnTo>
                    <a:pt x="243462" y="294777"/>
                  </a:lnTo>
                  <a:lnTo>
                    <a:pt x="233416" y="302494"/>
                  </a:lnTo>
                  <a:lnTo>
                    <a:pt x="221149" y="305328"/>
                  </a:lnTo>
                  <a:lnTo>
                    <a:pt x="347521" y="305329"/>
                  </a:lnTo>
                  <a:lnTo>
                    <a:pt x="315928" y="269407"/>
                  </a:lnTo>
                  <a:lnTo>
                    <a:pt x="315928" y="233486"/>
                  </a:lnTo>
                  <a:lnTo>
                    <a:pt x="308029" y="53881"/>
                  </a:lnTo>
                  <a:close/>
                </a:path>
                <a:path w="568959" h="610870">
                  <a:moveTo>
                    <a:pt x="426503" y="53881"/>
                  </a:moveTo>
                  <a:lnTo>
                    <a:pt x="371215" y="53881"/>
                  </a:lnTo>
                  <a:lnTo>
                    <a:pt x="379113" y="233486"/>
                  </a:lnTo>
                  <a:lnTo>
                    <a:pt x="379113" y="269407"/>
                  </a:lnTo>
                  <a:lnTo>
                    <a:pt x="376621" y="283355"/>
                  </a:lnTo>
                  <a:lnTo>
                    <a:pt x="369833" y="294777"/>
                  </a:lnTo>
                  <a:lnTo>
                    <a:pt x="359788" y="302494"/>
                  </a:lnTo>
                  <a:lnTo>
                    <a:pt x="347521" y="305329"/>
                  </a:lnTo>
                  <a:lnTo>
                    <a:pt x="473892" y="305329"/>
                  </a:lnTo>
                  <a:lnTo>
                    <a:pt x="442299" y="269407"/>
                  </a:lnTo>
                  <a:lnTo>
                    <a:pt x="442299" y="233486"/>
                  </a:lnTo>
                  <a:lnTo>
                    <a:pt x="426503" y="53881"/>
                  </a:lnTo>
                  <a:close/>
                </a:path>
                <a:path w="568959" h="610870">
                  <a:moveTo>
                    <a:pt x="544368" y="53881"/>
                  </a:moveTo>
                  <a:lnTo>
                    <a:pt x="489688" y="53881"/>
                  </a:lnTo>
                  <a:lnTo>
                    <a:pt x="505485" y="233486"/>
                  </a:lnTo>
                  <a:lnTo>
                    <a:pt x="505485" y="269407"/>
                  </a:lnTo>
                  <a:lnTo>
                    <a:pt x="502992" y="283355"/>
                  </a:lnTo>
                  <a:lnTo>
                    <a:pt x="496204" y="294777"/>
                  </a:lnTo>
                  <a:lnTo>
                    <a:pt x="486159" y="302494"/>
                  </a:lnTo>
                  <a:lnTo>
                    <a:pt x="473892" y="305329"/>
                  </a:lnTo>
                  <a:lnTo>
                    <a:pt x="537078" y="305329"/>
                  </a:lnTo>
                  <a:lnTo>
                    <a:pt x="549345" y="302494"/>
                  </a:lnTo>
                  <a:lnTo>
                    <a:pt x="559390" y="294777"/>
                  </a:lnTo>
                  <a:lnTo>
                    <a:pt x="566178" y="283355"/>
                  </a:lnTo>
                  <a:lnTo>
                    <a:pt x="568670" y="269408"/>
                  </a:lnTo>
                  <a:lnTo>
                    <a:pt x="568670" y="233486"/>
                  </a:lnTo>
                  <a:lnTo>
                    <a:pt x="544368" y="53881"/>
                  </a:lnTo>
                  <a:close/>
                </a:path>
              </a:pathLst>
            </a:custGeom>
            <a:solidFill>
              <a:srgbClr val="5016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412524" y="3520928"/>
              <a:ext cx="568960" cy="610870"/>
            </a:xfrm>
            <a:custGeom>
              <a:avLst/>
              <a:gdLst/>
              <a:ahLst/>
              <a:cxnLst/>
              <a:rect l="l" t="t" r="r" b="b"/>
              <a:pathLst>
                <a:path w="568959" h="610870">
                  <a:moveTo>
                    <a:pt x="505485" y="269407"/>
                  </a:moveTo>
                  <a:lnTo>
                    <a:pt x="502992" y="283355"/>
                  </a:lnTo>
                  <a:lnTo>
                    <a:pt x="496204" y="294777"/>
                  </a:lnTo>
                  <a:lnTo>
                    <a:pt x="486159" y="302494"/>
                  </a:lnTo>
                  <a:lnTo>
                    <a:pt x="473892" y="305329"/>
                  </a:lnTo>
                  <a:lnTo>
                    <a:pt x="461625" y="302494"/>
                  </a:lnTo>
                  <a:lnTo>
                    <a:pt x="451580" y="294777"/>
                  </a:lnTo>
                  <a:lnTo>
                    <a:pt x="444792" y="283355"/>
                  </a:lnTo>
                  <a:lnTo>
                    <a:pt x="442299" y="269407"/>
                  </a:lnTo>
                  <a:lnTo>
                    <a:pt x="442299" y="233486"/>
                  </a:lnTo>
                  <a:lnTo>
                    <a:pt x="426503" y="53881"/>
                  </a:lnTo>
                  <a:lnTo>
                    <a:pt x="489688" y="53881"/>
                  </a:lnTo>
                  <a:lnTo>
                    <a:pt x="505485" y="233486"/>
                  </a:lnTo>
                  <a:lnTo>
                    <a:pt x="505485" y="269407"/>
                  </a:lnTo>
                  <a:close/>
                </a:path>
                <a:path w="568959" h="610870">
                  <a:moveTo>
                    <a:pt x="379113" y="269407"/>
                  </a:moveTo>
                  <a:lnTo>
                    <a:pt x="376621" y="283355"/>
                  </a:lnTo>
                  <a:lnTo>
                    <a:pt x="369833" y="294777"/>
                  </a:lnTo>
                  <a:lnTo>
                    <a:pt x="359788" y="302494"/>
                  </a:lnTo>
                  <a:lnTo>
                    <a:pt x="347521" y="305329"/>
                  </a:lnTo>
                  <a:lnTo>
                    <a:pt x="335254" y="302494"/>
                  </a:lnTo>
                  <a:lnTo>
                    <a:pt x="325208" y="294777"/>
                  </a:lnTo>
                  <a:lnTo>
                    <a:pt x="318421" y="283355"/>
                  </a:lnTo>
                  <a:lnTo>
                    <a:pt x="315928" y="269407"/>
                  </a:lnTo>
                  <a:lnTo>
                    <a:pt x="315928" y="233486"/>
                  </a:lnTo>
                  <a:lnTo>
                    <a:pt x="308029" y="53881"/>
                  </a:lnTo>
                  <a:lnTo>
                    <a:pt x="371215" y="53881"/>
                  </a:lnTo>
                  <a:lnTo>
                    <a:pt x="379113" y="233486"/>
                  </a:lnTo>
                  <a:lnTo>
                    <a:pt x="379113" y="269407"/>
                  </a:lnTo>
                  <a:close/>
                </a:path>
                <a:path w="568959" h="610870">
                  <a:moveTo>
                    <a:pt x="252742" y="233486"/>
                  </a:moveTo>
                  <a:lnTo>
                    <a:pt x="250249" y="283355"/>
                  </a:lnTo>
                  <a:lnTo>
                    <a:pt x="221149" y="305328"/>
                  </a:lnTo>
                  <a:lnTo>
                    <a:pt x="208882" y="302494"/>
                  </a:lnTo>
                  <a:lnTo>
                    <a:pt x="198837" y="294777"/>
                  </a:lnTo>
                  <a:lnTo>
                    <a:pt x="192049" y="283355"/>
                  </a:lnTo>
                  <a:lnTo>
                    <a:pt x="189556" y="269407"/>
                  </a:lnTo>
                  <a:lnTo>
                    <a:pt x="189556" y="233486"/>
                  </a:lnTo>
                  <a:lnTo>
                    <a:pt x="197455" y="53881"/>
                  </a:lnTo>
                  <a:lnTo>
                    <a:pt x="260640" y="53881"/>
                  </a:lnTo>
                  <a:lnTo>
                    <a:pt x="252742" y="233486"/>
                  </a:lnTo>
                  <a:close/>
                </a:path>
                <a:path w="568959" h="610870">
                  <a:moveTo>
                    <a:pt x="221150" y="520855"/>
                  </a:moveTo>
                  <a:lnTo>
                    <a:pt x="94778" y="520855"/>
                  </a:lnTo>
                  <a:lnTo>
                    <a:pt x="94778" y="377171"/>
                  </a:lnTo>
                  <a:lnTo>
                    <a:pt x="221149" y="377171"/>
                  </a:lnTo>
                  <a:lnTo>
                    <a:pt x="221150" y="520855"/>
                  </a:lnTo>
                  <a:close/>
                </a:path>
                <a:path w="568959" h="610870">
                  <a:moveTo>
                    <a:pt x="63185" y="269407"/>
                  </a:moveTo>
                  <a:lnTo>
                    <a:pt x="63185" y="233486"/>
                  </a:lnTo>
                  <a:lnTo>
                    <a:pt x="78981" y="53881"/>
                  </a:lnTo>
                  <a:lnTo>
                    <a:pt x="142167" y="53881"/>
                  </a:lnTo>
                  <a:lnTo>
                    <a:pt x="126371" y="233486"/>
                  </a:lnTo>
                  <a:lnTo>
                    <a:pt x="126371" y="269407"/>
                  </a:lnTo>
                  <a:lnTo>
                    <a:pt x="123878" y="283355"/>
                  </a:lnTo>
                  <a:lnTo>
                    <a:pt x="117090" y="294777"/>
                  </a:lnTo>
                  <a:lnTo>
                    <a:pt x="107045" y="302494"/>
                  </a:lnTo>
                  <a:lnTo>
                    <a:pt x="94778" y="305328"/>
                  </a:lnTo>
                  <a:lnTo>
                    <a:pt x="82511" y="302494"/>
                  </a:lnTo>
                  <a:lnTo>
                    <a:pt x="72466" y="294777"/>
                  </a:lnTo>
                  <a:lnTo>
                    <a:pt x="65678" y="283355"/>
                  </a:lnTo>
                  <a:lnTo>
                    <a:pt x="63185" y="269407"/>
                  </a:lnTo>
                  <a:close/>
                </a:path>
                <a:path w="568959" h="610870">
                  <a:moveTo>
                    <a:pt x="537077" y="0"/>
                  </a:moveTo>
                  <a:lnTo>
                    <a:pt x="31592" y="0"/>
                  </a:lnTo>
                  <a:lnTo>
                    <a:pt x="0" y="233486"/>
                  </a:lnTo>
                  <a:lnTo>
                    <a:pt x="0" y="269407"/>
                  </a:lnTo>
                  <a:lnTo>
                    <a:pt x="2492" y="283355"/>
                  </a:lnTo>
                  <a:lnTo>
                    <a:pt x="9280" y="294777"/>
                  </a:lnTo>
                  <a:lnTo>
                    <a:pt x="19325" y="302494"/>
                  </a:lnTo>
                  <a:lnTo>
                    <a:pt x="31592" y="305328"/>
                  </a:lnTo>
                  <a:lnTo>
                    <a:pt x="31593" y="610657"/>
                  </a:lnTo>
                  <a:lnTo>
                    <a:pt x="300132" y="610657"/>
                  </a:lnTo>
                  <a:lnTo>
                    <a:pt x="300131" y="377171"/>
                  </a:lnTo>
                  <a:lnTo>
                    <a:pt x="473892" y="377171"/>
                  </a:lnTo>
                  <a:lnTo>
                    <a:pt x="473892" y="610657"/>
                  </a:lnTo>
                  <a:lnTo>
                    <a:pt x="537078" y="610657"/>
                  </a:lnTo>
                  <a:lnTo>
                    <a:pt x="537078" y="305329"/>
                  </a:lnTo>
                  <a:lnTo>
                    <a:pt x="549345" y="302494"/>
                  </a:lnTo>
                  <a:lnTo>
                    <a:pt x="559390" y="294777"/>
                  </a:lnTo>
                  <a:lnTo>
                    <a:pt x="566178" y="283355"/>
                  </a:lnTo>
                  <a:lnTo>
                    <a:pt x="568670" y="269408"/>
                  </a:lnTo>
                  <a:lnTo>
                    <a:pt x="568670" y="233486"/>
                  </a:lnTo>
                  <a:lnTo>
                    <a:pt x="537077" y="0"/>
                  </a:lnTo>
                  <a:close/>
                </a:path>
              </a:pathLst>
            </a:custGeom>
            <a:ln w="984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917292" y="3742683"/>
            <a:ext cx="695325" cy="440055"/>
            <a:chOff x="4917292" y="3742683"/>
            <a:chExt cx="695325" cy="4400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6469" y="4056992"/>
              <a:ext cx="110574" cy="12572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8373" y="4056992"/>
              <a:ext cx="110574" cy="12572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917287" y="3742689"/>
              <a:ext cx="695325" cy="377190"/>
            </a:xfrm>
            <a:custGeom>
              <a:avLst/>
              <a:gdLst/>
              <a:ahLst/>
              <a:cxnLst/>
              <a:rect l="l" t="t" r="r" b="b"/>
              <a:pathLst>
                <a:path w="695325" h="377189">
                  <a:moveTo>
                    <a:pt x="442290" y="251447"/>
                  </a:moveTo>
                  <a:lnTo>
                    <a:pt x="0" y="251447"/>
                  </a:lnTo>
                  <a:lnTo>
                    <a:pt x="0" y="377177"/>
                  </a:lnTo>
                  <a:lnTo>
                    <a:pt x="47383" y="377177"/>
                  </a:lnTo>
                  <a:lnTo>
                    <a:pt x="53619" y="342303"/>
                  </a:lnTo>
                  <a:lnTo>
                    <a:pt x="70586" y="313753"/>
                  </a:lnTo>
                  <a:lnTo>
                    <a:pt x="95694" y="294449"/>
                  </a:lnTo>
                  <a:lnTo>
                    <a:pt x="126365" y="287362"/>
                  </a:lnTo>
                  <a:lnTo>
                    <a:pt x="157035" y="294449"/>
                  </a:lnTo>
                  <a:lnTo>
                    <a:pt x="182143" y="313753"/>
                  </a:lnTo>
                  <a:lnTo>
                    <a:pt x="199110" y="342303"/>
                  </a:lnTo>
                  <a:lnTo>
                    <a:pt x="205346" y="377177"/>
                  </a:lnTo>
                  <a:lnTo>
                    <a:pt x="442290" y="377177"/>
                  </a:lnTo>
                  <a:lnTo>
                    <a:pt x="442290" y="251447"/>
                  </a:lnTo>
                  <a:close/>
                </a:path>
                <a:path w="695325" h="377189">
                  <a:moveTo>
                    <a:pt x="442302" y="0"/>
                  </a:moveTo>
                  <a:lnTo>
                    <a:pt x="0" y="0"/>
                  </a:lnTo>
                  <a:lnTo>
                    <a:pt x="0" y="215531"/>
                  </a:lnTo>
                  <a:lnTo>
                    <a:pt x="442302" y="215531"/>
                  </a:lnTo>
                  <a:lnTo>
                    <a:pt x="442302" y="0"/>
                  </a:lnTo>
                  <a:close/>
                </a:path>
                <a:path w="695325" h="377189">
                  <a:moveTo>
                    <a:pt x="695032" y="251447"/>
                  </a:moveTo>
                  <a:lnTo>
                    <a:pt x="640537" y="186791"/>
                  </a:lnTo>
                  <a:lnTo>
                    <a:pt x="635012" y="182295"/>
                  </a:lnTo>
                  <a:lnTo>
                    <a:pt x="633526" y="179603"/>
                  </a:lnTo>
                  <a:lnTo>
                    <a:pt x="631063" y="175120"/>
                  </a:lnTo>
                  <a:lnTo>
                    <a:pt x="629488" y="167932"/>
                  </a:lnTo>
                  <a:lnTo>
                    <a:pt x="613689" y="105968"/>
                  </a:lnTo>
                  <a:lnTo>
                    <a:pt x="606806" y="89801"/>
                  </a:lnTo>
                  <a:lnTo>
                    <a:pt x="604735" y="84950"/>
                  </a:lnTo>
                  <a:lnTo>
                    <a:pt x="599465" y="78778"/>
                  </a:lnTo>
                  <a:lnTo>
                    <a:pt x="599465" y="178701"/>
                  </a:lnTo>
                  <a:lnTo>
                    <a:pt x="599465" y="179603"/>
                  </a:lnTo>
                  <a:lnTo>
                    <a:pt x="505485" y="179603"/>
                  </a:lnTo>
                  <a:lnTo>
                    <a:pt x="505485" y="89801"/>
                  </a:lnTo>
                  <a:lnTo>
                    <a:pt x="552869" y="89801"/>
                  </a:lnTo>
                  <a:lnTo>
                    <a:pt x="563118" y="91719"/>
                  </a:lnTo>
                  <a:lnTo>
                    <a:pt x="598678" y="177812"/>
                  </a:lnTo>
                  <a:lnTo>
                    <a:pt x="598678" y="178701"/>
                  </a:lnTo>
                  <a:lnTo>
                    <a:pt x="599465" y="178701"/>
                  </a:lnTo>
                  <a:lnTo>
                    <a:pt x="599465" y="78778"/>
                  </a:lnTo>
                  <a:lnTo>
                    <a:pt x="590677" y="68478"/>
                  </a:lnTo>
                  <a:lnTo>
                    <a:pt x="572922" y="57721"/>
                  </a:lnTo>
                  <a:lnTo>
                    <a:pt x="552869" y="53886"/>
                  </a:lnTo>
                  <a:lnTo>
                    <a:pt x="473887" y="53886"/>
                  </a:lnTo>
                  <a:lnTo>
                    <a:pt x="473887" y="377177"/>
                  </a:lnTo>
                  <a:lnTo>
                    <a:pt x="505485" y="377177"/>
                  </a:lnTo>
                  <a:lnTo>
                    <a:pt x="511708" y="342303"/>
                  </a:lnTo>
                  <a:lnTo>
                    <a:pt x="528675" y="313753"/>
                  </a:lnTo>
                  <a:lnTo>
                    <a:pt x="553796" y="294449"/>
                  </a:lnTo>
                  <a:lnTo>
                    <a:pt x="584466" y="287362"/>
                  </a:lnTo>
                  <a:lnTo>
                    <a:pt x="615124" y="294449"/>
                  </a:lnTo>
                  <a:lnTo>
                    <a:pt x="640245" y="313753"/>
                  </a:lnTo>
                  <a:lnTo>
                    <a:pt x="657212" y="342303"/>
                  </a:lnTo>
                  <a:lnTo>
                    <a:pt x="663448" y="377177"/>
                  </a:lnTo>
                  <a:lnTo>
                    <a:pt x="675716" y="374332"/>
                  </a:lnTo>
                  <a:lnTo>
                    <a:pt x="685761" y="366623"/>
                  </a:lnTo>
                  <a:lnTo>
                    <a:pt x="692543" y="355193"/>
                  </a:lnTo>
                  <a:lnTo>
                    <a:pt x="695032" y="341249"/>
                  </a:lnTo>
                  <a:lnTo>
                    <a:pt x="695032" y="287362"/>
                  </a:lnTo>
                  <a:lnTo>
                    <a:pt x="695032" y="251447"/>
                  </a:lnTo>
                  <a:close/>
                </a:path>
              </a:pathLst>
            </a:custGeom>
            <a:solidFill>
              <a:srgbClr val="5016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462654" y="3947414"/>
            <a:ext cx="1170305" cy="151130"/>
            <a:chOff x="3462654" y="3947414"/>
            <a:chExt cx="1170305" cy="151130"/>
          </a:xfrm>
        </p:grpSpPr>
        <p:sp>
          <p:nvSpPr>
            <p:cNvPr id="13" name="object 13" descr=""/>
            <p:cNvSpPr/>
            <p:nvPr/>
          </p:nvSpPr>
          <p:spPr>
            <a:xfrm>
              <a:off x="3472179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1084961" y="0"/>
                  </a:moveTo>
                  <a:lnTo>
                    <a:pt x="1084961" y="33019"/>
                  </a:lnTo>
                  <a:lnTo>
                    <a:pt x="0" y="33019"/>
                  </a:lnTo>
                  <a:lnTo>
                    <a:pt x="0" y="99060"/>
                  </a:lnTo>
                  <a:lnTo>
                    <a:pt x="1084961" y="99060"/>
                  </a:lnTo>
                  <a:lnTo>
                    <a:pt x="1084961" y="131953"/>
                  </a:lnTo>
                  <a:lnTo>
                    <a:pt x="1150874" y="66040"/>
                  </a:lnTo>
                  <a:lnTo>
                    <a:pt x="1084961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72179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0" y="33019"/>
                  </a:moveTo>
                  <a:lnTo>
                    <a:pt x="1084961" y="33019"/>
                  </a:lnTo>
                  <a:lnTo>
                    <a:pt x="1084961" y="0"/>
                  </a:lnTo>
                  <a:lnTo>
                    <a:pt x="1150874" y="66040"/>
                  </a:lnTo>
                  <a:lnTo>
                    <a:pt x="1084961" y="131953"/>
                  </a:lnTo>
                  <a:lnTo>
                    <a:pt x="1084961" y="99060"/>
                  </a:lnTo>
                  <a:lnTo>
                    <a:pt x="0" y="99060"/>
                  </a:lnTo>
                  <a:lnTo>
                    <a:pt x="0" y="33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5894832" y="3947414"/>
            <a:ext cx="1170305" cy="151130"/>
            <a:chOff x="5894832" y="3947414"/>
            <a:chExt cx="1170305" cy="151130"/>
          </a:xfrm>
        </p:grpSpPr>
        <p:sp>
          <p:nvSpPr>
            <p:cNvPr id="16" name="object 16" descr=""/>
            <p:cNvSpPr/>
            <p:nvPr/>
          </p:nvSpPr>
          <p:spPr>
            <a:xfrm>
              <a:off x="5904357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1084961" y="0"/>
                  </a:moveTo>
                  <a:lnTo>
                    <a:pt x="1084961" y="33019"/>
                  </a:lnTo>
                  <a:lnTo>
                    <a:pt x="0" y="33019"/>
                  </a:lnTo>
                  <a:lnTo>
                    <a:pt x="0" y="99060"/>
                  </a:lnTo>
                  <a:lnTo>
                    <a:pt x="1084961" y="99060"/>
                  </a:lnTo>
                  <a:lnTo>
                    <a:pt x="1084961" y="131953"/>
                  </a:lnTo>
                  <a:lnTo>
                    <a:pt x="1150873" y="66040"/>
                  </a:lnTo>
                  <a:lnTo>
                    <a:pt x="1084961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904357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0" y="33019"/>
                  </a:moveTo>
                  <a:lnTo>
                    <a:pt x="1084961" y="33019"/>
                  </a:lnTo>
                  <a:lnTo>
                    <a:pt x="1084961" y="0"/>
                  </a:lnTo>
                  <a:lnTo>
                    <a:pt x="1150873" y="66040"/>
                  </a:lnTo>
                  <a:lnTo>
                    <a:pt x="1084961" y="131953"/>
                  </a:lnTo>
                  <a:lnTo>
                    <a:pt x="1084961" y="99060"/>
                  </a:lnTo>
                  <a:lnTo>
                    <a:pt x="0" y="99060"/>
                  </a:lnTo>
                  <a:lnTo>
                    <a:pt x="0" y="33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8326881" y="3947414"/>
            <a:ext cx="1170305" cy="151130"/>
            <a:chOff x="8326881" y="3947414"/>
            <a:chExt cx="1170305" cy="151130"/>
          </a:xfrm>
        </p:grpSpPr>
        <p:sp>
          <p:nvSpPr>
            <p:cNvPr id="19" name="object 19" descr=""/>
            <p:cNvSpPr/>
            <p:nvPr/>
          </p:nvSpPr>
          <p:spPr>
            <a:xfrm>
              <a:off x="8336406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1085088" y="0"/>
                  </a:moveTo>
                  <a:lnTo>
                    <a:pt x="1085088" y="33019"/>
                  </a:lnTo>
                  <a:lnTo>
                    <a:pt x="0" y="33019"/>
                  </a:lnTo>
                  <a:lnTo>
                    <a:pt x="0" y="99060"/>
                  </a:lnTo>
                  <a:lnTo>
                    <a:pt x="1085088" y="99060"/>
                  </a:lnTo>
                  <a:lnTo>
                    <a:pt x="1085088" y="131953"/>
                  </a:lnTo>
                  <a:lnTo>
                    <a:pt x="1151001" y="66040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36406" y="3956939"/>
              <a:ext cx="1151255" cy="132080"/>
            </a:xfrm>
            <a:custGeom>
              <a:avLst/>
              <a:gdLst/>
              <a:ahLst/>
              <a:cxnLst/>
              <a:rect l="l" t="t" r="r" b="b"/>
              <a:pathLst>
                <a:path w="1151254" h="132079">
                  <a:moveTo>
                    <a:pt x="0" y="33019"/>
                  </a:moveTo>
                  <a:lnTo>
                    <a:pt x="1085088" y="33019"/>
                  </a:lnTo>
                  <a:lnTo>
                    <a:pt x="1085088" y="0"/>
                  </a:lnTo>
                  <a:lnTo>
                    <a:pt x="1151001" y="66040"/>
                  </a:lnTo>
                  <a:lnTo>
                    <a:pt x="1085088" y="131953"/>
                  </a:lnTo>
                  <a:lnTo>
                    <a:pt x="1085088" y="99060"/>
                  </a:lnTo>
                  <a:lnTo>
                    <a:pt x="0" y="99060"/>
                  </a:lnTo>
                  <a:lnTo>
                    <a:pt x="0" y="33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3703828" y="4303758"/>
          <a:ext cx="5558155" cy="55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270"/>
                <a:gridCol w="2432050"/>
                <a:gridCol w="1524635"/>
              </a:tblGrid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500,0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700,0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1000,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2030"/>
                        </a:lnSpc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ts val="2030"/>
                        </a:lnSpc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ts val="2030"/>
                        </a:lnSpc>
                      </a:pPr>
                      <a:r>
                        <a:rPr dirty="0" sz="1800" spc="-25">
                          <a:latin typeface="Trebuchet MS"/>
                          <a:cs typeface="Trebuchet MS"/>
                        </a:rPr>
                        <a:t>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2" name="object 22" descr=""/>
          <p:cNvSpPr/>
          <p:nvPr/>
        </p:nvSpPr>
        <p:spPr>
          <a:xfrm>
            <a:off x="3855079" y="1813897"/>
            <a:ext cx="600710" cy="647065"/>
          </a:xfrm>
          <a:custGeom>
            <a:avLst/>
            <a:gdLst/>
            <a:ahLst/>
            <a:cxnLst/>
            <a:rect l="l" t="t" r="r" b="b"/>
            <a:pathLst>
              <a:path w="600710" h="647064">
                <a:moveTo>
                  <a:pt x="544976" y="547766"/>
                </a:moveTo>
                <a:lnTo>
                  <a:pt x="55287" y="547765"/>
                </a:lnTo>
                <a:lnTo>
                  <a:pt x="55287" y="565726"/>
                </a:lnTo>
                <a:lnTo>
                  <a:pt x="0" y="610627"/>
                </a:lnTo>
                <a:lnTo>
                  <a:pt x="0" y="646548"/>
                </a:lnTo>
                <a:lnTo>
                  <a:pt x="600263" y="646549"/>
                </a:lnTo>
                <a:lnTo>
                  <a:pt x="600263" y="610628"/>
                </a:lnTo>
                <a:lnTo>
                  <a:pt x="544976" y="565726"/>
                </a:lnTo>
                <a:lnTo>
                  <a:pt x="544976" y="547766"/>
                </a:lnTo>
                <a:close/>
              </a:path>
              <a:path w="600710" h="647064">
                <a:moveTo>
                  <a:pt x="134269" y="242437"/>
                </a:moveTo>
                <a:lnTo>
                  <a:pt x="86880" y="242437"/>
                </a:lnTo>
                <a:lnTo>
                  <a:pt x="86880" y="547765"/>
                </a:lnTo>
                <a:lnTo>
                  <a:pt x="134269" y="547766"/>
                </a:lnTo>
                <a:lnTo>
                  <a:pt x="134269" y="242437"/>
                </a:lnTo>
                <a:close/>
              </a:path>
              <a:path w="600710" h="647064">
                <a:moveTo>
                  <a:pt x="229047" y="242437"/>
                </a:moveTo>
                <a:lnTo>
                  <a:pt x="181658" y="242437"/>
                </a:lnTo>
                <a:lnTo>
                  <a:pt x="181658" y="547766"/>
                </a:lnTo>
                <a:lnTo>
                  <a:pt x="229047" y="547766"/>
                </a:lnTo>
                <a:lnTo>
                  <a:pt x="229047" y="242437"/>
                </a:lnTo>
                <a:close/>
              </a:path>
              <a:path w="600710" h="647064">
                <a:moveTo>
                  <a:pt x="323826" y="242437"/>
                </a:moveTo>
                <a:lnTo>
                  <a:pt x="276437" y="242437"/>
                </a:lnTo>
                <a:lnTo>
                  <a:pt x="276437" y="547766"/>
                </a:lnTo>
                <a:lnTo>
                  <a:pt x="323826" y="547766"/>
                </a:lnTo>
                <a:lnTo>
                  <a:pt x="323826" y="242437"/>
                </a:lnTo>
                <a:close/>
              </a:path>
              <a:path w="600710" h="647064">
                <a:moveTo>
                  <a:pt x="418604" y="242437"/>
                </a:moveTo>
                <a:lnTo>
                  <a:pt x="371215" y="242437"/>
                </a:lnTo>
                <a:lnTo>
                  <a:pt x="371215" y="547766"/>
                </a:lnTo>
                <a:lnTo>
                  <a:pt x="418604" y="547766"/>
                </a:lnTo>
                <a:lnTo>
                  <a:pt x="418604" y="242437"/>
                </a:lnTo>
                <a:close/>
              </a:path>
              <a:path w="600710" h="647064">
                <a:moveTo>
                  <a:pt x="513383" y="242437"/>
                </a:moveTo>
                <a:lnTo>
                  <a:pt x="465994" y="242437"/>
                </a:lnTo>
                <a:lnTo>
                  <a:pt x="465994" y="547766"/>
                </a:lnTo>
                <a:lnTo>
                  <a:pt x="513383" y="547766"/>
                </a:lnTo>
                <a:lnTo>
                  <a:pt x="513383" y="242437"/>
                </a:lnTo>
                <a:close/>
              </a:path>
              <a:path w="600710" h="647064">
                <a:moveTo>
                  <a:pt x="544976" y="224476"/>
                </a:moveTo>
                <a:lnTo>
                  <a:pt x="55287" y="224476"/>
                </a:lnTo>
                <a:lnTo>
                  <a:pt x="55287" y="242437"/>
                </a:lnTo>
                <a:lnTo>
                  <a:pt x="544976" y="242437"/>
                </a:lnTo>
                <a:lnTo>
                  <a:pt x="544976" y="224476"/>
                </a:lnTo>
                <a:close/>
              </a:path>
              <a:path w="600710" h="647064">
                <a:moveTo>
                  <a:pt x="568670" y="170595"/>
                </a:moveTo>
                <a:lnTo>
                  <a:pt x="31592" y="170594"/>
                </a:lnTo>
                <a:lnTo>
                  <a:pt x="31592" y="224476"/>
                </a:lnTo>
                <a:lnTo>
                  <a:pt x="568670" y="224476"/>
                </a:lnTo>
                <a:lnTo>
                  <a:pt x="568670" y="170595"/>
                </a:lnTo>
                <a:close/>
              </a:path>
              <a:path w="600710" h="647064">
                <a:moveTo>
                  <a:pt x="300131" y="0"/>
                </a:moveTo>
                <a:lnTo>
                  <a:pt x="55287" y="170594"/>
                </a:lnTo>
                <a:lnTo>
                  <a:pt x="544976" y="170595"/>
                </a:lnTo>
                <a:lnTo>
                  <a:pt x="519198" y="152634"/>
                </a:lnTo>
                <a:lnTo>
                  <a:pt x="292233" y="152634"/>
                </a:lnTo>
                <a:lnTo>
                  <a:pt x="279966" y="149800"/>
                </a:lnTo>
                <a:lnTo>
                  <a:pt x="269921" y="142082"/>
                </a:lnTo>
                <a:lnTo>
                  <a:pt x="263133" y="130660"/>
                </a:lnTo>
                <a:lnTo>
                  <a:pt x="260640" y="116713"/>
                </a:lnTo>
                <a:lnTo>
                  <a:pt x="263133" y="102765"/>
                </a:lnTo>
                <a:lnTo>
                  <a:pt x="269921" y="91344"/>
                </a:lnTo>
                <a:lnTo>
                  <a:pt x="279966" y="83626"/>
                </a:lnTo>
                <a:lnTo>
                  <a:pt x="292233" y="80792"/>
                </a:lnTo>
                <a:lnTo>
                  <a:pt x="416087" y="80792"/>
                </a:lnTo>
                <a:lnTo>
                  <a:pt x="300131" y="0"/>
                </a:lnTo>
                <a:close/>
              </a:path>
              <a:path w="600710" h="647064">
                <a:moveTo>
                  <a:pt x="416087" y="80792"/>
                </a:moveTo>
                <a:lnTo>
                  <a:pt x="292233" y="80792"/>
                </a:lnTo>
                <a:lnTo>
                  <a:pt x="304500" y="83626"/>
                </a:lnTo>
                <a:lnTo>
                  <a:pt x="314545" y="91344"/>
                </a:lnTo>
                <a:lnTo>
                  <a:pt x="321333" y="102766"/>
                </a:lnTo>
                <a:lnTo>
                  <a:pt x="323826" y="116713"/>
                </a:lnTo>
                <a:lnTo>
                  <a:pt x="321333" y="130660"/>
                </a:lnTo>
                <a:lnTo>
                  <a:pt x="314545" y="142082"/>
                </a:lnTo>
                <a:lnTo>
                  <a:pt x="304500" y="149800"/>
                </a:lnTo>
                <a:lnTo>
                  <a:pt x="292233" y="152634"/>
                </a:lnTo>
                <a:lnTo>
                  <a:pt x="519198" y="152634"/>
                </a:lnTo>
                <a:lnTo>
                  <a:pt x="416087" y="80792"/>
                </a:lnTo>
                <a:close/>
              </a:path>
            </a:pathLst>
          </a:custGeom>
          <a:solidFill>
            <a:srgbClr val="174E4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526029" y="2662808"/>
            <a:ext cx="1522095" cy="1576070"/>
            <a:chOff x="2526029" y="2662808"/>
            <a:chExt cx="1522095" cy="1576070"/>
          </a:xfrm>
        </p:grpSpPr>
        <p:sp>
          <p:nvSpPr>
            <p:cNvPr id="24" name="object 24" descr=""/>
            <p:cNvSpPr/>
            <p:nvPr/>
          </p:nvSpPr>
          <p:spPr>
            <a:xfrm>
              <a:off x="2564094" y="3520928"/>
              <a:ext cx="537210" cy="610870"/>
            </a:xfrm>
            <a:custGeom>
              <a:avLst/>
              <a:gdLst/>
              <a:ahLst/>
              <a:cxnLst/>
              <a:rect l="l" t="t" r="r" b="b"/>
              <a:pathLst>
                <a:path w="537210" h="610870">
                  <a:moveTo>
                    <a:pt x="86880" y="0"/>
                  </a:moveTo>
                  <a:lnTo>
                    <a:pt x="23694" y="0"/>
                  </a:lnTo>
                  <a:lnTo>
                    <a:pt x="0" y="368190"/>
                  </a:lnTo>
                  <a:lnTo>
                    <a:pt x="0" y="610657"/>
                  </a:lnTo>
                  <a:lnTo>
                    <a:pt x="537078" y="610657"/>
                  </a:lnTo>
                  <a:lnTo>
                    <a:pt x="537078" y="547796"/>
                  </a:lnTo>
                  <a:lnTo>
                    <a:pt x="63185" y="547796"/>
                  </a:lnTo>
                  <a:lnTo>
                    <a:pt x="63185" y="466973"/>
                  </a:lnTo>
                  <a:lnTo>
                    <a:pt x="537078" y="466973"/>
                  </a:lnTo>
                  <a:lnTo>
                    <a:pt x="537078" y="368190"/>
                  </a:lnTo>
                  <a:lnTo>
                    <a:pt x="110574" y="368190"/>
                  </a:lnTo>
                  <a:lnTo>
                    <a:pt x="86880" y="0"/>
                  </a:lnTo>
                  <a:close/>
                </a:path>
                <a:path w="537210" h="610870">
                  <a:moveTo>
                    <a:pt x="221149" y="466973"/>
                  </a:moveTo>
                  <a:lnTo>
                    <a:pt x="157964" y="466973"/>
                  </a:lnTo>
                  <a:lnTo>
                    <a:pt x="157964" y="547796"/>
                  </a:lnTo>
                  <a:lnTo>
                    <a:pt x="221149" y="547796"/>
                  </a:lnTo>
                  <a:lnTo>
                    <a:pt x="221149" y="466973"/>
                  </a:lnTo>
                  <a:close/>
                </a:path>
                <a:path w="537210" h="610870">
                  <a:moveTo>
                    <a:pt x="379113" y="466973"/>
                  </a:moveTo>
                  <a:lnTo>
                    <a:pt x="315928" y="466973"/>
                  </a:lnTo>
                  <a:lnTo>
                    <a:pt x="315928" y="547796"/>
                  </a:lnTo>
                  <a:lnTo>
                    <a:pt x="379113" y="547796"/>
                  </a:lnTo>
                  <a:lnTo>
                    <a:pt x="379113" y="466973"/>
                  </a:lnTo>
                  <a:close/>
                </a:path>
                <a:path w="537210" h="610870">
                  <a:moveTo>
                    <a:pt x="537078" y="466973"/>
                  </a:moveTo>
                  <a:lnTo>
                    <a:pt x="473892" y="466973"/>
                  </a:lnTo>
                  <a:lnTo>
                    <a:pt x="473892" y="547796"/>
                  </a:lnTo>
                  <a:lnTo>
                    <a:pt x="537078" y="547796"/>
                  </a:lnTo>
                  <a:lnTo>
                    <a:pt x="537078" y="466973"/>
                  </a:lnTo>
                  <a:close/>
                </a:path>
                <a:path w="537210" h="610870">
                  <a:moveTo>
                    <a:pt x="323826" y="242467"/>
                  </a:moveTo>
                  <a:lnTo>
                    <a:pt x="110574" y="368190"/>
                  </a:lnTo>
                  <a:lnTo>
                    <a:pt x="323826" y="368190"/>
                  </a:lnTo>
                  <a:lnTo>
                    <a:pt x="323826" y="242467"/>
                  </a:lnTo>
                  <a:close/>
                </a:path>
                <a:path w="537210" h="610870">
                  <a:moveTo>
                    <a:pt x="537078" y="242467"/>
                  </a:moveTo>
                  <a:lnTo>
                    <a:pt x="323826" y="368190"/>
                  </a:lnTo>
                  <a:lnTo>
                    <a:pt x="537078" y="368190"/>
                  </a:lnTo>
                  <a:lnTo>
                    <a:pt x="537078" y="242467"/>
                  </a:lnTo>
                  <a:close/>
                </a:path>
              </a:pathLst>
            </a:custGeom>
            <a:solidFill>
              <a:srgbClr val="5016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314699" y="2672333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704088" y="0"/>
                  </a:moveTo>
                  <a:lnTo>
                    <a:pt x="624459" y="19557"/>
                  </a:lnTo>
                  <a:lnTo>
                    <a:pt x="649224" y="34543"/>
                  </a:lnTo>
                  <a:lnTo>
                    <a:pt x="0" y="1103376"/>
                  </a:lnTo>
                  <a:lnTo>
                    <a:pt x="49657" y="1133602"/>
                  </a:lnTo>
                  <a:lnTo>
                    <a:pt x="698880" y="64642"/>
                  </a:lnTo>
                  <a:lnTo>
                    <a:pt x="723646" y="79755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314699" y="2672333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0" y="1103376"/>
                  </a:moveTo>
                  <a:lnTo>
                    <a:pt x="649224" y="34543"/>
                  </a:lnTo>
                  <a:lnTo>
                    <a:pt x="624459" y="19557"/>
                  </a:lnTo>
                  <a:lnTo>
                    <a:pt x="704088" y="0"/>
                  </a:lnTo>
                  <a:lnTo>
                    <a:pt x="723646" y="79755"/>
                  </a:lnTo>
                  <a:lnTo>
                    <a:pt x="698880" y="64642"/>
                  </a:lnTo>
                  <a:lnTo>
                    <a:pt x="49657" y="1133602"/>
                  </a:lnTo>
                  <a:lnTo>
                    <a:pt x="0" y="110337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6029" y="3410242"/>
              <a:ext cx="747763" cy="828255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3442208" y="1910334"/>
            <a:ext cx="370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174E48"/>
                </a:solidFill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50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709921" y="2228215"/>
            <a:ext cx="32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174E48"/>
                </a:solidFill>
                <a:latin typeface="Trebuchet MS"/>
                <a:cs typeface="Trebuchet MS"/>
              </a:rPr>
              <a:t>(C)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50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180703" y="1793196"/>
            <a:ext cx="600710" cy="647065"/>
          </a:xfrm>
          <a:custGeom>
            <a:avLst/>
            <a:gdLst/>
            <a:ahLst/>
            <a:cxnLst/>
            <a:rect l="l" t="t" r="r" b="b"/>
            <a:pathLst>
              <a:path w="600709" h="647064">
                <a:moveTo>
                  <a:pt x="544976" y="547766"/>
                </a:moveTo>
                <a:lnTo>
                  <a:pt x="55287" y="547765"/>
                </a:lnTo>
                <a:lnTo>
                  <a:pt x="55287" y="565726"/>
                </a:lnTo>
                <a:lnTo>
                  <a:pt x="0" y="610627"/>
                </a:lnTo>
                <a:lnTo>
                  <a:pt x="0" y="646548"/>
                </a:lnTo>
                <a:lnTo>
                  <a:pt x="600263" y="646549"/>
                </a:lnTo>
                <a:lnTo>
                  <a:pt x="600263" y="610628"/>
                </a:lnTo>
                <a:lnTo>
                  <a:pt x="544976" y="565726"/>
                </a:lnTo>
                <a:lnTo>
                  <a:pt x="544976" y="547766"/>
                </a:lnTo>
                <a:close/>
              </a:path>
              <a:path w="600709" h="647064">
                <a:moveTo>
                  <a:pt x="134269" y="242437"/>
                </a:moveTo>
                <a:lnTo>
                  <a:pt x="86879" y="242437"/>
                </a:lnTo>
                <a:lnTo>
                  <a:pt x="86880" y="547765"/>
                </a:lnTo>
                <a:lnTo>
                  <a:pt x="134269" y="547766"/>
                </a:lnTo>
                <a:lnTo>
                  <a:pt x="134269" y="242437"/>
                </a:lnTo>
                <a:close/>
              </a:path>
              <a:path w="600709" h="647064">
                <a:moveTo>
                  <a:pt x="229047" y="242437"/>
                </a:moveTo>
                <a:lnTo>
                  <a:pt x="181658" y="242437"/>
                </a:lnTo>
                <a:lnTo>
                  <a:pt x="181658" y="547766"/>
                </a:lnTo>
                <a:lnTo>
                  <a:pt x="229047" y="547766"/>
                </a:lnTo>
                <a:lnTo>
                  <a:pt x="229047" y="242437"/>
                </a:lnTo>
                <a:close/>
              </a:path>
              <a:path w="600709" h="647064">
                <a:moveTo>
                  <a:pt x="323826" y="242437"/>
                </a:moveTo>
                <a:lnTo>
                  <a:pt x="276436" y="242437"/>
                </a:lnTo>
                <a:lnTo>
                  <a:pt x="276437" y="547766"/>
                </a:lnTo>
                <a:lnTo>
                  <a:pt x="323826" y="547766"/>
                </a:lnTo>
                <a:lnTo>
                  <a:pt x="323826" y="242437"/>
                </a:lnTo>
                <a:close/>
              </a:path>
              <a:path w="600709" h="647064">
                <a:moveTo>
                  <a:pt x="418604" y="242437"/>
                </a:moveTo>
                <a:lnTo>
                  <a:pt x="371215" y="242437"/>
                </a:lnTo>
                <a:lnTo>
                  <a:pt x="371215" y="547766"/>
                </a:lnTo>
                <a:lnTo>
                  <a:pt x="418604" y="547766"/>
                </a:lnTo>
                <a:lnTo>
                  <a:pt x="418604" y="242437"/>
                </a:lnTo>
                <a:close/>
              </a:path>
              <a:path w="600709" h="647064">
                <a:moveTo>
                  <a:pt x="513383" y="242437"/>
                </a:moveTo>
                <a:lnTo>
                  <a:pt x="465993" y="242437"/>
                </a:lnTo>
                <a:lnTo>
                  <a:pt x="465994" y="547766"/>
                </a:lnTo>
                <a:lnTo>
                  <a:pt x="513383" y="547766"/>
                </a:lnTo>
                <a:lnTo>
                  <a:pt x="513383" y="242437"/>
                </a:lnTo>
                <a:close/>
              </a:path>
              <a:path w="600709" h="647064">
                <a:moveTo>
                  <a:pt x="544975" y="224476"/>
                </a:moveTo>
                <a:lnTo>
                  <a:pt x="55287" y="224476"/>
                </a:lnTo>
                <a:lnTo>
                  <a:pt x="55287" y="242437"/>
                </a:lnTo>
                <a:lnTo>
                  <a:pt x="544976" y="242437"/>
                </a:lnTo>
                <a:lnTo>
                  <a:pt x="544975" y="224476"/>
                </a:lnTo>
                <a:close/>
              </a:path>
              <a:path w="600709" h="647064">
                <a:moveTo>
                  <a:pt x="568670" y="170595"/>
                </a:moveTo>
                <a:lnTo>
                  <a:pt x="31592" y="170594"/>
                </a:lnTo>
                <a:lnTo>
                  <a:pt x="31592" y="224476"/>
                </a:lnTo>
                <a:lnTo>
                  <a:pt x="568670" y="224476"/>
                </a:lnTo>
                <a:lnTo>
                  <a:pt x="568670" y="170595"/>
                </a:lnTo>
                <a:close/>
              </a:path>
              <a:path w="600709" h="647064">
                <a:moveTo>
                  <a:pt x="300131" y="0"/>
                </a:moveTo>
                <a:lnTo>
                  <a:pt x="55287" y="170594"/>
                </a:lnTo>
                <a:lnTo>
                  <a:pt x="544975" y="170595"/>
                </a:lnTo>
                <a:lnTo>
                  <a:pt x="519198" y="152634"/>
                </a:lnTo>
                <a:lnTo>
                  <a:pt x="292233" y="152634"/>
                </a:lnTo>
                <a:lnTo>
                  <a:pt x="279966" y="149800"/>
                </a:lnTo>
                <a:lnTo>
                  <a:pt x="269920" y="142082"/>
                </a:lnTo>
                <a:lnTo>
                  <a:pt x="263133" y="130660"/>
                </a:lnTo>
                <a:lnTo>
                  <a:pt x="260640" y="116713"/>
                </a:lnTo>
                <a:lnTo>
                  <a:pt x="263133" y="102765"/>
                </a:lnTo>
                <a:lnTo>
                  <a:pt x="269920" y="91344"/>
                </a:lnTo>
                <a:lnTo>
                  <a:pt x="279966" y="83626"/>
                </a:lnTo>
                <a:lnTo>
                  <a:pt x="292233" y="80792"/>
                </a:lnTo>
                <a:lnTo>
                  <a:pt x="416087" y="80792"/>
                </a:lnTo>
                <a:lnTo>
                  <a:pt x="300131" y="0"/>
                </a:lnTo>
                <a:close/>
              </a:path>
              <a:path w="600709" h="647064">
                <a:moveTo>
                  <a:pt x="416087" y="80792"/>
                </a:moveTo>
                <a:lnTo>
                  <a:pt x="292233" y="80792"/>
                </a:lnTo>
                <a:lnTo>
                  <a:pt x="304500" y="83626"/>
                </a:lnTo>
                <a:lnTo>
                  <a:pt x="314545" y="91344"/>
                </a:lnTo>
                <a:lnTo>
                  <a:pt x="321333" y="102766"/>
                </a:lnTo>
                <a:lnTo>
                  <a:pt x="323826" y="116713"/>
                </a:lnTo>
                <a:lnTo>
                  <a:pt x="321333" y="130660"/>
                </a:lnTo>
                <a:lnTo>
                  <a:pt x="314545" y="142082"/>
                </a:lnTo>
                <a:lnTo>
                  <a:pt x="304500" y="149800"/>
                </a:lnTo>
                <a:lnTo>
                  <a:pt x="292233" y="152634"/>
                </a:lnTo>
                <a:lnTo>
                  <a:pt x="519198" y="152634"/>
                </a:lnTo>
                <a:lnTo>
                  <a:pt x="416087" y="80792"/>
                </a:lnTo>
                <a:close/>
              </a:path>
            </a:pathLst>
          </a:custGeom>
          <a:solidFill>
            <a:srgbClr val="174E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636883" y="1813897"/>
            <a:ext cx="600710" cy="647065"/>
          </a:xfrm>
          <a:custGeom>
            <a:avLst/>
            <a:gdLst/>
            <a:ahLst/>
            <a:cxnLst/>
            <a:rect l="l" t="t" r="r" b="b"/>
            <a:pathLst>
              <a:path w="600709" h="647064">
                <a:moveTo>
                  <a:pt x="544976" y="547766"/>
                </a:moveTo>
                <a:lnTo>
                  <a:pt x="55287" y="547765"/>
                </a:lnTo>
                <a:lnTo>
                  <a:pt x="55287" y="565726"/>
                </a:lnTo>
                <a:lnTo>
                  <a:pt x="0" y="610627"/>
                </a:lnTo>
                <a:lnTo>
                  <a:pt x="0" y="646548"/>
                </a:lnTo>
                <a:lnTo>
                  <a:pt x="600263" y="646549"/>
                </a:lnTo>
                <a:lnTo>
                  <a:pt x="600263" y="610628"/>
                </a:lnTo>
                <a:lnTo>
                  <a:pt x="544976" y="565726"/>
                </a:lnTo>
                <a:lnTo>
                  <a:pt x="544976" y="547766"/>
                </a:lnTo>
                <a:close/>
              </a:path>
              <a:path w="600709" h="647064">
                <a:moveTo>
                  <a:pt x="134269" y="242437"/>
                </a:moveTo>
                <a:lnTo>
                  <a:pt x="86879" y="242437"/>
                </a:lnTo>
                <a:lnTo>
                  <a:pt x="86880" y="547765"/>
                </a:lnTo>
                <a:lnTo>
                  <a:pt x="134269" y="547766"/>
                </a:lnTo>
                <a:lnTo>
                  <a:pt x="134269" y="242437"/>
                </a:lnTo>
                <a:close/>
              </a:path>
              <a:path w="600709" h="647064">
                <a:moveTo>
                  <a:pt x="229047" y="242437"/>
                </a:moveTo>
                <a:lnTo>
                  <a:pt x="181658" y="242437"/>
                </a:lnTo>
                <a:lnTo>
                  <a:pt x="181658" y="547766"/>
                </a:lnTo>
                <a:lnTo>
                  <a:pt x="229047" y="547766"/>
                </a:lnTo>
                <a:lnTo>
                  <a:pt x="229047" y="242437"/>
                </a:lnTo>
                <a:close/>
              </a:path>
              <a:path w="600709" h="647064">
                <a:moveTo>
                  <a:pt x="323826" y="242437"/>
                </a:moveTo>
                <a:lnTo>
                  <a:pt x="276436" y="242437"/>
                </a:lnTo>
                <a:lnTo>
                  <a:pt x="276437" y="547766"/>
                </a:lnTo>
                <a:lnTo>
                  <a:pt x="323826" y="547766"/>
                </a:lnTo>
                <a:lnTo>
                  <a:pt x="323826" y="242437"/>
                </a:lnTo>
                <a:close/>
              </a:path>
              <a:path w="600709" h="647064">
                <a:moveTo>
                  <a:pt x="418604" y="242437"/>
                </a:moveTo>
                <a:lnTo>
                  <a:pt x="371215" y="242437"/>
                </a:lnTo>
                <a:lnTo>
                  <a:pt x="371215" y="547766"/>
                </a:lnTo>
                <a:lnTo>
                  <a:pt x="418604" y="547766"/>
                </a:lnTo>
                <a:lnTo>
                  <a:pt x="418604" y="242437"/>
                </a:lnTo>
                <a:close/>
              </a:path>
              <a:path w="600709" h="647064">
                <a:moveTo>
                  <a:pt x="513383" y="242437"/>
                </a:moveTo>
                <a:lnTo>
                  <a:pt x="465993" y="242437"/>
                </a:lnTo>
                <a:lnTo>
                  <a:pt x="465994" y="547766"/>
                </a:lnTo>
                <a:lnTo>
                  <a:pt x="513383" y="547766"/>
                </a:lnTo>
                <a:lnTo>
                  <a:pt x="513383" y="242437"/>
                </a:lnTo>
                <a:close/>
              </a:path>
              <a:path w="600709" h="647064">
                <a:moveTo>
                  <a:pt x="544975" y="224476"/>
                </a:moveTo>
                <a:lnTo>
                  <a:pt x="55287" y="224476"/>
                </a:lnTo>
                <a:lnTo>
                  <a:pt x="55287" y="242437"/>
                </a:lnTo>
                <a:lnTo>
                  <a:pt x="544976" y="242437"/>
                </a:lnTo>
                <a:lnTo>
                  <a:pt x="544975" y="224476"/>
                </a:lnTo>
                <a:close/>
              </a:path>
              <a:path w="600709" h="647064">
                <a:moveTo>
                  <a:pt x="568670" y="170595"/>
                </a:moveTo>
                <a:lnTo>
                  <a:pt x="31592" y="170594"/>
                </a:lnTo>
                <a:lnTo>
                  <a:pt x="31592" y="224476"/>
                </a:lnTo>
                <a:lnTo>
                  <a:pt x="568670" y="224476"/>
                </a:lnTo>
                <a:lnTo>
                  <a:pt x="568670" y="170595"/>
                </a:lnTo>
                <a:close/>
              </a:path>
              <a:path w="600709" h="647064">
                <a:moveTo>
                  <a:pt x="300131" y="0"/>
                </a:moveTo>
                <a:lnTo>
                  <a:pt x="55287" y="170594"/>
                </a:lnTo>
                <a:lnTo>
                  <a:pt x="544975" y="170595"/>
                </a:lnTo>
                <a:lnTo>
                  <a:pt x="519198" y="152634"/>
                </a:lnTo>
                <a:lnTo>
                  <a:pt x="292233" y="152634"/>
                </a:lnTo>
                <a:lnTo>
                  <a:pt x="279966" y="149800"/>
                </a:lnTo>
                <a:lnTo>
                  <a:pt x="269920" y="142082"/>
                </a:lnTo>
                <a:lnTo>
                  <a:pt x="263133" y="130660"/>
                </a:lnTo>
                <a:lnTo>
                  <a:pt x="260640" y="116713"/>
                </a:lnTo>
                <a:lnTo>
                  <a:pt x="263133" y="102765"/>
                </a:lnTo>
                <a:lnTo>
                  <a:pt x="269920" y="91344"/>
                </a:lnTo>
                <a:lnTo>
                  <a:pt x="279966" y="83626"/>
                </a:lnTo>
                <a:lnTo>
                  <a:pt x="292233" y="80792"/>
                </a:lnTo>
                <a:lnTo>
                  <a:pt x="416087" y="80792"/>
                </a:lnTo>
                <a:lnTo>
                  <a:pt x="300131" y="0"/>
                </a:lnTo>
                <a:close/>
              </a:path>
              <a:path w="600709" h="647064">
                <a:moveTo>
                  <a:pt x="416087" y="80792"/>
                </a:moveTo>
                <a:lnTo>
                  <a:pt x="292233" y="80792"/>
                </a:lnTo>
                <a:lnTo>
                  <a:pt x="304500" y="83626"/>
                </a:lnTo>
                <a:lnTo>
                  <a:pt x="314545" y="91344"/>
                </a:lnTo>
                <a:lnTo>
                  <a:pt x="321333" y="102766"/>
                </a:lnTo>
                <a:lnTo>
                  <a:pt x="323826" y="116713"/>
                </a:lnTo>
                <a:lnTo>
                  <a:pt x="321333" y="130660"/>
                </a:lnTo>
                <a:lnTo>
                  <a:pt x="314545" y="142082"/>
                </a:lnTo>
                <a:lnTo>
                  <a:pt x="304500" y="149800"/>
                </a:lnTo>
                <a:lnTo>
                  <a:pt x="292233" y="152634"/>
                </a:lnTo>
                <a:lnTo>
                  <a:pt x="519198" y="152634"/>
                </a:lnTo>
                <a:lnTo>
                  <a:pt x="416087" y="80792"/>
                </a:lnTo>
                <a:close/>
              </a:path>
            </a:pathLst>
          </a:custGeom>
          <a:solidFill>
            <a:srgbClr val="174E4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5711444" y="2649347"/>
            <a:ext cx="742950" cy="1153160"/>
            <a:chOff x="5711444" y="2649347"/>
            <a:chExt cx="742950" cy="1153160"/>
          </a:xfrm>
        </p:grpSpPr>
        <p:sp>
          <p:nvSpPr>
            <p:cNvPr id="33" name="object 33" descr=""/>
            <p:cNvSpPr/>
            <p:nvPr/>
          </p:nvSpPr>
          <p:spPr>
            <a:xfrm>
              <a:off x="5720969" y="2658872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704214" y="0"/>
                  </a:moveTo>
                  <a:lnTo>
                    <a:pt x="624458" y="19557"/>
                  </a:lnTo>
                  <a:lnTo>
                    <a:pt x="649223" y="34543"/>
                  </a:lnTo>
                  <a:lnTo>
                    <a:pt x="0" y="1103376"/>
                  </a:lnTo>
                  <a:lnTo>
                    <a:pt x="49656" y="1133602"/>
                  </a:lnTo>
                  <a:lnTo>
                    <a:pt x="698880" y="64642"/>
                  </a:lnTo>
                  <a:lnTo>
                    <a:pt x="723645" y="79755"/>
                  </a:lnTo>
                  <a:lnTo>
                    <a:pt x="704214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720969" y="2658872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0" y="1103376"/>
                  </a:moveTo>
                  <a:lnTo>
                    <a:pt x="649223" y="34543"/>
                  </a:lnTo>
                  <a:lnTo>
                    <a:pt x="624458" y="19557"/>
                  </a:lnTo>
                  <a:lnTo>
                    <a:pt x="704214" y="0"/>
                  </a:lnTo>
                  <a:lnTo>
                    <a:pt x="723645" y="79755"/>
                  </a:lnTo>
                  <a:lnTo>
                    <a:pt x="698880" y="64642"/>
                  </a:lnTo>
                  <a:lnTo>
                    <a:pt x="49656" y="1133602"/>
                  </a:lnTo>
                  <a:lnTo>
                    <a:pt x="0" y="110337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8174481" y="2622423"/>
            <a:ext cx="742950" cy="1153160"/>
            <a:chOff x="8174481" y="2622423"/>
            <a:chExt cx="742950" cy="1153160"/>
          </a:xfrm>
        </p:grpSpPr>
        <p:sp>
          <p:nvSpPr>
            <p:cNvPr id="36" name="object 36" descr=""/>
            <p:cNvSpPr/>
            <p:nvPr/>
          </p:nvSpPr>
          <p:spPr>
            <a:xfrm>
              <a:off x="8184006" y="2631948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704088" y="0"/>
                  </a:moveTo>
                  <a:lnTo>
                    <a:pt x="624332" y="19557"/>
                  </a:lnTo>
                  <a:lnTo>
                    <a:pt x="649097" y="34543"/>
                  </a:lnTo>
                  <a:lnTo>
                    <a:pt x="0" y="1103376"/>
                  </a:lnTo>
                  <a:lnTo>
                    <a:pt x="49529" y="1133602"/>
                  </a:lnTo>
                  <a:lnTo>
                    <a:pt x="698753" y="64642"/>
                  </a:lnTo>
                  <a:lnTo>
                    <a:pt x="723519" y="79755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184006" y="2631948"/>
              <a:ext cx="723900" cy="1134110"/>
            </a:xfrm>
            <a:custGeom>
              <a:avLst/>
              <a:gdLst/>
              <a:ahLst/>
              <a:cxnLst/>
              <a:rect l="l" t="t" r="r" b="b"/>
              <a:pathLst>
                <a:path w="723900" h="1134110">
                  <a:moveTo>
                    <a:pt x="0" y="1103376"/>
                  </a:moveTo>
                  <a:lnTo>
                    <a:pt x="649097" y="34543"/>
                  </a:lnTo>
                  <a:lnTo>
                    <a:pt x="624332" y="19557"/>
                  </a:lnTo>
                  <a:lnTo>
                    <a:pt x="704088" y="0"/>
                  </a:lnTo>
                  <a:lnTo>
                    <a:pt x="723519" y="79755"/>
                  </a:lnTo>
                  <a:lnTo>
                    <a:pt x="698753" y="64642"/>
                  </a:lnTo>
                  <a:lnTo>
                    <a:pt x="49529" y="1133602"/>
                  </a:lnTo>
                  <a:lnTo>
                    <a:pt x="0" y="110337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633465" y="2218131"/>
            <a:ext cx="4845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174E48"/>
                </a:solidFill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174E48"/>
                </a:solidFill>
                <a:latin typeface="Trebuchet MS"/>
                <a:cs typeface="Trebuchet MS"/>
              </a:rPr>
              <a:t>70</a:t>
            </a:r>
            <a:r>
              <a:rPr dirty="0" sz="1800" spc="-165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174E48"/>
                </a:solidFill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50</a:t>
            </a:r>
            <a:endParaRPr sz="1800">
              <a:latin typeface="Trebuchet MS"/>
              <a:cs typeface="Trebuchet MS"/>
            </a:endParaRPr>
          </a:p>
          <a:p>
            <a:pPr marL="58419">
              <a:lnSpc>
                <a:spcPct val="100000"/>
              </a:lnSpc>
            </a:pPr>
            <a:r>
              <a:rPr dirty="0" sz="1800">
                <a:solidFill>
                  <a:srgbClr val="174E48"/>
                </a:solidFill>
                <a:latin typeface="Trebuchet MS"/>
                <a:cs typeface="Trebuchet MS"/>
              </a:rPr>
              <a:t>=</a:t>
            </a:r>
            <a:r>
              <a:rPr dirty="0" sz="1800" spc="-170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62341" y="2212975"/>
            <a:ext cx="5619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174E48"/>
                </a:solidFill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  <a:p>
            <a:pPr marL="57785">
              <a:lnSpc>
                <a:spcPct val="100000"/>
              </a:lnSpc>
            </a:pPr>
            <a:r>
              <a:rPr dirty="0" sz="1800">
                <a:solidFill>
                  <a:srgbClr val="174E48"/>
                </a:solidFill>
                <a:latin typeface="Trebuchet MS"/>
                <a:cs typeface="Trebuchet MS"/>
              </a:rPr>
              <a:t>100</a:t>
            </a:r>
            <a:r>
              <a:rPr dirty="0" sz="1800" spc="-160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174E48"/>
                </a:solidFill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70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74E48"/>
                </a:solidFill>
                <a:latin typeface="Trebuchet MS"/>
                <a:cs typeface="Trebuchet MS"/>
              </a:rPr>
              <a:t>=</a:t>
            </a:r>
            <a:r>
              <a:rPr dirty="0" sz="1800" spc="-180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30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933438" y="2218131"/>
            <a:ext cx="32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174E48"/>
                </a:solidFill>
                <a:latin typeface="Trebuchet MS"/>
                <a:cs typeface="Trebuchet MS"/>
              </a:rPr>
              <a:t>(C)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25">
                <a:solidFill>
                  <a:srgbClr val="174E48"/>
                </a:solidFill>
                <a:latin typeface="Trebuchet MS"/>
                <a:cs typeface="Trebuchet MS"/>
              </a:rPr>
              <a:t>70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9439147" y="1153794"/>
            <a:ext cx="378460" cy="7620"/>
          </a:xfrm>
          <a:custGeom>
            <a:avLst/>
            <a:gdLst/>
            <a:ahLst/>
            <a:cxnLst/>
            <a:rect l="l" t="t" r="r" b="b"/>
            <a:pathLst>
              <a:path w="378459" h="7619">
                <a:moveTo>
                  <a:pt x="377951" y="0"/>
                </a:moveTo>
                <a:lnTo>
                  <a:pt x="0" y="0"/>
                </a:lnTo>
                <a:lnTo>
                  <a:pt x="0" y="7619"/>
                </a:lnTo>
                <a:lnTo>
                  <a:pt x="377951" y="7619"/>
                </a:lnTo>
                <a:lnTo>
                  <a:pt x="377951" y="0"/>
                </a:lnTo>
                <a:close/>
              </a:path>
            </a:pathLst>
          </a:custGeom>
          <a:solidFill>
            <a:srgbClr val="174E4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9836531" y="1575816"/>
            <a:ext cx="2188210" cy="4762500"/>
            <a:chOff x="9836531" y="1575816"/>
            <a:chExt cx="2188210" cy="4762500"/>
          </a:xfrm>
        </p:grpSpPr>
        <p:sp>
          <p:nvSpPr>
            <p:cNvPr id="43" name="object 43" descr=""/>
            <p:cNvSpPr/>
            <p:nvPr/>
          </p:nvSpPr>
          <p:spPr>
            <a:xfrm>
              <a:off x="9842881" y="1582166"/>
              <a:ext cx="2175510" cy="4749800"/>
            </a:xfrm>
            <a:custGeom>
              <a:avLst/>
              <a:gdLst/>
              <a:ahLst/>
              <a:cxnLst/>
              <a:rect l="l" t="t" r="r" b="b"/>
              <a:pathLst>
                <a:path w="2175509" h="4749800">
                  <a:moveTo>
                    <a:pt x="213233" y="4749685"/>
                  </a:moveTo>
                  <a:lnTo>
                    <a:pt x="171777" y="4741303"/>
                  </a:lnTo>
                  <a:lnTo>
                    <a:pt x="137906" y="4718445"/>
                  </a:lnTo>
                  <a:lnTo>
                    <a:pt x="115060" y="4684540"/>
                  </a:lnTo>
                  <a:lnTo>
                    <a:pt x="106679" y="4643018"/>
                  </a:lnTo>
                  <a:lnTo>
                    <a:pt x="106679" y="2481453"/>
                  </a:lnTo>
                  <a:lnTo>
                    <a:pt x="98298" y="2439924"/>
                  </a:lnTo>
                  <a:lnTo>
                    <a:pt x="75438" y="2406015"/>
                  </a:lnTo>
                  <a:lnTo>
                    <a:pt x="41529" y="2383155"/>
                  </a:lnTo>
                  <a:lnTo>
                    <a:pt x="0" y="2374773"/>
                  </a:lnTo>
                  <a:lnTo>
                    <a:pt x="41528" y="2366392"/>
                  </a:lnTo>
                  <a:lnTo>
                    <a:pt x="75437" y="2343546"/>
                  </a:lnTo>
                  <a:lnTo>
                    <a:pt x="98297" y="2309675"/>
                  </a:lnTo>
                  <a:lnTo>
                    <a:pt x="106679" y="2268220"/>
                  </a:lnTo>
                  <a:lnTo>
                    <a:pt x="106679" y="106680"/>
                  </a:lnTo>
                  <a:lnTo>
                    <a:pt x="115060" y="65150"/>
                  </a:lnTo>
                  <a:lnTo>
                    <a:pt x="137906" y="31241"/>
                  </a:lnTo>
                  <a:lnTo>
                    <a:pt x="171777" y="8381"/>
                  </a:lnTo>
                  <a:lnTo>
                    <a:pt x="213233" y="0"/>
                  </a:lnTo>
                </a:path>
                <a:path w="2175509" h="4749800">
                  <a:moveTo>
                    <a:pt x="1961642" y="0"/>
                  </a:moveTo>
                  <a:lnTo>
                    <a:pt x="2003171" y="8382"/>
                  </a:lnTo>
                  <a:lnTo>
                    <a:pt x="2037079" y="31242"/>
                  </a:lnTo>
                  <a:lnTo>
                    <a:pt x="2059939" y="65151"/>
                  </a:lnTo>
                  <a:lnTo>
                    <a:pt x="2068322" y="106680"/>
                  </a:lnTo>
                  <a:lnTo>
                    <a:pt x="2068322" y="2268220"/>
                  </a:lnTo>
                  <a:lnTo>
                    <a:pt x="2076703" y="2309675"/>
                  </a:lnTo>
                  <a:lnTo>
                    <a:pt x="2099563" y="2343546"/>
                  </a:lnTo>
                  <a:lnTo>
                    <a:pt x="2133472" y="2366392"/>
                  </a:lnTo>
                  <a:lnTo>
                    <a:pt x="2175002" y="2374773"/>
                  </a:lnTo>
                  <a:lnTo>
                    <a:pt x="2133473" y="2383155"/>
                  </a:lnTo>
                  <a:lnTo>
                    <a:pt x="2099564" y="2406015"/>
                  </a:lnTo>
                  <a:lnTo>
                    <a:pt x="2076704" y="2439924"/>
                  </a:lnTo>
                  <a:lnTo>
                    <a:pt x="2068322" y="2481453"/>
                  </a:lnTo>
                  <a:lnTo>
                    <a:pt x="2068322" y="4643018"/>
                  </a:lnTo>
                  <a:lnTo>
                    <a:pt x="2059940" y="4684540"/>
                  </a:lnTo>
                  <a:lnTo>
                    <a:pt x="2037080" y="4718445"/>
                  </a:lnTo>
                  <a:lnTo>
                    <a:pt x="2003171" y="4741303"/>
                  </a:lnTo>
                  <a:lnTo>
                    <a:pt x="1961642" y="474968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0648" y="1679092"/>
              <a:ext cx="1885696" cy="4512818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9427591" y="793445"/>
            <a:ext cx="40449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70" b="1">
                <a:solidFill>
                  <a:srgbClr val="174E48"/>
                </a:solidFill>
                <a:latin typeface="Trebuchet MS"/>
                <a:cs typeface="Trebuchet MS"/>
              </a:rPr>
              <a:t>IB 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427591" y="1190370"/>
            <a:ext cx="22352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75" b="1">
                <a:solidFill>
                  <a:srgbClr val="174E48"/>
                </a:solidFill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9439147" y="1550035"/>
            <a:ext cx="236220" cy="7620"/>
          </a:xfrm>
          <a:custGeom>
            <a:avLst/>
            <a:gdLst/>
            <a:ahLst/>
            <a:cxnLst/>
            <a:rect l="l" t="t" r="r" b="b"/>
            <a:pathLst>
              <a:path w="236220" h="7619">
                <a:moveTo>
                  <a:pt x="236220" y="0"/>
                </a:moveTo>
                <a:lnTo>
                  <a:pt x="0" y="0"/>
                </a:lnTo>
                <a:lnTo>
                  <a:pt x="0" y="7619"/>
                </a:lnTo>
                <a:lnTo>
                  <a:pt x="236220" y="7619"/>
                </a:lnTo>
                <a:lnTo>
                  <a:pt x="236220" y="0"/>
                </a:lnTo>
                <a:close/>
              </a:path>
            </a:pathLst>
          </a:custGeom>
          <a:solidFill>
            <a:srgbClr val="174E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8612886" y="5255640"/>
            <a:ext cx="845819" cy="554990"/>
          </a:xfrm>
          <a:custGeom>
            <a:avLst/>
            <a:gdLst/>
            <a:ahLst/>
            <a:cxnLst/>
            <a:rect l="l" t="t" r="r" b="b"/>
            <a:pathLst>
              <a:path w="845820" h="554989">
                <a:moveTo>
                  <a:pt x="411467" y="0"/>
                </a:moveTo>
                <a:lnTo>
                  <a:pt x="344424" y="0"/>
                </a:lnTo>
                <a:lnTo>
                  <a:pt x="344424" y="274294"/>
                </a:lnTo>
                <a:lnTo>
                  <a:pt x="0" y="274294"/>
                </a:lnTo>
                <a:lnTo>
                  <a:pt x="0" y="554710"/>
                </a:lnTo>
                <a:lnTo>
                  <a:pt x="365747" y="554710"/>
                </a:lnTo>
                <a:lnTo>
                  <a:pt x="365747" y="280416"/>
                </a:lnTo>
                <a:lnTo>
                  <a:pt x="411467" y="280416"/>
                </a:lnTo>
                <a:lnTo>
                  <a:pt x="411467" y="0"/>
                </a:lnTo>
                <a:close/>
              </a:path>
              <a:path w="845820" h="554989">
                <a:moveTo>
                  <a:pt x="845820" y="0"/>
                </a:moveTo>
                <a:lnTo>
                  <a:pt x="489204" y="0"/>
                </a:lnTo>
                <a:lnTo>
                  <a:pt x="411480" y="0"/>
                </a:lnTo>
                <a:lnTo>
                  <a:pt x="411480" y="280416"/>
                </a:lnTo>
                <a:lnTo>
                  <a:pt x="489204" y="280416"/>
                </a:lnTo>
                <a:lnTo>
                  <a:pt x="845820" y="280416"/>
                </a:lnTo>
                <a:lnTo>
                  <a:pt x="8458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8817609" y="4957698"/>
            <a:ext cx="370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174E48"/>
                </a:solidFill>
                <a:latin typeface="Trebuchet MS"/>
                <a:cs typeface="Trebuchet MS"/>
              </a:rPr>
              <a:t>IBS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532621" y="5232019"/>
            <a:ext cx="940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174E48"/>
                </a:solidFill>
                <a:latin typeface="Trebuchet MS"/>
                <a:cs typeface="Trebuchet MS"/>
              </a:rPr>
              <a:t>100</a:t>
            </a:r>
            <a:r>
              <a:rPr dirty="0" sz="1800" spc="-15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105" b="1" i="1">
                <a:solidFill>
                  <a:srgbClr val="174E48"/>
                </a:solidFill>
                <a:latin typeface="Trebuchet MS"/>
                <a:cs typeface="Trebuchet MS"/>
              </a:rPr>
              <a:t>(-</a:t>
            </a:r>
            <a:r>
              <a:rPr dirty="0" sz="1800" spc="-145" b="1" i="1">
                <a:solidFill>
                  <a:srgbClr val="174E48"/>
                </a:solidFill>
                <a:latin typeface="Trebuchet MS"/>
                <a:cs typeface="Trebuchet MS"/>
              </a:rPr>
              <a:t>)</a:t>
            </a:r>
            <a:r>
              <a:rPr dirty="0" sz="1800" spc="-155" b="1" i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45" b="1" i="1">
                <a:solidFill>
                  <a:srgbClr val="174E48"/>
                </a:solidFill>
                <a:latin typeface="Trebuchet MS"/>
                <a:cs typeface="Trebuchet MS"/>
              </a:rPr>
              <a:t>70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601202" y="5506313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 i="1">
                <a:solidFill>
                  <a:srgbClr val="174E48"/>
                </a:solidFill>
                <a:latin typeface="Trebuchet MS"/>
                <a:cs typeface="Trebuchet MS"/>
              </a:rPr>
              <a:t>=30</a:t>
            </a:r>
            <a:r>
              <a:rPr dirty="0" sz="1800" spc="-155" b="1" i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70" b="1">
                <a:solidFill>
                  <a:srgbClr val="174E48"/>
                </a:solidFill>
                <a:latin typeface="Trebuchet MS"/>
                <a:cs typeface="Trebuchet MS"/>
              </a:rPr>
              <a:t>100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147186" y="715518"/>
            <a:ext cx="1918970" cy="819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174E48"/>
                </a:solidFill>
                <a:latin typeface="Georgia"/>
                <a:cs typeface="Georgia"/>
              </a:rPr>
              <a:t>Alíquota: </a:t>
            </a:r>
            <a:r>
              <a:rPr dirty="0" sz="2600" spc="-65" b="1">
                <a:solidFill>
                  <a:srgbClr val="174E48"/>
                </a:solidFill>
                <a:latin typeface="Georgia"/>
                <a:cs typeface="Georgia"/>
              </a:rPr>
              <a:t>10%</a:t>
            </a:r>
            <a:r>
              <a:rPr dirty="0" sz="2600" spc="-100" b="1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2600" spc="-60" b="1">
                <a:solidFill>
                  <a:srgbClr val="174E48"/>
                </a:solidFill>
                <a:latin typeface="Georgia"/>
                <a:cs typeface="Georgia"/>
              </a:rPr>
              <a:t>(28%?)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093467" y="4957698"/>
            <a:ext cx="139192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60" b="1">
                <a:solidFill>
                  <a:srgbClr val="174E48"/>
                </a:solidFill>
                <a:latin typeface="Trebuchet MS"/>
                <a:cs typeface="Trebuchet MS"/>
              </a:rPr>
              <a:t>IBS</a:t>
            </a:r>
            <a:r>
              <a:rPr dirty="0" sz="1800" spc="-19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174E48"/>
                </a:solidFill>
                <a:latin typeface="Trebuchet MS"/>
                <a:cs typeface="Trebuchet MS"/>
              </a:rPr>
              <a:t>(IVA</a:t>
            </a:r>
            <a:endParaRPr sz="1800">
              <a:latin typeface="Trebuchet MS"/>
              <a:cs typeface="Trebuchet MS"/>
            </a:endParaRPr>
          </a:p>
          <a:p>
            <a:pPr algn="ctr" marL="55244" marR="46990" indent="-635">
              <a:lnSpc>
                <a:spcPct val="100000"/>
              </a:lnSpc>
            </a:pPr>
            <a:r>
              <a:rPr dirty="0" sz="1800" spc="-10" b="1">
                <a:solidFill>
                  <a:srgbClr val="174E48"/>
                </a:solidFill>
                <a:latin typeface="Trebuchet MS"/>
                <a:cs typeface="Trebuchet MS"/>
              </a:rPr>
              <a:t>perfeito) </a:t>
            </a:r>
            <a:r>
              <a:rPr dirty="0" sz="1800" spc="-105" b="1">
                <a:solidFill>
                  <a:srgbClr val="174E48"/>
                </a:solidFill>
                <a:latin typeface="Trebuchet MS"/>
                <a:cs typeface="Trebuchet MS"/>
              </a:rPr>
              <a:t>1000</a:t>
            </a:r>
            <a:r>
              <a:rPr dirty="0" sz="1800" spc="-16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105" b="1">
                <a:solidFill>
                  <a:srgbClr val="174E48"/>
                </a:solidFill>
                <a:latin typeface="Trebuchet MS"/>
                <a:cs typeface="Trebuchet MS"/>
              </a:rPr>
              <a:t>(-</a:t>
            </a:r>
            <a:r>
              <a:rPr dirty="0" sz="1800" spc="-145" b="1">
                <a:solidFill>
                  <a:srgbClr val="174E48"/>
                </a:solidFill>
                <a:latin typeface="Trebuchet MS"/>
                <a:cs typeface="Trebuchet MS"/>
              </a:rPr>
              <a:t>)</a:t>
            </a:r>
            <a:r>
              <a:rPr dirty="0" sz="1800" spc="-15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85" b="1">
                <a:solidFill>
                  <a:srgbClr val="174E48"/>
                </a:solidFill>
                <a:latin typeface="Trebuchet MS"/>
                <a:cs typeface="Trebuchet MS"/>
              </a:rPr>
              <a:t>700=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spc="-25" b="1">
                <a:solidFill>
                  <a:srgbClr val="174E48"/>
                </a:solidFill>
                <a:latin typeface="Trebuchet MS"/>
                <a:cs typeface="Trebuchet MS"/>
              </a:rPr>
              <a:t>300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spc="-35" b="1">
                <a:solidFill>
                  <a:srgbClr val="174E48"/>
                </a:solidFill>
                <a:latin typeface="Trebuchet MS"/>
                <a:cs typeface="Trebuchet MS"/>
              </a:rPr>
              <a:t>300*10%</a:t>
            </a:r>
            <a:r>
              <a:rPr dirty="0" sz="1800" spc="-14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100" b="1">
                <a:solidFill>
                  <a:srgbClr val="174E48"/>
                </a:solidFill>
                <a:latin typeface="Trebuchet MS"/>
                <a:cs typeface="Trebuchet MS"/>
              </a:rPr>
              <a:t>=</a:t>
            </a:r>
            <a:r>
              <a:rPr dirty="0" sz="1800" spc="-14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174E48"/>
                </a:solidFill>
                <a:latin typeface="Trebuchet MS"/>
                <a:cs typeface="Trebuchet MS"/>
              </a:rPr>
              <a:t>30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663566" y="5797092"/>
            <a:ext cx="282384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500" spc="85" b="1">
                <a:solidFill>
                  <a:srgbClr val="174E48"/>
                </a:solidFill>
                <a:latin typeface="Trebuchet MS"/>
                <a:cs typeface="Trebuchet MS"/>
              </a:rPr>
              <a:t>Mas</a:t>
            </a:r>
            <a:r>
              <a:rPr dirty="0" sz="1500" spc="-14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b="1">
                <a:solidFill>
                  <a:srgbClr val="174E48"/>
                </a:solidFill>
                <a:latin typeface="Trebuchet MS"/>
                <a:cs typeface="Trebuchet MS"/>
              </a:rPr>
              <a:t>se</a:t>
            </a:r>
            <a:r>
              <a:rPr dirty="0" sz="1500" spc="-11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10" b="1">
                <a:solidFill>
                  <a:srgbClr val="174E48"/>
                </a:solidFill>
                <a:latin typeface="Trebuchet MS"/>
                <a:cs typeface="Trebuchet MS"/>
              </a:rPr>
              <a:t>não</a:t>
            </a:r>
            <a:r>
              <a:rPr dirty="0" sz="1500" spc="-14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35" b="1">
                <a:solidFill>
                  <a:srgbClr val="174E48"/>
                </a:solidFill>
                <a:latin typeface="Trebuchet MS"/>
                <a:cs typeface="Trebuchet MS"/>
              </a:rPr>
              <a:t>houve</a:t>
            </a:r>
            <a:r>
              <a:rPr dirty="0" sz="1500" spc="-13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10" b="1">
                <a:solidFill>
                  <a:srgbClr val="174E48"/>
                </a:solidFill>
                <a:latin typeface="Trebuchet MS"/>
                <a:cs typeface="Trebuchet MS"/>
              </a:rPr>
              <a:t>pagamento</a:t>
            </a:r>
            <a:r>
              <a:rPr dirty="0" sz="1500" spc="-11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25" b="1">
                <a:solidFill>
                  <a:srgbClr val="174E48"/>
                </a:solidFill>
                <a:latin typeface="Trebuchet MS"/>
                <a:cs typeface="Trebuchet MS"/>
              </a:rPr>
              <a:t>na </a:t>
            </a:r>
            <a:r>
              <a:rPr dirty="0" sz="1500" spc="-20" b="1">
                <a:solidFill>
                  <a:srgbClr val="174E48"/>
                </a:solidFill>
                <a:latin typeface="Trebuchet MS"/>
                <a:cs typeface="Trebuchet MS"/>
              </a:rPr>
              <a:t>etapa</a:t>
            </a:r>
            <a:r>
              <a:rPr dirty="0" sz="1500" spc="-12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10" b="1">
                <a:solidFill>
                  <a:srgbClr val="174E48"/>
                </a:solidFill>
                <a:latin typeface="Trebuchet MS"/>
                <a:cs typeface="Trebuchet MS"/>
              </a:rPr>
              <a:t>anterior:</a:t>
            </a:r>
            <a:endParaRPr sz="15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</a:pPr>
            <a:r>
              <a:rPr dirty="0" sz="1500" b="1">
                <a:solidFill>
                  <a:srgbClr val="174E48"/>
                </a:solidFill>
                <a:latin typeface="Trebuchet MS"/>
                <a:cs typeface="Trebuchet MS"/>
              </a:rPr>
              <a:t>IBS=</a:t>
            </a:r>
            <a:r>
              <a:rPr dirty="0" sz="1500" spc="-6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25" b="1">
                <a:solidFill>
                  <a:srgbClr val="174E48"/>
                </a:solidFill>
                <a:latin typeface="Trebuchet MS"/>
                <a:cs typeface="Trebuchet MS"/>
              </a:rPr>
              <a:t>100</a:t>
            </a:r>
            <a:endParaRPr sz="150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</a:pPr>
            <a:r>
              <a:rPr dirty="0" sz="1500" spc="-90" b="1">
                <a:solidFill>
                  <a:srgbClr val="174E48"/>
                </a:solidFill>
                <a:latin typeface="Trebuchet MS"/>
                <a:cs typeface="Trebuchet MS"/>
              </a:rPr>
              <a:t>100</a:t>
            </a:r>
            <a:r>
              <a:rPr dirty="0" sz="1500" spc="-15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40" b="1">
                <a:solidFill>
                  <a:srgbClr val="174E48"/>
                </a:solidFill>
                <a:latin typeface="Trebuchet MS"/>
                <a:cs typeface="Trebuchet MS"/>
              </a:rPr>
              <a:t>é</a:t>
            </a:r>
            <a:r>
              <a:rPr dirty="0" sz="1500" spc="-12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35" b="1">
                <a:solidFill>
                  <a:srgbClr val="174E48"/>
                </a:solidFill>
                <a:latin typeface="Trebuchet MS"/>
                <a:cs typeface="Trebuchet MS"/>
              </a:rPr>
              <a:t>33,3%</a:t>
            </a:r>
            <a:r>
              <a:rPr dirty="0" sz="1500" spc="-155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25" b="1">
                <a:solidFill>
                  <a:srgbClr val="174E48"/>
                </a:solidFill>
                <a:latin typeface="Trebuchet MS"/>
                <a:cs typeface="Trebuchet MS"/>
              </a:rPr>
              <a:t>de</a:t>
            </a:r>
            <a:r>
              <a:rPr dirty="0" sz="1500" spc="-130" b="1">
                <a:solidFill>
                  <a:srgbClr val="174E48"/>
                </a:solidFill>
                <a:latin typeface="Trebuchet MS"/>
                <a:cs typeface="Trebuchet MS"/>
              </a:rPr>
              <a:t> </a:t>
            </a:r>
            <a:r>
              <a:rPr dirty="0" sz="1500" spc="-25" b="1">
                <a:solidFill>
                  <a:srgbClr val="174E48"/>
                </a:solidFill>
                <a:latin typeface="Trebuchet MS"/>
                <a:cs typeface="Trebuchet MS"/>
              </a:rPr>
              <a:t>300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9156827" y="1209547"/>
            <a:ext cx="2075180" cy="636270"/>
            <a:chOff x="9156827" y="1209547"/>
            <a:chExt cx="2075180" cy="636270"/>
          </a:xfrm>
        </p:grpSpPr>
        <p:sp>
          <p:nvSpPr>
            <p:cNvPr id="56" name="object 56" descr=""/>
            <p:cNvSpPr/>
            <p:nvPr/>
          </p:nvSpPr>
          <p:spPr>
            <a:xfrm>
              <a:off x="9166352" y="1219072"/>
              <a:ext cx="2056130" cy="617220"/>
            </a:xfrm>
            <a:custGeom>
              <a:avLst/>
              <a:gdLst/>
              <a:ahLst/>
              <a:cxnLst/>
              <a:rect l="l" t="t" r="r" b="b"/>
              <a:pathLst>
                <a:path w="2056129" h="617219">
                  <a:moveTo>
                    <a:pt x="1679448" y="0"/>
                  </a:moveTo>
                  <a:lnTo>
                    <a:pt x="0" y="0"/>
                  </a:lnTo>
                  <a:lnTo>
                    <a:pt x="0" y="95503"/>
                  </a:lnTo>
                  <a:lnTo>
                    <a:pt x="1679448" y="95503"/>
                  </a:lnTo>
                  <a:lnTo>
                    <a:pt x="1725790" y="101726"/>
                  </a:lnTo>
                  <a:lnTo>
                    <a:pt x="1767440" y="119290"/>
                  </a:lnTo>
                  <a:lnTo>
                    <a:pt x="1802733" y="146542"/>
                  </a:lnTo>
                  <a:lnTo>
                    <a:pt x="1830004" y="181826"/>
                  </a:lnTo>
                  <a:lnTo>
                    <a:pt x="1847587" y="223488"/>
                  </a:lnTo>
                  <a:lnTo>
                    <a:pt x="1853819" y="269875"/>
                  </a:lnTo>
                  <a:lnTo>
                    <a:pt x="1853819" y="462534"/>
                  </a:lnTo>
                  <a:lnTo>
                    <a:pt x="1747393" y="462534"/>
                  </a:lnTo>
                  <a:lnTo>
                    <a:pt x="1901444" y="616712"/>
                  </a:lnTo>
                  <a:lnTo>
                    <a:pt x="2055622" y="462534"/>
                  </a:lnTo>
                  <a:lnTo>
                    <a:pt x="1949196" y="462534"/>
                  </a:lnTo>
                  <a:lnTo>
                    <a:pt x="1949196" y="269875"/>
                  </a:lnTo>
                  <a:lnTo>
                    <a:pt x="1944849" y="221351"/>
                  </a:lnTo>
                  <a:lnTo>
                    <a:pt x="1932319" y="175686"/>
                  </a:lnTo>
                  <a:lnTo>
                    <a:pt x="1912365" y="133641"/>
                  </a:lnTo>
                  <a:lnTo>
                    <a:pt x="1885752" y="95977"/>
                  </a:lnTo>
                  <a:lnTo>
                    <a:pt x="1853240" y="63454"/>
                  </a:lnTo>
                  <a:lnTo>
                    <a:pt x="1815592" y="36834"/>
                  </a:lnTo>
                  <a:lnTo>
                    <a:pt x="1773569" y="16878"/>
                  </a:lnTo>
                  <a:lnTo>
                    <a:pt x="1727933" y="4346"/>
                  </a:lnTo>
                  <a:lnTo>
                    <a:pt x="1679448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166352" y="1219072"/>
              <a:ext cx="2056130" cy="617220"/>
            </a:xfrm>
            <a:custGeom>
              <a:avLst/>
              <a:gdLst/>
              <a:ahLst/>
              <a:cxnLst/>
              <a:rect l="l" t="t" r="r" b="b"/>
              <a:pathLst>
                <a:path w="2056129" h="617219">
                  <a:moveTo>
                    <a:pt x="0" y="0"/>
                  </a:moveTo>
                  <a:lnTo>
                    <a:pt x="1679448" y="0"/>
                  </a:lnTo>
                  <a:lnTo>
                    <a:pt x="1727933" y="4346"/>
                  </a:lnTo>
                  <a:lnTo>
                    <a:pt x="1773569" y="16878"/>
                  </a:lnTo>
                  <a:lnTo>
                    <a:pt x="1815592" y="36834"/>
                  </a:lnTo>
                  <a:lnTo>
                    <a:pt x="1853240" y="63454"/>
                  </a:lnTo>
                  <a:lnTo>
                    <a:pt x="1885752" y="95977"/>
                  </a:lnTo>
                  <a:lnTo>
                    <a:pt x="1912365" y="133641"/>
                  </a:lnTo>
                  <a:lnTo>
                    <a:pt x="1932319" y="175686"/>
                  </a:lnTo>
                  <a:lnTo>
                    <a:pt x="1944849" y="221351"/>
                  </a:lnTo>
                  <a:lnTo>
                    <a:pt x="1949196" y="269875"/>
                  </a:lnTo>
                  <a:lnTo>
                    <a:pt x="1949196" y="462534"/>
                  </a:lnTo>
                  <a:lnTo>
                    <a:pt x="2055622" y="462534"/>
                  </a:lnTo>
                  <a:lnTo>
                    <a:pt x="1901444" y="616712"/>
                  </a:lnTo>
                  <a:lnTo>
                    <a:pt x="1747393" y="462534"/>
                  </a:lnTo>
                  <a:lnTo>
                    <a:pt x="1853819" y="462534"/>
                  </a:lnTo>
                  <a:lnTo>
                    <a:pt x="1853819" y="269875"/>
                  </a:lnTo>
                  <a:lnTo>
                    <a:pt x="1847587" y="223488"/>
                  </a:lnTo>
                  <a:lnTo>
                    <a:pt x="1830004" y="181826"/>
                  </a:lnTo>
                  <a:lnTo>
                    <a:pt x="1802733" y="146542"/>
                  </a:lnTo>
                  <a:lnTo>
                    <a:pt x="1767440" y="119290"/>
                  </a:lnTo>
                  <a:lnTo>
                    <a:pt x="1725790" y="101726"/>
                  </a:lnTo>
                  <a:lnTo>
                    <a:pt x="1679448" y="95503"/>
                  </a:lnTo>
                  <a:lnTo>
                    <a:pt x="0" y="9550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6478270" y="2578861"/>
            <a:ext cx="1646555" cy="1831339"/>
            <a:chOff x="6478270" y="2578861"/>
            <a:chExt cx="1646555" cy="1831339"/>
          </a:xfrm>
        </p:grpSpPr>
        <p:pic>
          <p:nvPicPr>
            <p:cNvPr id="59" name="object 5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1893" y="3496144"/>
              <a:ext cx="852551" cy="91405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487795" y="2588386"/>
              <a:ext cx="924560" cy="969010"/>
            </a:xfrm>
            <a:custGeom>
              <a:avLst/>
              <a:gdLst/>
              <a:ahLst/>
              <a:cxnLst/>
              <a:rect l="l" t="t" r="r" b="b"/>
              <a:pathLst>
                <a:path w="924559" h="969010">
                  <a:moveTo>
                    <a:pt x="42036" y="0"/>
                  </a:moveTo>
                  <a:lnTo>
                    <a:pt x="0" y="40004"/>
                  </a:lnTo>
                  <a:lnTo>
                    <a:pt x="861059" y="946912"/>
                  </a:lnTo>
                  <a:lnTo>
                    <a:pt x="840104" y="966851"/>
                  </a:lnTo>
                  <a:lnTo>
                    <a:pt x="922020" y="969010"/>
                  </a:lnTo>
                  <a:lnTo>
                    <a:pt x="924178" y="886967"/>
                  </a:lnTo>
                  <a:lnTo>
                    <a:pt x="903224" y="906907"/>
                  </a:lnTo>
                  <a:lnTo>
                    <a:pt x="42036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487795" y="2588386"/>
              <a:ext cx="924560" cy="969010"/>
            </a:xfrm>
            <a:custGeom>
              <a:avLst/>
              <a:gdLst/>
              <a:ahLst/>
              <a:cxnLst/>
              <a:rect l="l" t="t" r="r" b="b"/>
              <a:pathLst>
                <a:path w="924559" h="969010">
                  <a:moveTo>
                    <a:pt x="42036" y="0"/>
                  </a:moveTo>
                  <a:lnTo>
                    <a:pt x="903224" y="906907"/>
                  </a:lnTo>
                  <a:lnTo>
                    <a:pt x="924178" y="886967"/>
                  </a:lnTo>
                  <a:lnTo>
                    <a:pt x="922020" y="969010"/>
                  </a:lnTo>
                  <a:lnTo>
                    <a:pt x="840104" y="966851"/>
                  </a:lnTo>
                  <a:lnTo>
                    <a:pt x="861059" y="946912"/>
                  </a:lnTo>
                  <a:lnTo>
                    <a:pt x="0" y="40004"/>
                  </a:lnTo>
                  <a:lnTo>
                    <a:pt x="42036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4237863" y="2717292"/>
            <a:ext cx="1517650" cy="1705610"/>
            <a:chOff x="4237863" y="2717292"/>
            <a:chExt cx="1517650" cy="1705610"/>
          </a:xfrm>
        </p:grpSpPr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7819" y="3673868"/>
              <a:ext cx="1107528" cy="748779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4247388" y="2726817"/>
              <a:ext cx="924560" cy="969010"/>
            </a:xfrm>
            <a:custGeom>
              <a:avLst/>
              <a:gdLst/>
              <a:ahLst/>
              <a:cxnLst/>
              <a:rect l="l" t="t" r="r" b="b"/>
              <a:pathLst>
                <a:path w="924560" h="969010">
                  <a:moveTo>
                    <a:pt x="42037" y="0"/>
                  </a:moveTo>
                  <a:lnTo>
                    <a:pt x="0" y="39878"/>
                  </a:lnTo>
                  <a:lnTo>
                    <a:pt x="861060" y="946785"/>
                  </a:lnTo>
                  <a:lnTo>
                    <a:pt x="839977" y="966724"/>
                  </a:lnTo>
                  <a:lnTo>
                    <a:pt x="922020" y="968883"/>
                  </a:lnTo>
                  <a:lnTo>
                    <a:pt x="924178" y="886841"/>
                  </a:lnTo>
                  <a:lnTo>
                    <a:pt x="903097" y="906780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247388" y="2726817"/>
              <a:ext cx="924560" cy="969010"/>
            </a:xfrm>
            <a:custGeom>
              <a:avLst/>
              <a:gdLst/>
              <a:ahLst/>
              <a:cxnLst/>
              <a:rect l="l" t="t" r="r" b="b"/>
              <a:pathLst>
                <a:path w="924560" h="969010">
                  <a:moveTo>
                    <a:pt x="42037" y="0"/>
                  </a:moveTo>
                  <a:lnTo>
                    <a:pt x="903097" y="906780"/>
                  </a:lnTo>
                  <a:lnTo>
                    <a:pt x="924178" y="886841"/>
                  </a:lnTo>
                  <a:lnTo>
                    <a:pt x="922020" y="968883"/>
                  </a:lnTo>
                  <a:lnTo>
                    <a:pt x="839977" y="966724"/>
                  </a:lnTo>
                  <a:lnTo>
                    <a:pt x="861060" y="946785"/>
                  </a:lnTo>
                  <a:lnTo>
                    <a:pt x="0" y="39878"/>
                  </a:lnTo>
                  <a:lnTo>
                    <a:pt x="42037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CGIBS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>
                <a:solidFill>
                  <a:srgbClr val="FF0000"/>
                </a:solidFill>
              </a:rPr>
              <a:t>FISCALIZAR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TODA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CADEIA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Basta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fiscalizar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consumo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final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(art.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11)?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fiscalizar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meio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cadeia?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não </a:t>
            </a:r>
            <a:r>
              <a:rPr dirty="0" sz="2000">
                <a:latin typeface="Calibri"/>
                <a:cs typeface="Calibri"/>
              </a:rPr>
              <a:t>houver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recolhimento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cadeia,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gerará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carga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final.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Problemas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(final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cadeia)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mercadoria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sem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Nota,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sem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mercadoria.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Solução: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i="1">
                <a:latin typeface="Calibri"/>
                <a:cs typeface="Calibri"/>
              </a:rPr>
              <a:t>Split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payment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2027.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efetividade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distribuição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recursos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aos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federativos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depende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cumprimento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etapas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cadeia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produtiva.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inadimplência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omissão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documental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operações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intermediárias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comprometem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integridade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sistema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podem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gerar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retenções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indevidas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receita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Comitê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Gestor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coordenada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preventiva,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especialmente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cadeia,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condição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essencial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assegurar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plena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equilíbrio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federativo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implementação</a:t>
            </a:r>
            <a:r>
              <a:rPr dirty="0" sz="2000">
                <a:latin typeface="Calibri"/>
                <a:cs typeface="Calibri"/>
              </a:rPr>
              <a:t> 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tributário.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chamada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fraude</a:t>
            </a:r>
            <a:r>
              <a:rPr dirty="0" sz="2000" spc="65" b="1" i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carrossel</a:t>
            </a:r>
            <a:r>
              <a:rPr dirty="0" sz="2000" spc="60" b="1" i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esquema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sonegação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característico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sistemas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IVA,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cadeia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empresas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simula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sucessivas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compra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venda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si,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destaque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aproveitamento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indevido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créditos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tributários.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determinado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ponto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ciclo,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empresas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desaparece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recolher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devido,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enquanto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creditam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destacado,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gerando</a:t>
            </a:r>
            <a:r>
              <a:rPr dirty="0" sz="2000" spc="-10">
                <a:latin typeface="Calibri"/>
                <a:cs typeface="Calibri"/>
              </a:rPr>
              <a:t> perda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distorção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concorrencial.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FISCALIZAR</a:t>
            </a:r>
            <a:r>
              <a:rPr dirty="0" spc="-15"/>
              <a:t> </a:t>
            </a:r>
            <a:r>
              <a:rPr dirty="0"/>
              <a:t>TODA</a:t>
            </a:r>
            <a:r>
              <a:rPr dirty="0" spc="-70"/>
              <a:t> </a:t>
            </a:r>
            <a:r>
              <a:rPr dirty="0"/>
              <a:t>CADEIA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 spc="-10">
                <a:solidFill>
                  <a:srgbClr val="FF0000"/>
                </a:solidFill>
              </a:rPr>
              <a:t>FISCALIZAÇÃO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TRANSVERSAL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O</a:t>
            </a:r>
            <a:r>
              <a:rPr dirty="0" spc="50"/>
              <a:t> </a:t>
            </a:r>
            <a:r>
              <a:rPr dirty="0"/>
              <a:t>“Estado</a:t>
            </a:r>
            <a:r>
              <a:rPr dirty="0" spc="55"/>
              <a:t> </a:t>
            </a:r>
            <a:r>
              <a:rPr dirty="0"/>
              <a:t>A”,</a:t>
            </a:r>
            <a:r>
              <a:rPr dirty="0" spc="40"/>
              <a:t> </a:t>
            </a:r>
            <a:r>
              <a:rPr dirty="0"/>
              <a:t>ao</a:t>
            </a:r>
            <a:r>
              <a:rPr dirty="0" spc="50"/>
              <a:t> </a:t>
            </a:r>
            <a:r>
              <a:rPr dirty="0"/>
              <a:t>fiscalizar</a:t>
            </a:r>
            <a:r>
              <a:rPr dirty="0" spc="45"/>
              <a:t> </a:t>
            </a:r>
            <a:r>
              <a:rPr dirty="0"/>
              <a:t>as</a:t>
            </a:r>
            <a:r>
              <a:rPr dirty="0" spc="60"/>
              <a:t> </a:t>
            </a:r>
            <a:r>
              <a:rPr dirty="0"/>
              <a:t>operações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varejo</a:t>
            </a:r>
            <a:r>
              <a:rPr dirty="0" spc="50"/>
              <a:t> </a:t>
            </a:r>
            <a:r>
              <a:rPr dirty="0"/>
              <a:t>destinadas</a:t>
            </a:r>
            <a:r>
              <a:rPr dirty="0" spc="55"/>
              <a:t> </a:t>
            </a:r>
            <a:r>
              <a:rPr dirty="0"/>
              <a:t>ao</a:t>
            </a:r>
            <a:r>
              <a:rPr dirty="0" spc="50"/>
              <a:t> </a:t>
            </a:r>
            <a:r>
              <a:rPr dirty="0"/>
              <a:t>seu</a:t>
            </a:r>
            <a:r>
              <a:rPr dirty="0" spc="50"/>
              <a:t> </a:t>
            </a:r>
            <a:r>
              <a:rPr dirty="0"/>
              <a:t>território,</a:t>
            </a:r>
            <a:r>
              <a:rPr dirty="0" spc="50"/>
              <a:t> </a:t>
            </a:r>
            <a:r>
              <a:rPr dirty="0"/>
              <a:t>pode</a:t>
            </a:r>
            <a:r>
              <a:rPr dirty="0" spc="55"/>
              <a:t> </a:t>
            </a:r>
            <a:r>
              <a:rPr dirty="0" spc="-25"/>
              <a:t>ter </a:t>
            </a:r>
            <a:r>
              <a:rPr dirty="0" spc="-25"/>
              <a:t>	</a:t>
            </a:r>
            <a:r>
              <a:rPr dirty="0"/>
              <a:t>interesse</a:t>
            </a:r>
            <a:r>
              <a:rPr dirty="0" spc="475"/>
              <a:t> </a:t>
            </a:r>
            <a:r>
              <a:rPr dirty="0"/>
              <a:t>direto</a:t>
            </a:r>
            <a:r>
              <a:rPr dirty="0" spc="480"/>
              <a:t> </a:t>
            </a:r>
            <a:r>
              <a:rPr dirty="0"/>
              <a:t>nas</a:t>
            </a:r>
            <a:r>
              <a:rPr dirty="0" spc="475"/>
              <a:t> </a:t>
            </a:r>
            <a:r>
              <a:rPr dirty="0"/>
              <a:t>transações</a:t>
            </a:r>
            <a:r>
              <a:rPr dirty="0" spc="475"/>
              <a:t> </a:t>
            </a:r>
            <a:r>
              <a:rPr dirty="0"/>
              <a:t>entre</a:t>
            </a:r>
            <a:r>
              <a:rPr dirty="0" spc="470"/>
              <a:t> </a:t>
            </a:r>
            <a:r>
              <a:rPr dirty="0"/>
              <a:t>a</a:t>
            </a:r>
            <a:r>
              <a:rPr dirty="0" spc="470"/>
              <a:t> </a:t>
            </a:r>
            <a:r>
              <a:rPr dirty="0"/>
              <a:t>Indústria</a:t>
            </a:r>
            <a:r>
              <a:rPr dirty="0" spc="465"/>
              <a:t> </a:t>
            </a:r>
            <a:r>
              <a:rPr dirty="0"/>
              <a:t>do</a:t>
            </a:r>
            <a:r>
              <a:rPr dirty="0" spc="459"/>
              <a:t> </a:t>
            </a:r>
            <a:r>
              <a:rPr dirty="0"/>
              <a:t>“Estado</a:t>
            </a:r>
            <a:r>
              <a:rPr dirty="0" spc="459"/>
              <a:t> </a:t>
            </a:r>
            <a:r>
              <a:rPr dirty="0"/>
              <a:t>B”</a:t>
            </a:r>
            <a:r>
              <a:rPr dirty="0" spc="465"/>
              <a:t> </a:t>
            </a:r>
            <a:r>
              <a:rPr dirty="0"/>
              <a:t>e</a:t>
            </a:r>
            <a:r>
              <a:rPr dirty="0" spc="459"/>
              <a:t> </a:t>
            </a:r>
            <a:r>
              <a:rPr dirty="0"/>
              <a:t>o</a:t>
            </a:r>
            <a:r>
              <a:rPr dirty="0" spc="475"/>
              <a:t> </a:t>
            </a:r>
            <a:r>
              <a:rPr dirty="0"/>
              <a:t>Atacadista</a:t>
            </a:r>
            <a:r>
              <a:rPr dirty="0" spc="475"/>
              <a:t> </a:t>
            </a:r>
            <a:r>
              <a:rPr dirty="0" spc="-25"/>
              <a:t>do </a:t>
            </a:r>
            <a:r>
              <a:rPr dirty="0" spc="-25"/>
              <a:t>	</a:t>
            </a:r>
            <a:r>
              <a:rPr dirty="0"/>
              <a:t>“Estado</a:t>
            </a:r>
            <a:r>
              <a:rPr dirty="0" spc="-35"/>
              <a:t> </a:t>
            </a:r>
            <a:r>
              <a:rPr dirty="0"/>
              <a:t>C”,</a:t>
            </a:r>
            <a:r>
              <a:rPr dirty="0" spc="-45"/>
              <a:t> </a:t>
            </a:r>
            <a:r>
              <a:rPr dirty="0"/>
              <a:t>ainda</a:t>
            </a:r>
            <a:r>
              <a:rPr dirty="0" spc="-20"/>
              <a:t> </a:t>
            </a:r>
            <a:r>
              <a:rPr dirty="0"/>
              <a:t>que</a:t>
            </a:r>
            <a:r>
              <a:rPr dirty="0" spc="-55"/>
              <a:t> </a:t>
            </a:r>
            <a:r>
              <a:rPr dirty="0"/>
              <a:t>não</a:t>
            </a:r>
            <a:r>
              <a:rPr dirty="0" spc="-35"/>
              <a:t> </a:t>
            </a:r>
            <a:r>
              <a:rPr dirty="0"/>
              <a:t>seja</a:t>
            </a:r>
            <a:r>
              <a:rPr dirty="0" spc="-25"/>
              <a:t> </a:t>
            </a:r>
            <a:r>
              <a:rPr dirty="0"/>
              <a:t>origem</a:t>
            </a:r>
            <a:r>
              <a:rPr dirty="0" spc="-30"/>
              <a:t> </a:t>
            </a:r>
            <a:r>
              <a:rPr dirty="0"/>
              <a:t>nem</a:t>
            </a:r>
            <a:r>
              <a:rPr dirty="0" spc="-30"/>
              <a:t> </a:t>
            </a:r>
            <a:r>
              <a:rPr dirty="0"/>
              <a:t>destino</a:t>
            </a:r>
            <a:r>
              <a:rPr dirty="0" spc="-35"/>
              <a:t> </a:t>
            </a:r>
            <a:r>
              <a:rPr dirty="0"/>
              <a:t>dessas</a:t>
            </a:r>
            <a:r>
              <a:rPr dirty="0" spc="-5"/>
              <a:t> </a:t>
            </a:r>
            <a:r>
              <a:rPr dirty="0" spc="-10"/>
              <a:t>operações.</a:t>
            </a:r>
          </a:p>
          <a:p>
            <a:pPr algn="just" marL="352425" marR="825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Isso</a:t>
            </a:r>
            <a:r>
              <a:rPr dirty="0" spc="65"/>
              <a:t>  </a:t>
            </a:r>
            <a:r>
              <a:rPr dirty="0"/>
              <a:t>porque</a:t>
            </a:r>
            <a:r>
              <a:rPr dirty="0" spc="65"/>
              <a:t>  </a:t>
            </a:r>
            <a:r>
              <a:rPr dirty="0"/>
              <a:t>a</a:t>
            </a:r>
            <a:r>
              <a:rPr dirty="0" spc="60"/>
              <a:t>  </a:t>
            </a:r>
            <a:r>
              <a:rPr dirty="0"/>
              <a:t>falha</a:t>
            </a:r>
            <a:r>
              <a:rPr dirty="0" spc="65"/>
              <a:t>  </a:t>
            </a:r>
            <a:r>
              <a:rPr dirty="0"/>
              <a:t>no</a:t>
            </a:r>
            <a:r>
              <a:rPr dirty="0" spc="65"/>
              <a:t>  </a:t>
            </a:r>
            <a:r>
              <a:rPr dirty="0"/>
              <a:t>cumprimento</a:t>
            </a:r>
            <a:r>
              <a:rPr dirty="0" spc="65"/>
              <a:t>  </a:t>
            </a:r>
            <a:r>
              <a:rPr dirty="0"/>
              <a:t>das</a:t>
            </a:r>
            <a:r>
              <a:rPr dirty="0" spc="70"/>
              <a:t>  </a:t>
            </a:r>
            <a:r>
              <a:rPr dirty="0"/>
              <a:t>obrigações</a:t>
            </a:r>
            <a:r>
              <a:rPr dirty="0" spc="60"/>
              <a:t>  </a:t>
            </a:r>
            <a:r>
              <a:rPr dirty="0"/>
              <a:t>fiscais</a:t>
            </a:r>
            <a:r>
              <a:rPr dirty="0" spc="60"/>
              <a:t>  </a:t>
            </a:r>
            <a:r>
              <a:rPr dirty="0"/>
              <a:t>nas</a:t>
            </a:r>
            <a:r>
              <a:rPr dirty="0" spc="65"/>
              <a:t>  </a:t>
            </a:r>
            <a:r>
              <a:rPr dirty="0"/>
              <a:t>etapas</a:t>
            </a:r>
            <a:r>
              <a:rPr dirty="0" spc="65"/>
              <a:t>  </a:t>
            </a:r>
            <a:r>
              <a:rPr dirty="0" spc="-10"/>
              <a:t>anteriores </a:t>
            </a:r>
            <a:r>
              <a:rPr dirty="0" spc="-10"/>
              <a:t>	</a:t>
            </a:r>
            <a:r>
              <a:rPr dirty="0"/>
              <a:t>impacta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liquidez</a:t>
            </a:r>
            <a:r>
              <a:rPr dirty="0" spc="-25"/>
              <a:t> </a:t>
            </a:r>
            <a:r>
              <a:rPr dirty="0"/>
              <a:t>dos</a:t>
            </a:r>
            <a:r>
              <a:rPr dirty="0" spc="-35"/>
              <a:t> </a:t>
            </a:r>
            <a:r>
              <a:rPr dirty="0"/>
              <a:t>créditos</a:t>
            </a:r>
            <a:r>
              <a:rPr dirty="0" spc="-30"/>
              <a:t> </a:t>
            </a:r>
            <a:r>
              <a:rPr dirty="0"/>
              <a:t>e,</a:t>
            </a:r>
            <a:r>
              <a:rPr dirty="0" spc="-20"/>
              <a:t> </a:t>
            </a:r>
            <a:r>
              <a:rPr dirty="0" spc="-10"/>
              <a:t>consequentemente,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arrecadação</a:t>
            </a:r>
            <a:r>
              <a:rPr dirty="0" spc="-15"/>
              <a:t> </a:t>
            </a:r>
            <a:r>
              <a:rPr dirty="0"/>
              <a:t>efetiva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25"/>
              <a:t>A.</a:t>
            </a: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A</a:t>
            </a:r>
            <a:r>
              <a:rPr dirty="0" spc="-45"/>
              <a:t> </a:t>
            </a:r>
            <a:r>
              <a:rPr dirty="0" spc="-10"/>
              <a:t>interdependência</a:t>
            </a:r>
            <a:r>
              <a:rPr dirty="0" spc="-20"/>
              <a:t> </a:t>
            </a:r>
            <a:r>
              <a:rPr dirty="0"/>
              <a:t>redefine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45"/>
              <a:t> </a:t>
            </a:r>
            <a:r>
              <a:rPr dirty="0"/>
              <a:t>planejamento</a:t>
            </a:r>
            <a:r>
              <a:rPr dirty="0" spc="-30"/>
              <a:t> </a:t>
            </a:r>
            <a:r>
              <a:rPr dirty="0"/>
              <a:t>das</a:t>
            </a:r>
            <a:r>
              <a:rPr dirty="0" spc="-50"/>
              <a:t> </a:t>
            </a:r>
            <a:r>
              <a:rPr dirty="0"/>
              <a:t>ações</a:t>
            </a:r>
            <a:r>
              <a:rPr dirty="0" spc="-35"/>
              <a:t> </a:t>
            </a:r>
            <a:r>
              <a:rPr dirty="0" spc="-10"/>
              <a:t>fiscalizatórias.</a:t>
            </a:r>
          </a:p>
          <a:p>
            <a:pPr algn="just" marL="352425" marR="825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As</a:t>
            </a:r>
            <a:r>
              <a:rPr dirty="0" spc="210"/>
              <a:t>  </a:t>
            </a:r>
            <a:r>
              <a:rPr dirty="0"/>
              <a:t>legislações</a:t>
            </a:r>
            <a:r>
              <a:rPr dirty="0" spc="220"/>
              <a:t>  </a:t>
            </a:r>
            <a:r>
              <a:rPr dirty="0"/>
              <a:t>não</a:t>
            </a:r>
            <a:r>
              <a:rPr dirty="0" spc="210"/>
              <a:t>  </a:t>
            </a:r>
            <a:r>
              <a:rPr dirty="0"/>
              <a:t>deve</a:t>
            </a:r>
            <a:r>
              <a:rPr dirty="0" spc="215"/>
              <a:t>  </a:t>
            </a:r>
            <a:r>
              <a:rPr dirty="0"/>
              <a:t>impor</a:t>
            </a:r>
            <a:r>
              <a:rPr dirty="0" spc="215"/>
              <a:t>  </a:t>
            </a:r>
            <a:r>
              <a:rPr dirty="0"/>
              <a:t>restrições</a:t>
            </a:r>
            <a:r>
              <a:rPr dirty="0" spc="215"/>
              <a:t>  </a:t>
            </a:r>
            <a:r>
              <a:rPr dirty="0"/>
              <a:t>à</a:t>
            </a:r>
            <a:r>
              <a:rPr dirty="0" spc="215"/>
              <a:t>  </a:t>
            </a:r>
            <a:r>
              <a:rPr dirty="0"/>
              <a:t>capacidade</a:t>
            </a:r>
            <a:r>
              <a:rPr dirty="0" spc="220"/>
              <a:t>  </a:t>
            </a:r>
            <a:r>
              <a:rPr dirty="0"/>
              <a:t>fiscalizatória</a:t>
            </a:r>
            <a:r>
              <a:rPr dirty="0" spc="215"/>
              <a:t>  </a:t>
            </a:r>
            <a:r>
              <a:rPr dirty="0"/>
              <a:t>dos</a:t>
            </a:r>
            <a:r>
              <a:rPr dirty="0" spc="215"/>
              <a:t>  </a:t>
            </a:r>
            <a:r>
              <a:rPr dirty="0" spc="-10"/>
              <a:t>entes </a:t>
            </a:r>
            <a:r>
              <a:rPr dirty="0" spc="-10"/>
              <a:t>	</a:t>
            </a:r>
            <a:r>
              <a:rPr dirty="0"/>
              <a:t>subnacionais</a:t>
            </a:r>
            <a:r>
              <a:rPr dirty="0" spc="40"/>
              <a:t> </a:t>
            </a:r>
            <a:r>
              <a:rPr dirty="0"/>
              <a:t>apenas</a:t>
            </a:r>
            <a:r>
              <a:rPr dirty="0" spc="45"/>
              <a:t> </a:t>
            </a:r>
            <a:r>
              <a:rPr dirty="0"/>
              <a:t>com</a:t>
            </a:r>
            <a:r>
              <a:rPr dirty="0" spc="30"/>
              <a:t> </a:t>
            </a:r>
            <a:r>
              <a:rPr dirty="0"/>
              <a:t>base</a:t>
            </a:r>
            <a:r>
              <a:rPr dirty="0" spc="40"/>
              <a:t> </a:t>
            </a:r>
            <a:r>
              <a:rPr dirty="0"/>
              <a:t>no</a:t>
            </a:r>
            <a:r>
              <a:rPr dirty="0" spc="35"/>
              <a:t> </a:t>
            </a:r>
            <a:r>
              <a:rPr dirty="0"/>
              <a:t>destino</a:t>
            </a:r>
            <a:r>
              <a:rPr dirty="0" spc="35"/>
              <a:t> </a:t>
            </a:r>
            <a:r>
              <a:rPr dirty="0"/>
              <a:t>da</a:t>
            </a:r>
            <a:r>
              <a:rPr dirty="0" spc="45"/>
              <a:t> </a:t>
            </a:r>
            <a:r>
              <a:rPr dirty="0"/>
              <a:t>operação,</a:t>
            </a:r>
            <a:r>
              <a:rPr dirty="0" spc="35"/>
              <a:t> </a:t>
            </a:r>
            <a:r>
              <a:rPr dirty="0"/>
              <a:t>sob</a:t>
            </a:r>
            <a:r>
              <a:rPr dirty="0" spc="35"/>
              <a:t> </a:t>
            </a:r>
            <a:r>
              <a:rPr dirty="0"/>
              <a:t>pena</a:t>
            </a:r>
            <a:r>
              <a:rPr dirty="0" spc="35"/>
              <a:t> </a:t>
            </a:r>
            <a:r>
              <a:rPr dirty="0"/>
              <a:t>de</a:t>
            </a:r>
            <a:r>
              <a:rPr dirty="0" spc="40"/>
              <a:t> </a:t>
            </a:r>
            <a:r>
              <a:rPr dirty="0"/>
              <a:t>inviabilizar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45"/>
              <a:t> </a:t>
            </a:r>
            <a:r>
              <a:rPr dirty="0" spc="-10" b="1">
                <a:solidFill>
                  <a:srgbClr val="FF0000"/>
                </a:solidFill>
                <a:latin typeface="Calibri"/>
                <a:cs typeface="Calibri"/>
              </a:rPr>
              <a:t>lógica </a:t>
            </a:r>
            <a:r>
              <a:rPr dirty="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cooperação</a:t>
            </a:r>
            <a:r>
              <a:rPr dirty="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necessária</a:t>
            </a:r>
            <a:r>
              <a:rPr dirty="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eficiência</a:t>
            </a:r>
            <a:r>
              <a:rPr dirty="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FF0000"/>
                </a:solidFill>
                <a:latin typeface="Calibri"/>
                <a:cs typeface="Calibri"/>
              </a:rPr>
              <a:t>sistema</a:t>
            </a:r>
            <a:r>
              <a:rPr dirty="0" spc="-1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PLP</a:t>
            </a:r>
            <a:r>
              <a:rPr dirty="0" spc="-35"/>
              <a:t> </a:t>
            </a:r>
            <a:r>
              <a:rPr dirty="0"/>
              <a:t>108,</a:t>
            </a:r>
            <a:r>
              <a:rPr dirty="0" spc="-10"/>
              <a:t> </a:t>
            </a:r>
            <a:r>
              <a:rPr dirty="0">
                <a:solidFill>
                  <a:srgbClr val="FF0000"/>
                </a:solidFill>
              </a:rPr>
              <a:t>ARTs.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3</a:t>
            </a:r>
            <a:r>
              <a:rPr dirty="0"/>
              <a:t>,</a:t>
            </a:r>
            <a:r>
              <a:rPr dirty="0" spc="-30"/>
              <a:t> </a:t>
            </a:r>
            <a:r>
              <a:rPr dirty="0"/>
              <a:t>4,</a:t>
            </a:r>
            <a:r>
              <a:rPr dirty="0" spc="-35"/>
              <a:t> </a:t>
            </a:r>
            <a:r>
              <a:rPr dirty="0"/>
              <a:t>5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6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PODEMOS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FISCALIZAR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468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71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Diretrizes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Cobrança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Compartilhadas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Coordenadas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IBS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3º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Municípios,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intermédio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suas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poderão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sujeitos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passivos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situados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em: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seu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território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ainda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realizem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destinadas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federativos;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II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qualquer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localidade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a)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realizem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destinadas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seu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território;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b)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delegação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federativo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fiscalizá-</a:t>
            </a:r>
            <a:r>
              <a:rPr dirty="0" sz="2000" spc="-20">
                <a:latin typeface="Calibri"/>
                <a:cs typeface="Calibri"/>
              </a:rPr>
              <a:t>los.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disposto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alínea “a”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 II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aplica-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quando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houver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indícios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destinadas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aos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federativos,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termos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regulamento.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entes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federativos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registrarão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interesse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desenvolvimento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fiscalização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sistema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eletrônico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1790" marR="5080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registro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assinalar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sujeito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passivo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tipo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operação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período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objeto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motivos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fundamentem.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0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4</a:t>
            </a:r>
            <a:r>
              <a:rPr dirty="0"/>
              <a:t>,</a:t>
            </a:r>
            <a:r>
              <a:rPr dirty="0" spc="-40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6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MULTA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PUNITIVA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7225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71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4º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Compete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CGIBS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coordenar,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vistas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entes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federativos,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cumprimento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principal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acessórias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IBS,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realizadas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Municípios,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vedada</a:t>
            </a:r>
            <a:r>
              <a:rPr dirty="0" u="sng" sz="2000" spc="2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2000" spc="2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segregação</a:t>
            </a:r>
            <a:r>
              <a:rPr dirty="0" u="sng" sz="2000" spc="2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2000" spc="2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fiscalização</a:t>
            </a:r>
            <a:r>
              <a:rPr dirty="0" u="sng" sz="2000" spc="2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entre</a:t>
            </a:r>
            <a:r>
              <a:rPr dirty="0" u="sng" sz="2000" spc="2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esferas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federativas</a:t>
            </a:r>
            <a:r>
              <a:rPr dirty="0" u="sng" sz="2000" spc="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</a:t>
            </a:r>
            <a:r>
              <a:rPr dirty="0" u="sng" sz="2000" spc="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atividade</a:t>
            </a:r>
            <a:r>
              <a:rPr dirty="0" u="sng" sz="2000" spc="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econômica,</a:t>
            </a:r>
            <a:r>
              <a:rPr dirty="0" u="sng" sz="2000" spc="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porte</a:t>
            </a:r>
            <a:r>
              <a:rPr dirty="0" u="sng" sz="2000" spc="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</a:t>
            </a:r>
            <a:r>
              <a:rPr dirty="0" u="sng" sz="2000" spc="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sujeito</a:t>
            </a:r>
            <a:r>
              <a:rPr dirty="0" u="sng" sz="2000" spc="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passivo</a:t>
            </a:r>
            <a:r>
              <a:rPr dirty="0" u="sng" sz="2000" spc="49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</a:t>
            </a:r>
            <a:r>
              <a:rPr dirty="0" u="sng" sz="2000" spc="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qualquer</a:t>
            </a:r>
            <a:r>
              <a:rPr dirty="0" u="sng" sz="2000" spc="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outro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critério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1790" marR="8255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integrante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corresponda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multa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punitiva</a:t>
            </a:r>
            <a:r>
              <a:rPr dirty="0" u="sng" sz="2000" spc="1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2000" spc="1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aos</a:t>
            </a:r>
            <a:r>
              <a:rPr dirty="0" u="sng" sz="2000" spc="1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juros</a:t>
            </a:r>
            <a:r>
              <a:rPr dirty="0" u="sng" sz="2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2000" spc="1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mora</a:t>
            </a:r>
            <a:r>
              <a:rPr dirty="0" u="sng" sz="2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sobre</a:t>
            </a:r>
            <a:r>
              <a:rPr dirty="0" u="sng" sz="2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ela</a:t>
            </a:r>
            <a:r>
              <a:rPr dirty="0" u="sng" sz="2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incidentes</a:t>
            </a:r>
            <a:r>
              <a:rPr dirty="0" u="sng" sz="2000" spc="1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pertence</a:t>
            </a:r>
            <a:r>
              <a:rPr dirty="0" u="sng" sz="2000" spc="1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aos</a:t>
            </a:r>
            <a:r>
              <a:rPr dirty="0" u="sng" sz="2000" spc="1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entes</a:t>
            </a:r>
            <a:r>
              <a:rPr dirty="0" u="sng" sz="2000" spc="1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federativos</a:t>
            </a:r>
            <a:r>
              <a:rPr dirty="0" u="sng" sz="2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promoverem</a:t>
            </a:r>
            <a:r>
              <a:rPr dirty="0" u="sng" sz="20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20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artigo.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hipótese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haver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(dois)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mais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federativos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interessados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no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desenvolvimento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concomitantes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mesmo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sujeito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passivo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mesmo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tipo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operação,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procedimento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será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realizado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forma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conjunta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integrada,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caberá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disciplinar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forma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organização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gestão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trabalhos,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rateio</a:t>
            </a:r>
            <a:r>
              <a:rPr dirty="0" u="sng" sz="2000" spc="2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dirty="0" u="sng" sz="2000" spc="2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custos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distribuição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dirty="0" sz="2000" spc="2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entes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responsáveis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pela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3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3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produto</a:t>
            </a:r>
            <a:r>
              <a:rPr dirty="0" u="sng" sz="2000" spc="3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</a:t>
            </a:r>
            <a:r>
              <a:rPr dirty="0" u="sng" sz="2000" spc="3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arrecadação</a:t>
            </a:r>
            <a:r>
              <a:rPr dirty="0" u="sng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relativo</a:t>
            </a:r>
            <a:r>
              <a:rPr dirty="0" u="sng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às</a:t>
            </a:r>
            <a:r>
              <a:rPr dirty="0" u="sng" sz="2000" spc="3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multas</a:t>
            </a:r>
            <a:r>
              <a:rPr dirty="0" u="sng" sz="2000" spc="3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punitivas</a:t>
            </a:r>
            <a:r>
              <a:rPr dirty="0" u="sng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2000" spc="3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aos</a:t>
            </a:r>
            <a:r>
              <a:rPr dirty="0" u="sng" sz="2000" spc="3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juros</a:t>
            </a:r>
            <a:r>
              <a:rPr dirty="0" u="sng" sz="2000" spc="3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mora</a:t>
            </a:r>
            <a:r>
              <a:rPr dirty="0" u="sng" sz="20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sobre</a:t>
            </a:r>
            <a:r>
              <a:rPr dirty="0" u="sng" sz="2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elas</a:t>
            </a:r>
            <a:r>
              <a:rPr dirty="0" u="sng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incidentes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5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40"/>
              <a:t> </a:t>
            </a:r>
            <a:r>
              <a:rPr dirty="0">
                <a:solidFill>
                  <a:srgbClr val="FF0000"/>
                </a:solidFill>
              </a:rPr>
              <a:t>4</a:t>
            </a:r>
            <a:r>
              <a:rPr dirty="0"/>
              <a:t>,</a:t>
            </a:r>
            <a:r>
              <a:rPr dirty="0" spc="-35"/>
              <a:t> </a:t>
            </a:r>
            <a:r>
              <a:rPr dirty="0"/>
              <a:t>5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/>
              <a:t>6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 spc="-10">
                <a:solidFill>
                  <a:srgbClr val="FF0000"/>
                </a:solidFill>
              </a:rPr>
              <a:t>PARTICIPANTES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($)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definirá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critérios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titularidade</a:t>
            </a:r>
            <a:r>
              <a:rPr dirty="0" sz="20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cotitularidade</a:t>
            </a:r>
            <a:r>
              <a:rPr dirty="0" sz="2000" spc="40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fiscalização,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exercício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compartilhada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imposto,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assegurada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participação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artigo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nas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atividades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programadas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andamento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observado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seguinte: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cada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fiscalizatório,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haverá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somente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titular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cotitular,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esferas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federativas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diversas,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exceto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quando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tratar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houver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esferas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diversas 	interessadas</a:t>
            </a:r>
            <a:r>
              <a:rPr dirty="0" sz="2000">
                <a:latin typeface="Calibri"/>
                <a:cs typeface="Calibri"/>
              </a:rPr>
              <a:t> 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participar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procedimento;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II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haja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administração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esferas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federativas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diversas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interessadas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participar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procedimento,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fins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disposto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parágrafo,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administração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titular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cotitular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podem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mesma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esfera 	federativa;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39008" y="5491073"/>
            <a:ext cx="754760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800" algn="l"/>
                <a:tab pos="1924050" algn="l"/>
                <a:tab pos="2545715" algn="l"/>
                <a:tab pos="3807460" algn="l"/>
                <a:tab pos="4613910" algn="l"/>
                <a:tab pos="5487035" algn="l"/>
                <a:tab pos="5837555" algn="l"/>
                <a:tab pos="6953250" algn="l"/>
              </a:tabLs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fiscalizatório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figurarem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titular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cotitular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serão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96108" y="5186298"/>
            <a:ext cx="954532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42265" marR="571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42265" algn="l"/>
                <a:tab pos="690245" algn="l"/>
                <a:tab pos="972185" algn="l"/>
                <a:tab pos="1353185" algn="l"/>
                <a:tab pos="2269490" algn="l"/>
                <a:tab pos="4030979" algn="l"/>
                <a:tab pos="5290185" algn="l"/>
                <a:tab pos="5846445" algn="l"/>
                <a:tab pos="6231890" algn="l"/>
                <a:tab pos="7611109" algn="l"/>
                <a:tab pos="8027670" algn="l"/>
              </a:tabLst>
            </a:pPr>
            <a:r>
              <a:rPr dirty="0" sz="2000" spc="-25">
                <a:latin typeface="Calibri"/>
                <a:cs typeface="Calibri"/>
              </a:rPr>
              <a:t>III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demais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habilitarem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procedimento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denominadas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39008" y="5795568"/>
            <a:ext cx="920051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participantes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considerando-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3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havida</a:t>
            </a:r>
            <a:r>
              <a:rPr dirty="0" sz="2000" spc="3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delegação</a:t>
            </a:r>
            <a:r>
              <a:rPr dirty="0" sz="2000" spc="3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3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destas</a:t>
            </a:r>
            <a:r>
              <a:rPr dirty="0" sz="2000" spc="36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às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titular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cotitular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lançamento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decorrente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referido procedimento;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5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40"/>
              <a:t> </a:t>
            </a:r>
            <a:r>
              <a:rPr dirty="0">
                <a:solidFill>
                  <a:srgbClr val="FF0000"/>
                </a:solidFill>
              </a:rPr>
              <a:t>4</a:t>
            </a:r>
            <a:r>
              <a:rPr dirty="0"/>
              <a:t>,</a:t>
            </a:r>
            <a:r>
              <a:rPr dirty="0" spc="-40"/>
              <a:t> </a:t>
            </a:r>
            <a:r>
              <a:rPr dirty="0"/>
              <a:t>5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 spc="-25"/>
              <a:t>6.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IV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presume-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tenha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havido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delegação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realização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7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procedimento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fiscalizatório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lançamento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tributário, pela administração tributária que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tenha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habilitado,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titular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cotitular,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salvo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manifestação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expressa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contrário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regulamentar;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000" spc="4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45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spc="4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titular</a:t>
            </a:r>
            <a:r>
              <a:rPr dirty="0" sz="2000" spc="4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cotitular</a:t>
            </a:r>
            <a:r>
              <a:rPr dirty="0" sz="2000" spc="4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4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procedimento</a:t>
            </a:r>
            <a:r>
              <a:rPr dirty="0" sz="2000" spc="4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fiscalizatório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realizarão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feito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somatório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alíquotas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Município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respectivo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créditos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tributários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individualizados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federativo,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desde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menos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deles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tenha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se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habilitado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fiscalizatório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tenha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delegado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lançamento;</a:t>
            </a:r>
            <a:endParaRPr sz="2000">
              <a:latin typeface="Calibri"/>
              <a:cs typeface="Calibri"/>
            </a:endParaRPr>
          </a:p>
          <a:p>
            <a:pPr algn="just" marL="352425" marR="8255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VI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contribuinte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será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informado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abertura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procedimento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fiscalizatório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identificação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titular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cotitular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4º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atos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procedimentais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exercidos perante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sujeito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passivo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pelas</a:t>
            </a:r>
            <a:r>
              <a:rPr dirty="0" sz="2000" spc="-10">
                <a:latin typeface="Calibri"/>
                <a:cs typeface="Calibri"/>
              </a:rPr>
              <a:t> autoridades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figurarem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titular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cotitular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fiscalização,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mediante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intimação,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meio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documento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contenha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mecanismo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verificação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autenticidade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procedimento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fiscalização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5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40"/>
              <a:t> </a:t>
            </a:r>
            <a:r>
              <a:rPr dirty="0">
                <a:solidFill>
                  <a:srgbClr val="FF0000"/>
                </a:solidFill>
              </a:rPr>
              <a:t>4</a:t>
            </a:r>
            <a:r>
              <a:rPr dirty="0"/>
              <a:t>,</a:t>
            </a:r>
            <a:r>
              <a:rPr dirty="0" spc="-40"/>
              <a:t> </a:t>
            </a:r>
            <a:r>
              <a:rPr dirty="0"/>
              <a:t>5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 spc="-25"/>
              <a:t>6.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722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98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este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exercidas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exclusivamente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por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autoridades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fiscais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integrantes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Estados,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Distrito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Federal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Municípios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1790" marR="5715" indent="-33909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6º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Eventual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divergência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acerca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 interpretação, da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apuração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 cálculo ou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enquadramento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fatos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geradores,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ocasião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fiscalização,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tratada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em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disciplinado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CGIBS.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7º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hipótese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convênio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delegação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recíproca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processos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pequeno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valor,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termos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326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Lei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nº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16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janeiro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2025:</a:t>
            </a:r>
            <a:endParaRPr sz="2000">
              <a:latin typeface="Calibri"/>
              <a:cs typeface="Calibri"/>
            </a:endParaRPr>
          </a:p>
          <a:p>
            <a:pPr algn="just" marL="12700" marR="9525" indent="132715">
              <a:lnSpc>
                <a:spcPct val="100000"/>
              </a:lnSpc>
              <a:buAutoNum type="romanUcPeriod"/>
              <a:tabLst>
                <a:tab pos="145415" algn="l"/>
              </a:tabLst>
            </a:pP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União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participará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distribuição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produto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punitivas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juros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incidentes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IBS;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algn="just" marL="12700" marR="9525" indent="241935">
              <a:lnSpc>
                <a:spcPct val="100000"/>
              </a:lnSpc>
              <a:buAutoNum type="romanUcPeriod"/>
              <a:tabLst>
                <a:tab pos="254635" algn="l"/>
              </a:tabLst>
            </a:pP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participarão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distribuição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>
                <a:latin typeface="Calibri"/>
                <a:cs typeface="Calibri"/>
              </a:rPr>
              <a:t>produto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arrecadação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punitivas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juros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mora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elas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incidentes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CBS.</a:t>
            </a:r>
            <a:endParaRPr sz="2000">
              <a:latin typeface="Calibri"/>
              <a:cs typeface="Calibri"/>
            </a:endParaRPr>
          </a:p>
          <a:p>
            <a:pPr algn="just" lvl="1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8º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fins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disposto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nesta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considera-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autoridade</a:t>
            </a:r>
            <a:r>
              <a:rPr dirty="0" sz="2000" spc="3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servidor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ocupante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cargo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efetivo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carreira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específica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instituída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lei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dotado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competência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cumulativa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fiscalizar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cumprimento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obrigações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tributárias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principal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acessórias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constituir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tributário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8101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FF0000"/>
                </a:solidFill>
              </a:rPr>
              <a:t>PAINEL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4</a:t>
            </a:r>
            <a:r>
              <a:rPr dirty="0"/>
              <a:t>:</a:t>
            </a:r>
            <a:r>
              <a:rPr dirty="0" spc="-45"/>
              <a:t> </a:t>
            </a:r>
            <a:r>
              <a:rPr dirty="0"/>
              <a:t>REFORMA</a:t>
            </a:r>
            <a:r>
              <a:rPr dirty="0" spc="-70"/>
              <a:t> </a:t>
            </a:r>
            <a:r>
              <a:rPr dirty="0" spc="-30"/>
              <a:t>TRIBUTÁRIA</a:t>
            </a:r>
            <a:r>
              <a:rPr dirty="0" spc="-40"/>
              <a:t> </a:t>
            </a:r>
            <a:r>
              <a:rPr dirty="0"/>
              <a:t>EM</a:t>
            </a:r>
            <a:r>
              <a:rPr dirty="0" spc="-70"/>
              <a:t> </a:t>
            </a:r>
            <a:r>
              <a:rPr dirty="0"/>
              <a:t>TODOS</a:t>
            </a:r>
            <a:r>
              <a:rPr dirty="0" spc="-65"/>
              <a:t> </a:t>
            </a:r>
            <a:r>
              <a:rPr dirty="0" spc="-10"/>
              <a:t>ÂNGULOS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613409"/>
            <a:ext cx="9546590" cy="6123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-3175">
              <a:lnSpc>
                <a:spcPct val="100000"/>
              </a:lnSpc>
              <a:spcBef>
                <a:spcPts val="105"/>
              </a:spcBef>
              <a:buSzPct val="95000"/>
              <a:buAutoNum type="arabicPeriod" startAt="8"/>
              <a:tabLst>
                <a:tab pos="20955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º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Tema: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Desafios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municipais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(ISS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transição):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processo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IBS </a:t>
            </a:r>
            <a:r>
              <a:rPr dirty="0" sz="2000">
                <a:latin typeface="Calibri"/>
                <a:cs typeface="Calibri"/>
              </a:rPr>
              <a:t>Palestrante: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André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Motta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Cheutchuk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Santos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Diretor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Departamento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Receitas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Santos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(DEFREC).</a:t>
            </a:r>
            <a:endParaRPr sz="20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palestrante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abordará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principais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impactos da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transição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IBS,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ênfase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nas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rotinas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processo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 spc="1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Explicará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os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precisarão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adaptar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seus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procedimentos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controle,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auditoria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cobrança, </a:t>
            </a:r>
            <a:r>
              <a:rPr dirty="0" sz="2000">
                <a:latin typeface="Calibri"/>
                <a:cs typeface="Calibri"/>
              </a:rPr>
              <a:t>diante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coexistência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dois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sistemas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tributários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2032.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Destacará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ainda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importância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planejamento</a:t>
            </a:r>
            <a:r>
              <a:rPr dirty="0" sz="2000" spc="3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institucional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capacitação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equipes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municipais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garantir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continuidade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arrecadação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cumprimento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normas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gerais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tributação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209550" indent="-200025">
              <a:lnSpc>
                <a:spcPct val="100000"/>
              </a:lnSpc>
              <a:spcBef>
                <a:spcPts val="2400"/>
              </a:spcBef>
              <a:buSzPct val="95000"/>
              <a:buAutoNum type="arabicPeriod" startAt="9"/>
              <a:tabLst>
                <a:tab pos="20955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º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Tema: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Panorama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normas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gerais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CBS</a:t>
            </a:r>
            <a:endParaRPr sz="20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Palestrante: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Rafael Vilches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Auditor-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São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Paulo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assessor técnico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>
                <a:latin typeface="Calibri"/>
                <a:cs typeface="Calibri"/>
              </a:rPr>
              <a:t>Departamento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Tributação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Julgamento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(DEJUG).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palestrante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apresentará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um </a:t>
            </a:r>
            <a:r>
              <a:rPr dirty="0" sz="2000">
                <a:latin typeface="Calibri"/>
                <a:cs typeface="Calibri"/>
              </a:rPr>
              <a:t>panorama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técnico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normas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gerais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CBS,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explicando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regulamentação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sistema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unificado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trará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mudanças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dinâmica</a:t>
            </a:r>
            <a:r>
              <a:rPr dirty="0" sz="2000" spc="16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arrecadação.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Tratará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atribuições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Gestor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Nacional,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definição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alíquotas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referência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mecanismos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repasse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federativos.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destacadas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 questões operacionais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 compensação,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 restituições,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 a </a:t>
            </a:r>
            <a:r>
              <a:rPr dirty="0" sz="2000" spc="-10">
                <a:latin typeface="Calibri"/>
                <a:cs typeface="Calibri"/>
              </a:rPr>
              <a:t>importância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integração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tecnológica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fiscos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municipais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sistema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informações tributárias.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5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40"/>
              <a:t> </a:t>
            </a:r>
            <a:r>
              <a:rPr dirty="0"/>
              <a:t>4,</a:t>
            </a:r>
            <a:r>
              <a:rPr dirty="0" spc="-40"/>
              <a:t> </a:t>
            </a:r>
            <a:r>
              <a:rPr dirty="0">
                <a:solidFill>
                  <a:srgbClr val="FF0000"/>
                </a:solidFill>
              </a:rPr>
              <a:t>5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 spc="-25"/>
              <a:t>6.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35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CGIBS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coordenar,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vistas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integração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federativos,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9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atividades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cobrança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representação</a:t>
            </a:r>
            <a:r>
              <a:rPr dirty="0" sz="2000" spc="19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administrativa,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realizadas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pelas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3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extrajudicial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judicial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representação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administrativa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judicial,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realizadas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Procuradorias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Federal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Municípios.</a:t>
            </a:r>
            <a:endParaRPr sz="2000">
              <a:latin typeface="Calibri"/>
              <a:cs typeface="Calibri"/>
            </a:endParaRPr>
          </a:p>
          <a:p>
            <a:pPr algn="just" marL="352425" marR="825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cobrança</a:t>
            </a:r>
            <a:r>
              <a:rPr dirty="0" sz="2000" spc="1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administrativa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será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exercida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exclusivamente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autoridades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integrantes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administrações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2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Municípios,</a:t>
            </a:r>
            <a:r>
              <a:rPr dirty="0" sz="2000" spc="2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observadas</a:t>
            </a:r>
            <a:r>
              <a:rPr dirty="0" sz="2000" spc="30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competências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previstas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federativo.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extrajudicial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judicial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representação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judicial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que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exercidas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exclusivamente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servidores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efetivos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integrantes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carreira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procurador,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instituída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estadual,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distrital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ou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municipal.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representação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administrativa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poderá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ser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exercida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autoridades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integrantes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Estados,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servidores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efetivos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integrantes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carreira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específica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procurador,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conforme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federativo.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DIRETRIZES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PLP</a:t>
            </a:r>
            <a:r>
              <a:rPr dirty="0" spc="-45"/>
              <a:t> </a:t>
            </a:r>
            <a:r>
              <a:rPr dirty="0"/>
              <a:t>108,</a:t>
            </a:r>
            <a:r>
              <a:rPr dirty="0" spc="-15"/>
              <a:t> </a:t>
            </a:r>
            <a:r>
              <a:rPr dirty="0"/>
              <a:t>ARTs.</a:t>
            </a:r>
            <a:r>
              <a:rPr dirty="0" spc="-30"/>
              <a:t> </a:t>
            </a:r>
            <a:r>
              <a:rPr dirty="0"/>
              <a:t>3,</a:t>
            </a:r>
            <a:r>
              <a:rPr dirty="0" spc="-40"/>
              <a:t> </a:t>
            </a:r>
            <a:r>
              <a:rPr dirty="0"/>
              <a:t>4,</a:t>
            </a:r>
            <a:r>
              <a:rPr dirty="0" spc="-40"/>
              <a:t> </a:t>
            </a:r>
            <a:r>
              <a:rPr dirty="0">
                <a:solidFill>
                  <a:srgbClr val="FF0000"/>
                </a:solidFill>
              </a:rPr>
              <a:t>5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6</a:t>
            </a:r>
            <a:r>
              <a:rPr dirty="0" spc="-25"/>
              <a:t>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1223009"/>
            <a:ext cx="9545955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35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4º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hipótese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federativo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municipal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disponha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procuradoria,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extrajudicial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judicial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representação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judicial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serão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realizadas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Município.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 As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atividades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representação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trata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este artigo,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indeferimento 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exclusão do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Simples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hipótese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art.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17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nº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123,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14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dezembro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2006,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poderão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delegadas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entes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federativos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observadas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diretrizes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coordenação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estabelecidas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pelo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CGIBS,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hipótese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delegatário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atuará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nome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federativos 	delegantes.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6º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disposto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arts.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desta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aplica-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créditos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tributários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relativos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cuja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apuração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esteja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submetida</a:t>
            </a:r>
            <a:r>
              <a:rPr dirty="0" sz="2000" spc="1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Simples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instituído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nº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123,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14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dezembro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2006.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LOCAL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ART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11</a:t>
            </a:r>
            <a:r>
              <a:rPr dirty="0"/>
              <a:t>,</a:t>
            </a:r>
            <a:r>
              <a:rPr dirty="0" spc="-15"/>
              <a:t> </a:t>
            </a:r>
            <a:r>
              <a:rPr dirty="0"/>
              <a:t>LC</a:t>
            </a:r>
            <a:r>
              <a:rPr dirty="0" spc="-20"/>
              <a:t> </a:t>
            </a:r>
            <a:r>
              <a:rPr dirty="0" spc="-10"/>
              <a:t>214/25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268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Considera-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operação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-2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móvel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material, 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entrega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disponibilização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destinatário;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II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imóvel,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móvel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imaterial,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inclusive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direito,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relacionado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imóvel,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prestado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fisicamente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imóvel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administração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intermediação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imóvel,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estiver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situado;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III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fisicamente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pessoa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física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(consulta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fisioterapeuta)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fruído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presencialmente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pessoa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física,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prestação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serviço;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IV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planejamento,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organização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administração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feiras,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exposições,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congressos,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espetáculos,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exibições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congêneres,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evento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(show);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95"/>
              </a:spcBef>
              <a:buFont typeface="Arial MT"/>
              <a:buChar char="•"/>
              <a:tabLst>
                <a:tab pos="354965" algn="l"/>
                <a:tab pos="664845" algn="l"/>
                <a:tab pos="894715" algn="l"/>
                <a:tab pos="1861185" algn="l"/>
                <a:tab pos="3042285" algn="l"/>
                <a:tab pos="4534535" algn="l"/>
                <a:tab pos="5331460" algn="l"/>
                <a:tab pos="5994400" algn="l"/>
                <a:tab pos="6859270" algn="l"/>
                <a:tab pos="7981950" algn="l"/>
                <a:tab pos="9239885" algn="l"/>
              </a:tabLst>
            </a:pP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prestado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fisicamente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sobre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25" b="1">
                <a:solidFill>
                  <a:srgbClr val="FF0000"/>
                </a:solidFill>
                <a:latin typeface="Calibri"/>
                <a:cs typeface="Calibri"/>
              </a:rPr>
              <a:t>bem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móvel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material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(concerto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200" spc="-25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máquina)</a:t>
            </a:r>
            <a:r>
              <a:rPr dirty="0" sz="22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serviços</a:t>
            </a:r>
            <a:r>
              <a:rPr dirty="0" u="sng" sz="22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portuários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(incidência),</a:t>
            </a:r>
            <a:r>
              <a:rPr dirty="0" sz="22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2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prestação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2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dirty="0" sz="2200" spc="-10"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LOCAL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ART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11,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</a:t>
            </a:r>
            <a:r>
              <a:rPr dirty="0"/>
              <a:t>,</a:t>
            </a:r>
            <a:r>
              <a:rPr dirty="0" spc="-35"/>
              <a:t> </a:t>
            </a:r>
            <a:r>
              <a:rPr dirty="0"/>
              <a:t>LC</a:t>
            </a:r>
            <a:r>
              <a:rPr dirty="0" spc="-40"/>
              <a:t> </a:t>
            </a:r>
            <a:r>
              <a:rPr dirty="0"/>
              <a:t>214/25</a:t>
            </a:r>
            <a:r>
              <a:rPr dirty="0" spc="-15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SERVIÇOS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PORTUÁRIOS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8882" y="1092453"/>
            <a:ext cx="4291457" cy="49927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4448" y="1092453"/>
            <a:ext cx="4985385" cy="499275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LOCAL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ART</a:t>
            </a:r>
            <a:r>
              <a:rPr dirty="0" spc="-30"/>
              <a:t> </a:t>
            </a:r>
            <a:r>
              <a:rPr dirty="0"/>
              <a:t>11,</a:t>
            </a:r>
            <a:r>
              <a:rPr dirty="0" spc="-15"/>
              <a:t> </a:t>
            </a:r>
            <a:r>
              <a:rPr dirty="0"/>
              <a:t>LC</a:t>
            </a:r>
            <a:r>
              <a:rPr dirty="0" spc="-20"/>
              <a:t> </a:t>
            </a:r>
            <a:r>
              <a:rPr dirty="0" spc="-10"/>
              <a:t>214/25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VI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transporte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passageiros,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início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transporte;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VII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transporte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carga,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entrega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disponibilização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bem</a:t>
            </a:r>
            <a:r>
              <a:rPr dirty="0" sz="2000" spc="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destinatário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constante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documento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-1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VIII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exploração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via,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mediante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cobrança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qualquer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título,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incluindo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tarifas,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pedágios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quaisquer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formas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cobrança,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território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cada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Município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Estado,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Federal,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proporcionalmente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correspondente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extensão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explorada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(pedágio);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IX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telefonia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fixa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demais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comunicação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prestados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cabos,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fios,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fibras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similares,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instalação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terminal;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2000" spc="4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000" spc="4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demais</a:t>
            </a:r>
            <a:r>
              <a:rPr dirty="0" sz="2000" spc="40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serviços</a:t>
            </a:r>
            <a:r>
              <a:rPr dirty="0" sz="2000" spc="4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demais</a:t>
            </a:r>
            <a:r>
              <a:rPr dirty="0" sz="2000" spc="409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bens</a:t>
            </a:r>
            <a:r>
              <a:rPr dirty="0" sz="2000" spc="409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móveis</a:t>
            </a:r>
            <a:r>
              <a:rPr dirty="0" sz="2000" spc="409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imateriais,</a:t>
            </a:r>
            <a:r>
              <a:rPr dirty="0" sz="2000" spc="409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inclusive</a:t>
            </a:r>
            <a:r>
              <a:rPr dirty="0" sz="2000" spc="39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direitos,</a:t>
            </a:r>
            <a:r>
              <a:rPr dirty="0" sz="2000" spc="39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4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000" spc="409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 i="1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dirty="0" sz="2000" spc="-25" b="1" i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domicílio</a:t>
            </a:r>
            <a:r>
              <a:rPr dirty="0" sz="2000" spc="3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principal</a:t>
            </a:r>
            <a:r>
              <a:rPr dirty="0" sz="2000" spc="3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i="1">
                <a:latin typeface="Calibri"/>
                <a:cs typeface="Calibri"/>
              </a:rPr>
              <a:t>:</a:t>
            </a:r>
            <a:r>
              <a:rPr dirty="0" sz="2000" spc="3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a)</a:t>
            </a:r>
            <a:r>
              <a:rPr dirty="0" sz="2000" spc="3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adquirente</a:t>
            </a:r>
            <a:r>
              <a:rPr dirty="0" sz="2000" spc="3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(paga),</a:t>
            </a:r>
            <a:r>
              <a:rPr dirty="0" sz="2000" spc="3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nas</a:t>
            </a:r>
            <a:r>
              <a:rPr dirty="0" sz="2000" spc="3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operações</a:t>
            </a:r>
            <a:r>
              <a:rPr dirty="0" sz="2000" spc="3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onerosas;</a:t>
            </a:r>
            <a:r>
              <a:rPr dirty="0" sz="2000" spc="3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b)</a:t>
            </a:r>
            <a:r>
              <a:rPr dirty="0" sz="2000" spc="32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destinatário </a:t>
            </a:r>
            <a:r>
              <a:rPr dirty="0" sz="2000" spc="-10" i="1">
                <a:latin typeface="Calibri"/>
                <a:cs typeface="Calibri"/>
              </a:rPr>
              <a:t>	</a:t>
            </a:r>
            <a:r>
              <a:rPr dirty="0" sz="2000" i="1">
                <a:latin typeface="Calibri"/>
                <a:cs typeface="Calibri"/>
              </a:rPr>
              <a:t>(usufrui),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nas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operações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não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onerosas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Cadastro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identificação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única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(habitação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permanente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relações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econômicas).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Consumo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final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LOCAL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/>
              <a:t>ART</a:t>
            </a:r>
            <a:r>
              <a:rPr dirty="0" spc="-40"/>
              <a:t> </a:t>
            </a:r>
            <a:r>
              <a:rPr dirty="0"/>
              <a:t>11,</a:t>
            </a:r>
            <a:r>
              <a:rPr dirty="0" spc="-20"/>
              <a:t> </a:t>
            </a:r>
            <a:r>
              <a:rPr dirty="0"/>
              <a:t>LC</a:t>
            </a:r>
            <a:r>
              <a:rPr dirty="0" spc="-25"/>
              <a:t> </a:t>
            </a:r>
            <a:r>
              <a:rPr dirty="0"/>
              <a:t>214/25</a:t>
            </a:r>
            <a:r>
              <a:rPr dirty="0" spc="-1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PLP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4685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01600" marR="5080" indent="-1016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000" spc="405" strike="sngStrike">
                <a:latin typeface="Arial MT"/>
                <a:cs typeface="Arial MT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X</a:t>
            </a:r>
            <a:r>
              <a:rPr dirty="0" sz="2000" spc="480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-</a:t>
            </a:r>
            <a:r>
              <a:rPr dirty="0" sz="2000" spc="459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demais</a:t>
            </a:r>
            <a:r>
              <a:rPr dirty="0" sz="2000" spc="470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serviços</a:t>
            </a:r>
            <a:r>
              <a:rPr dirty="0" sz="2000" spc="47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e</a:t>
            </a:r>
            <a:r>
              <a:rPr dirty="0" sz="2000" spc="470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demais</a:t>
            </a:r>
            <a:r>
              <a:rPr dirty="0" sz="2000" spc="47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bens</a:t>
            </a:r>
            <a:r>
              <a:rPr dirty="0" sz="2000" spc="47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móveis</a:t>
            </a:r>
            <a:r>
              <a:rPr dirty="0" sz="2000" spc="47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imateriais,</a:t>
            </a:r>
            <a:r>
              <a:rPr dirty="0" sz="2000" spc="480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inclusive</a:t>
            </a:r>
            <a:r>
              <a:rPr dirty="0" sz="2000" spc="46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direitos,</a:t>
            </a:r>
            <a:r>
              <a:rPr dirty="0" sz="2000" spc="480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o</a:t>
            </a:r>
            <a:r>
              <a:rPr dirty="0" sz="2000" spc="459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local</a:t>
            </a:r>
            <a:r>
              <a:rPr dirty="0" sz="2000" spc="470" strike="sngStrike">
                <a:latin typeface="Calibri"/>
                <a:cs typeface="Calibri"/>
              </a:rPr>
              <a:t> </a:t>
            </a:r>
            <a:r>
              <a:rPr dirty="0" sz="2000" spc="-25" strike="sngStrike">
                <a:latin typeface="Calibri"/>
                <a:cs typeface="Calibri"/>
              </a:rPr>
              <a:t>do</a:t>
            </a:r>
            <a:r>
              <a:rPr dirty="0" sz="2000" spc="-25" strike="noStrike">
                <a:latin typeface="Calibri"/>
                <a:cs typeface="Calibri"/>
              </a:rPr>
              <a:t> </a:t>
            </a:r>
            <a:r>
              <a:rPr dirty="0" sz="2000" spc="-25" strike="noStrike">
                <a:latin typeface="Calibri"/>
                <a:cs typeface="Calibri"/>
              </a:rPr>
              <a:t>	</a:t>
            </a:r>
            <a:r>
              <a:rPr dirty="0" sz="2000" strike="sngStrike">
                <a:latin typeface="Calibri"/>
                <a:cs typeface="Calibri"/>
              </a:rPr>
              <a:t>domicílio</a:t>
            </a:r>
            <a:r>
              <a:rPr dirty="0" sz="2000" spc="25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principal</a:t>
            </a:r>
            <a:r>
              <a:rPr dirty="0" sz="2000" spc="25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do:</a:t>
            </a:r>
            <a:r>
              <a:rPr dirty="0" sz="2000" spc="25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a)</a:t>
            </a:r>
            <a:r>
              <a:rPr dirty="0" sz="2000" spc="30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adquirente,</a:t>
            </a:r>
            <a:r>
              <a:rPr dirty="0" sz="2000" spc="25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nas</a:t>
            </a:r>
            <a:r>
              <a:rPr dirty="0" sz="2000" spc="30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operações</a:t>
            </a:r>
            <a:r>
              <a:rPr dirty="0" sz="2000" spc="25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onerosas;</a:t>
            </a:r>
            <a:r>
              <a:rPr dirty="0" sz="2000" spc="30" strike="sngStrike">
                <a:latin typeface="Calibri"/>
                <a:cs typeface="Calibri"/>
              </a:rPr>
              <a:t>  </a:t>
            </a:r>
            <a:r>
              <a:rPr dirty="0" sz="2000" strike="sngStrike">
                <a:latin typeface="Calibri"/>
                <a:cs typeface="Calibri"/>
              </a:rPr>
              <a:t>b)</a:t>
            </a:r>
            <a:r>
              <a:rPr dirty="0" sz="2000" spc="49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destinatário,</a:t>
            </a:r>
            <a:r>
              <a:rPr dirty="0" sz="2000" spc="30" strike="sngStrike">
                <a:latin typeface="Calibri"/>
                <a:cs typeface="Calibri"/>
              </a:rPr>
              <a:t>  </a:t>
            </a:r>
            <a:r>
              <a:rPr dirty="0" sz="2000" spc="-25" strike="sngStrike">
                <a:latin typeface="Calibri"/>
                <a:cs typeface="Calibri"/>
              </a:rPr>
              <a:t>nas</a:t>
            </a:r>
            <a:r>
              <a:rPr dirty="0" sz="2000" spc="-25" strike="noStrike">
                <a:latin typeface="Calibri"/>
                <a:cs typeface="Calibri"/>
              </a:rPr>
              <a:t> </a:t>
            </a:r>
            <a:r>
              <a:rPr dirty="0" sz="2000" spc="-25" strike="noStrike">
                <a:latin typeface="Calibri"/>
                <a:cs typeface="Calibri"/>
              </a:rPr>
              <a:t>	</a:t>
            </a:r>
            <a:r>
              <a:rPr dirty="0" sz="2000" strike="sngStrike">
                <a:latin typeface="Calibri"/>
                <a:cs typeface="Calibri"/>
              </a:rPr>
              <a:t>operações</a:t>
            </a:r>
            <a:r>
              <a:rPr dirty="0" sz="2000" spc="-25" strike="sngStrike">
                <a:latin typeface="Calibri"/>
                <a:cs typeface="Calibri"/>
              </a:rPr>
              <a:t> </a:t>
            </a:r>
            <a:r>
              <a:rPr dirty="0" sz="2000" strike="sngStrike">
                <a:latin typeface="Calibri"/>
                <a:cs typeface="Calibri"/>
              </a:rPr>
              <a:t>não</a:t>
            </a:r>
            <a:r>
              <a:rPr dirty="0" sz="2000" spc="-50" strike="sngStrike">
                <a:latin typeface="Calibri"/>
                <a:cs typeface="Calibri"/>
              </a:rPr>
              <a:t> </a:t>
            </a:r>
            <a:r>
              <a:rPr dirty="0" sz="2000" spc="-10" strike="sngStrike">
                <a:latin typeface="Calibri"/>
                <a:cs typeface="Calibri"/>
              </a:rPr>
              <a:t>onerosas</a:t>
            </a:r>
            <a:r>
              <a:rPr dirty="0" sz="2000" spc="-10" strike="noStrike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abrangido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artigo: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a)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operação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onerosa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domicílio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principal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adquirente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residente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domiciliado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País;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ou</a:t>
            </a:r>
            <a:endParaRPr sz="2000">
              <a:latin typeface="Calibri"/>
              <a:cs typeface="Calibri"/>
            </a:endParaRPr>
          </a:p>
          <a:p>
            <a:pPr marL="12700" marR="6985" indent="28321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29591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domicílio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principal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destinatário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residente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domiciliado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País,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>
                <a:latin typeface="Calibri"/>
                <a:cs typeface="Calibri"/>
              </a:rPr>
              <a:t>adquirente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seja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residente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domiciliado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País.</a:t>
            </a:r>
            <a:endParaRPr sz="2000">
              <a:latin typeface="Calibri"/>
              <a:cs typeface="Calibri"/>
            </a:endParaRPr>
          </a:p>
          <a:p>
            <a:pPr algn="just" lvl="1" marL="352425" marR="762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b)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operação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onerosa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domicílio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principal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destinatário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residente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domiciliado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País.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LOCAL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/>
              <a:t>ART</a:t>
            </a:r>
            <a:r>
              <a:rPr dirty="0" spc="-30"/>
              <a:t> </a:t>
            </a:r>
            <a:r>
              <a:rPr dirty="0"/>
              <a:t>11,</a:t>
            </a:r>
            <a:r>
              <a:rPr dirty="0" spc="-15"/>
              <a:t> </a:t>
            </a:r>
            <a:r>
              <a:rPr dirty="0"/>
              <a:t>LC</a:t>
            </a:r>
            <a:r>
              <a:rPr dirty="0" spc="-20"/>
              <a:t> </a:t>
            </a:r>
            <a:r>
              <a:rPr dirty="0" spc="-10"/>
              <a:t>214/25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310764" y="729995"/>
          <a:ext cx="9750425" cy="611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635"/>
                <a:gridCol w="4834255"/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 spc="-10" b="1">
                          <a:latin typeface="Trebuchet MS"/>
                          <a:cs typeface="Trebuchet MS"/>
                        </a:rPr>
                        <a:t>Operação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A7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Destino</a:t>
                      </a:r>
                      <a:r>
                        <a:rPr dirty="0" sz="18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 b="1">
                          <a:latin typeface="Trebuchet MS"/>
                          <a:cs typeface="Trebuchet MS"/>
                        </a:rPr>
                        <a:t>IBS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A72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Bem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móvel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material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dirty="0" sz="18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entrega</a:t>
                      </a:r>
                      <a:r>
                        <a:rPr dirty="0" sz="18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ou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disponibilização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bem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ao</a:t>
                      </a:r>
                      <a:r>
                        <a:rPr dirty="0" sz="1800" spc="-14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destinatário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Bem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imóvel,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inclusive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95">
                          <a:latin typeface="Trebuchet MS"/>
                          <a:cs typeface="Trebuchet MS"/>
                        </a:rPr>
                        <a:t>direito,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bem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móvel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65">
                          <a:latin typeface="Trebuchet MS"/>
                          <a:cs typeface="Trebuchet MS"/>
                        </a:rPr>
                        <a:t>imaterial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prestado</a:t>
                      </a:r>
                      <a:r>
                        <a:rPr dirty="0" sz="18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sobre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bem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imóvel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onde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imóvel</a:t>
                      </a:r>
                      <a:r>
                        <a:rPr dirty="0" sz="1800" spc="-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estiver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situado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marL="153035" marR="14732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Serviços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prestado</a:t>
                      </a:r>
                      <a:r>
                        <a:rPr dirty="0" sz="18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fisicamente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sobre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pessoa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física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ou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fruído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presencialmente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por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pessoa física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prestação</a:t>
                      </a:r>
                      <a:r>
                        <a:rPr dirty="0" sz="1800" spc="-17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6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serviço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planejamento,</a:t>
                      </a:r>
                      <a:r>
                        <a:rPr dirty="0" sz="18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organização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>
                          <a:latin typeface="Trebuchet MS"/>
                          <a:cs typeface="Trebuchet MS"/>
                        </a:rPr>
                        <a:t>administração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eventos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6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5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evento</a:t>
                      </a:r>
                      <a:r>
                        <a:rPr dirty="0" sz="1800" spc="-16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0">
                          <a:latin typeface="Trebuchet MS"/>
                          <a:cs typeface="Trebuchet MS"/>
                        </a:rPr>
                        <a:t>refere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serviço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prestado</a:t>
                      </a:r>
                      <a:r>
                        <a:rPr dirty="0" sz="1800" spc="-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sobre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bem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móvel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material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prestação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serviço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transporte</a:t>
                      </a:r>
                      <a:r>
                        <a:rPr dirty="0" sz="18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passageiros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início</a:t>
                      </a:r>
                      <a:r>
                        <a:rPr dirty="0" sz="1800" spc="-1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transporte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transporte</a:t>
                      </a:r>
                      <a:r>
                        <a:rPr dirty="0" sz="18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carga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dirty="0" sz="18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entrega</a:t>
                      </a:r>
                      <a:r>
                        <a:rPr dirty="0" sz="18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ou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disponibilização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8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bem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ao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destinatário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0CD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23925" marR="296545" indent="-6203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exploração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rodovia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mediante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cobrança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preço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ou</a:t>
                      </a:r>
                      <a:r>
                        <a:rPr dirty="0" sz="18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pedágio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2740" marR="3263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95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85">
                          <a:latin typeface="Trebuchet MS"/>
                          <a:cs typeface="Trebuchet MS"/>
                        </a:rPr>
                        <a:t>território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cada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Município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800" spc="-1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Estado/DF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proporcionalmente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dirty="0" sz="18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correspondente 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extensão</a:t>
                      </a:r>
                      <a:r>
                        <a:rPr dirty="0" sz="1800" spc="-14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5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rodovia</a:t>
                      </a:r>
                      <a:r>
                        <a:rPr dirty="0" sz="1800" spc="-13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explorada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Serviço</a:t>
                      </a:r>
                      <a:r>
                        <a:rPr dirty="0" sz="1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comunicação</a:t>
                      </a:r>
                      <a:r>
                        <a:rPr dirty="0" sz="1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dirty="0" sz="1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dirty="0" sz="18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há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E0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dirty="0" sz="1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dirty="0" sz="1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recepção</a:t>
                      </a:r>
                      <a:r>
                        <a:rPr dirty="0" sz="1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60">
                          <a:latin typeface="Trebuchet MS"/>
                          <a:cs typeface="Trebuchet MS"/>
                        </a:rPr>
                        <a:t>dos</a:t>
                      </a:r>
                      <a:r>
                        <a:rPr dirty="0" sz="1800" spc="-1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serviços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 i="1">
                <a:solidFill>
                  <a:srgbClr val="FF0000"/>
                </a:solidFill>
                <a:latin typeface="Calibri"/>
                <a:cs typeface="Calibri"/>
              </a:rPr>
              <a:t>LATO</a:t>
            </a:r>
            <a:r>
              <a:rPr dirty="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FF0000"/>
                </a:solidFill>
                <a:latin typeface="Calibri"/>
                <a:cs typeface="Calibri"/>
              </a:rPr>
              <a:t>SENSU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Monitoramento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329);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Cruzamento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dados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(329);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Relacionamento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contribuinte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480,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5º):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Programas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conformidade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autorregularização;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Preparação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Ordem</a:t>
            </a:r>
            <a:r>
              <a:rPr dirty="0" sz="2000" spc="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(programação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local?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Sim,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integração):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apresenta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vários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fatos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geradores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diferentes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regulados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regras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uniformes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específicas.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Ex.: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importação,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exportação,</a:t>
            </a:r>
            <a:r>
              <a:rPr dirty="0" sz="2000" spc="25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IBS-regimes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específicos,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favorecidos,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construção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civil,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serviços,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IBS-mercadorias, 	IBS-</a:t>
            </a:r>
            <a:r>
              <a:rPr dirty="0" sz="2000">
                <a:latin typeface="Calibri"/>
                <a:cs typeface="Calibri"/>
              </a:rPr>
              <a:t>locação,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imunidades,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isenção,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sociedades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profissionais,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locação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venda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imóveis, </a:t>
            </a:r>
            <a:r>
              <a:rPr dirty="0" sz="2000" spc="-10">
                <a:latin typeface="Calibri"/>
                <a:cs typeface="Calibri"/>
              </a:rPr>
              <a:t>IBS-</a:t>
            </a:r>
            <a:r>
              <a:rPr dirty="0" sz="2000">
                <a:latin typeface="Calibri"/>
                <a:cs typeface="Calibri"/>
              </a:rPr>
              <a:t>bancos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etc;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Grupos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trabalho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específicos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“por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IBS”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(AFTM´s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especializados),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determinação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prioridades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(setores,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regimes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específicos,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especiais,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faturamentos,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contribuintes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etc.),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cruzamentos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indicar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inconsistências,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acessórias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fontes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(BOH,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QEDU,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CNJ,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DETRAN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outras),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208/24;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Compartilhamento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informações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federados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antes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OF´s?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FISCALIZAÇÃO</a:t>
            </a:r>
            <a:r>
              <a:rPr dirty="0" spc="-20"/>
              <a:t> </a:t>
            </a:r>
            <a:r>
              <a:rPr dirty="0" i="1">
                <a:latin typeface="Calibri"/>
                <a:cs typeface="Calibri"/>
              </a:rPr>
              <a:t>LATO</a:t>
            </a:r>
            <a:r>
              <a:rPr dirty="0" spc="-60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SENSU</a:t>
            </a:r>
            <a:r>
              <a:rPr dirty="0" spc="-75" i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-10">
                <a:solidFill>
                  <a:srgbClr val="FF0000"/>
                </a:solidFill>
              </a:rPr>
              <a:t>CONFORMIDADE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FISCAL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108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214/25:</a:t>
            </a:r>
            <a:endParaRPr sz="2000">
              <a:latin typeface="Calibri"/>
              <a:cs typeface="Calibri"/>
            </a:endParaRPr>
          </a:p>
          <a:p>
            <a:pPr algn="just" marL="352425" marR="762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</a:t>
            </a:r>
            <a:r>
              <a:rPr dirty="0" sz="2000" spc="3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471-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Fica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instituído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Programa</a:t>
            </a:r>
            <a:r>
              <a:rPr dirty="0" sz="2000" spc="3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Conformidade</a:t>
            </a:r>
            <a:r>
              <a:rPr dirty="0" sz="2000" spc="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(PNCT)</a:t>
            </a:r>
            <a:r>
              <a:rPr dirty="0" sz="2000" spc="-10">
                <a:latin typeface="Calibri"/>
                <a:cs typeface="Calibri"/>
              </a:rPr>
              <a:t>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destinado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integrar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regimes de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conformidade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 do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 </a:t>
            </a:r>
            <a:r>
              <a:rPr dirty="0" sz="2000" spc="-10">
                <a:latin typeface="Calibri"/>
                <a:cs typeface="Calibri"/>
              </a:rPr>
              <a:t>vistas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promover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segurança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jurídica,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previsibilidade,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transparência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melhoria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relação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administrações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contribuintes.</a:t>
            </a:r>
            <a:endParaRPr sz="2000">
              <a:latin typeface="Calibri"/>
              <a:cs typeface="Calibri"/>
            </a:endParaRPr>
          </a:p>
          <a:p>
            <a:pPr algn="just" marL="351790" marR="6985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471-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PNCT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terá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objetivos: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incentivar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regularidade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contribuintes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mecanismos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orientação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prevenção;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promover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autorregularização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tributárias,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permitindo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contribuintes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regularizem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sua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situação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antes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III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estabelecer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tratamento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diferenciado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contribuintes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histórico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conformidade.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ampliado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cumprimento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acessórias,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priorização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análise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pedidos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ressarcimento,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redução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penalidades,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análise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prioritária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soluções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consulta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orientação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redução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exigências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documentais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procedimentos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administrativos,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flexibilização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exigência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verificação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mercado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nas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relacionada,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incentivos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estabelecidos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regulamento.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87191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FISCALIZAÇÃO</a:t>
            </a:r>
            <a:r>
              <a:rPr dirty="0" spc="-25"/>
              <a:t> </a:t>
            </a:r>
            <a:r>
              <a:rPr dirty="0" i="1">
                <a:latin typeface="Calibri"/>
                <a:cs typeface="Calibri"/>
              </a:rPr>
              <a:t>LATO</a:t>
            </a:r>
            <a:r>
              <a:rPr dirty="0" spc="-55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SENSU</a:t>
            </a:r>
            <a:r>
              <a:rPr dirty="0" spc="-80" i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80"/>
              <a:t> </a:t>
            </a:r>
            <a:r>
              <a:rPr dirty="0">
                <a:solidFill>
                  <a:srgbClr val="FF0000"/>
                </a:solidFill>
              </a:rPr>
              <a:t>CONSULTA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FISCAL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VINCULA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613409"/>
            <a:ext cx="9546590" cy="6123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108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214/25: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323-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. É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assegurado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sujeito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passivo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obrigação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formular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consulta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escrita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sobre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aplicação da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legislação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CBS,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relação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fato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determinado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seu</a:t>
            </a:r>
            <a:r>
              <a:rPr dirty="0" sz="20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interesse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deverá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completa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exatamente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descrito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petição.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323-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solução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consulta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interpretação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aplicação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será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emitida</a:t>
            </a:r>
            <a:r>
              <a:rPr dirty="0" sz="2000" spc="22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pelos</a:t>
            </a:r>
            <a:r>
              <a:rPr dirty="0" sz="2000" spc="2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respectivos</a:t>
            </a:r>
            <a:r>
              <a:rPr dirty="0" sz="2000" spc="2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órgãos</a:t>
            </a:r>
            <a:r>
              <a:rPr dirty="0" sz="2000" spc="25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2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RFB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observado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disposto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neste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artigo.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Elaborada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proposta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solução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consulta,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órgão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consultado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disponibilizará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ambiente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virtual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compartilhado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minuta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ser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avaliada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órgão,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poderá,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(trinta)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contados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disponibilização,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prorrogável,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justificadamente,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vez,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igual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período: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-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acolher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minuta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emitir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solução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consulta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conjunto;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 -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encaminhar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proposta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deliberação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Comitê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Harmonização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Administrações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Tributárias,</a:t>
            </a:r>
            <a:r>
              <a:rPr dirty="0" sz="20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caso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divergênc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ia</a:t>
            </a:r>
            <a:r>
              <a:rPr dirty="0" sz="2000" spc="-10">
                <a:latin typeface="Calibri"/>
                <a:cs typeface="Calibri"/>
              </a:rPr>
              <a:t>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III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manifestar-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inexistência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matéria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 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CBS.</a:t>
            </a:r>
            <a:endParaRPr sz="2000">
              <a:latin typeface="Calibri"/>
              <a:cs typeface="Calibri"/>
            </a:endParaRPr>
          </a:p>
          <a:p>
            <a:pPr algn="just" marL="355600" marR="571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encaminhamento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proposta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solução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deliberação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Harmonização</a:t>
            </a:r>
            <a:r>
              <a:rPr dirty="0" sz="2000" spc="23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3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Administrações</a:t>
            </a:r>
            <a:r>
              <a:rPr dirty="0" sz="2000" spc="23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Tributárias</a:t>
            </a:r>
            <a:r>
              <a:rPr dirty="0" sz="2000" spc="23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suspenderá</a:t>
            </a:r>
            <a:r>
              <a:rPr dirty="0" sz="2000" spc="24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29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tramitação</a:t>
            </a:r>
            <a:r>
              <a:rPr dirty="0" sz="2000" spc="240">
                <a:latin typeface="Calibri"/>
                <a:cs typeface="Calibri"/>
              </a:rPr>
              <a:t>  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consulta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perante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órgão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consultado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seja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editada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resolução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termos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321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Complementar.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4º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regulamento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disporá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procedimento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referido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neste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artigo.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9541510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RETROSPECTO:</a:t>
            </a:r>
            <a:r>
              <a:rPr dirty="0" spc="-45"/>
              <a:t> </a:t>
            </a:r>
            <a:r>
              <a:rPr dirty="0">
                <a:solidFill>
                  <a:srgbClr val="FF0000"/>
                </a:solidFill>
              </a:rPr>
              <a:t>OFICINA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IMERSÃO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REFORMA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TRIBUTÁRIA </a:t>
            </a:r>
            <a:r>
              <a:rPr dirty="0">
                <a:solidFill>
                  <a:srgbClr val="FF0000"/>
                </a:solidFill>
              </a:rPr>
              <a:t>(14º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SGESP)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/>
              <a:t>E</a:t>
            </a:r>
            <a:r>
              <a:rPr dirty="0" spc="-55"/>
              <a:t> </a:t>
            </a:r>
            <a:r>
              <a:rPr dirty="0"/>
              <a:t>PERSPECTIVAS</a:t>
            </a:r>
            <a:r>
              <a:rPr dirty="0" spc="-50"/>
              <a:t> </a:t>
            </a:r>
            <a:r>
              <a:rPr dirty="0"/>
              <a:t>PARA</a:t>
            </a:r>
            <a:r>
              <a:rPr dirty="0" spc="-40"/>
              <a:t> </a:t>
            </a:r>
            <a:r>
              <a:rPr dirty="0"/>
              <a:t>OS</a:t>
            </a:r>
            <a:r>
              <a:rPr dirty="0" spc="-65"/>
              <a:t> </a:t>
            </a:r>
            <a:r>
              <a:rPr dirty="0" spc="-10"/>
              <a:t>MUNICÍPIOS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1223009"/>
            <a:ext cx="9544050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Overview</a:t>
            </a:r>
            <a:r>
              <a:rPr dirty="0" sz="2000" spc="23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2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Oficina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2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imersão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2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reforma</a:t>
            </a:r>
            <a:r>
              <a:rPr dirty="0" sz="2000" spc="2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tributária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Abertura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trabalhos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tarde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Bernard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Secretário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Extraordinário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Ministério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Fazenda </a:t>
            </a:r>
            <a:r>
              <a:rPr dirty="0" sz="2000">
                <a:latin typeface="Calibri"/>
                <a:cs typeface="Calibri"/>
              </a:rPr>
              <a:t>(contextualização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objetivos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oficina):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Enalteceu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papel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cidades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processo </a:t>
            </a:r>
            <a:r>
              <a:rPr dirty="0" sz="2000">
                <a:latin typeface="Calibri"/>
                <a:cs typeface="Calibri"/>
              </a:rPr>
              <a:t>legislativo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executivo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reforma.</a:t>
            </a:r>
            <a:endParaRPr sz="2000">
              <a:latin typeface="Calibri"/>
              <a:cs typeface="Calibri"/>
            </a:endParaRPr>
          </a:p>
          <a:p>
            <a:pPr algn="ctr" marL="55244" marR="48260" indent="254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Calibri"/>
                <a:cs typeface="Calibri"/>
              </a:rPr>
              <a:t>“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participação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municípios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reforma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tributária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é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absolutamente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fundamental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para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sucesso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reforma.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Já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têm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contribuído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muito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elaboração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leis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complementares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e </a:t>
            </a:r>
            <a:r>
              <a:rPr dirty="0" sz="2000" b="1">
                <a:latin typeface="Calibri"/>
                <a:cs typeface="Calibri"/>
              </a:rPr>
              <a:t>certamente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vão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ter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um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papel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gestão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funcionamento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Comitê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Gestor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b="1">
                <a:latin typeface="Calibri"/>
                <a:cs typeface="Calibri"/>
              </a:rPr>
              <a:t>”,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enfatizou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6700" y="4135081"/>
            <a:ext cx="3026409" cy="255625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OBRIGAÇÕES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ACESSÓRIAS: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CADASTRO,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DTE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DF-</a:t>
            </a:r>
            <a:r>
              <a:rPr dirty="0" spc="-5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508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CF/88: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Art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156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instituirá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compartilhada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(...)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Lei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disporá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sobre: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(...)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IX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critérios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obrigações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tributárias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acessórias,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visando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simplificação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242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214/25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(artigos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59,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62)</a:t>
            </a:r>
            <a:r>
              <a:rPr dirty="0" sz="2000" spc="-2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algn="just" marL="351790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1790" algn="l"/>
              </a:tabLst>
            </a:pP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1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poderão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criar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outros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critérios?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Somente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União</a:t>
            </a:r>
            <a:r>
              <a:rPr dirty="0" sz="2000" spc="1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poderá</a:t>
            </a:r>
            <a:r>
              <a:rPr dirty="0" sz="2000" spc="18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legislar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(competência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tributária: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legislar).</a:t>
            </a:r>
            <a:endParaRPr sz="2000">
              <a:latin typeface="Calibri"/>
              <a:cs typeface="Calibri"/>
            </a:endParaRPr>
          </a:p>
          <a:p>
            <a:pPr algn="just" marL="352425" marR="6985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objetivo,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Reforma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Tributária,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haja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apenas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único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documento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fiscal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eletrônico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(DF-</a:t>
            </a:r>
            <a:r>
              <a:rPr dirty="0" sz="2000">
                <a:latin typeface="Calibri"/>
                <a:cs typeface="Calibri"/>
              </a:rPr>
              <a:t>e)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todos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operações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tributados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pelo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CBS.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Gestor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RFB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poderão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apresentar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sujeito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passivo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apuração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assistida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saldo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mediante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declaração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pré-</a:t>
            </a:r>
            <a:r>
              <a:rPr dirty="0" sz="2000">
                <a:latin typeface="Calibri"/>
                <a:cs typeface="Calibri"/>
              </a:rPr>
              <a:t>preenchida,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tendo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documentos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eletrônicos,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pagamentos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realizados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fontes.</a:t>
            </a:r>
            <a:endParaRPr sz="2000">
              <a:latin typeface="Calibri"/>
              <a:cs typeface="Calibri"/>
            </a:endParaRPr>
          </a:p>
          <a:p>
            <a:pPr algn="just" marL="351790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1790" algn="l"/>
              </a:tabLst>
            </a:pPr>
            <a:r>
              <a:rPr dirty="0" sz="2000">
                <a:latin typeface="Calibri"/>
                <a:cs typeface="Calibri"/>
              </a:rPr>
              <a:t>Extinção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inscrições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estaduais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municipais,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serão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substituídas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cadastro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único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centralizado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contribuintes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781415" y="1359534"/>
            <a:ext cx="3115310" cy="3308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975" indent="-295275">
              <a:lnSpc>
                <a:spcPct val="100000"/>
              </a:lnSpc>
              <a:spcBef>
                <a:spcPts val="100"/>
              </a:spcBef>
              <a:buSzPct val="180000"/>
              <a:buFont typeface="Arial MT"/>
              <a:buChar char="•"/>
              <a:tabLst>
                <a:tab pos="307975" algn="l"/>
              </a:tabLst>
            </a:pPr>
            <a:r>
              <a:rPr dirty="0" sz="1500" b="1">
                <a:latin typeface="Arial"/>
                <a:cs typeface="Arial"/>
              </a:rPr>
              <a:t>Emissão</a:t>
            </a:r>
            <a:r>
              <a:rPr dirty="0" sz="1500" spc="2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do</a:t>
            </a:r>
            <a:r>
              <a:rPr dirty="0" sz="1500" spc="2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documento</a:t>
            </a:r>
            <a:r>
              <a:rPr dirty="0" sz="1500" spc="2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fiscal</a:t>
            </a:r>
            <a:endParaRPr sz="15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1200"/>
              </a:spcBef>
              <a:tabLst>
                <a:tab pos="1649095" algn="l"/>
                <a:tab pos="2879725" algn="l"/>
              </a:tabLst>
            </a:pPr>
            <a:r>
              <a:rPr dirty="0" sz="1500" spc="-10" b="1">
                <a:latin typeface="Arial"/>
                <a:cs typeface="Arial"/>
              </a:rPr>
              <a:t>caracteriza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confissão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500" spc="-2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1500">
              <a:latin typeface="Arial"/>
              <a:cs typeface="Arial"/>
            </a:endParaRPr>
          </a:p>
          <a:p>
            <a:pPr marL="307975" marR="5715">
              <a:lnSpc>
                <a:spcPct val="166700"/>
              </a:lnSpc>
              <a:spcBef>
                <a:spcPts val="10"/>
              </a:spcBef>
              <a:tabLst>
                <a:tab pos="1006475" algn="l"/>
                <a:tab pos="1260475" algn="l"/>
                <a:tab pos="2200910" algn="l"/>
                <a:tab pos="2464435" algn="l"/>
              </a:tabLst>
            </a:pP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dívida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5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constitui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500" spc="-5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crédito tributário</a:t>
            </a:r>
            <a:r>
              <a:rPr dirty="0" sz="1500" spc="-10" b="1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algn="just" marL="307975" marR="5080" indent="-295910">
              <a:lnSpc>
                <a:spcPct val="167000"/>
              </a:lnSpc>
              <a:spcBef>
                <a:spcPts val="10"/>
              </a:spcBef>
              <a:buSzPct val="180000"/>
              <a:buChar char="•"/>
              <a:tabLst>
                <a:tab pos="307975" algn="l"/>
              </a:tabLst>
            </a:pPr>
            <a:r>
              <a:rPr dirty="0" sz="1500">
                <a:latin typeface="Arial MT"/>
                <a:cs typeface="Arial MT"/>
              </a:rPr>
              <a:t>Vinculação</a:t>
            </a:r>
            <a:r>
              <a:rPr dirty="0" sz="1500" spc="1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do</a:t>
            </a:r>
            <a:r>
              <a:rPr dirty="0" sz="1500" spc="140">
                <a:latin typeface="Arial MT"/>
                <a:cs typeface="Arial MT"/>
              </a:rPr>
              <a:t> 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creditamento</a:t>
            </a:r>
            <a:r>
              <a:rPr dirty="0" sz="1500" spc="1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25">
                <a:latin typeface="Arial MT"/>
                <a:cs typeface="Arial MT"/>
              </a:rPr>
              <a:t>ao </a:t>
            </a:r>
            <a:r>
              <a:rPr dirty="0" sz="1500">
                <a:latin typeface="Arial MT"/>
                <a:cs typeface="Arial MT"/>
              </a:rPr>
              <a:t>prévio</a:t>
            </a:r>
            <a:r>
              <a:rPr dirty="0" sz="1500" spc="130">
                <a:latin typeface="Arial MT"/>
                <a:cs typeface="Arial MT"/>
              </a:rPr>
              <a:t>  </a:t>
            </a:r>
            <a:r>
              <a:rPr dirty="0" sz="1500">
                <a:latin typeface="Arial MT"/>
                <a:cs typeface="Arial MT"/>
              </a:rPr>
              <a:t>pagamento</a:t>
            </a:r>
            <a:r>
              <a:rPr dirty="0" sz="1500" spc="125">
                <a:latin typeface="Arial MT"/>
                <a:cs typeface="Arial MT"/>
              </a:rPr>
              <a:t>  </a:t>
            </a:r>
            <a:r>
              <a:rPr dirty="0" sz="1500">
                <a:latin typeface="Arial MT"/>
                <a:cs typeface="Arial MT"/>
              </a:rPr>
              <a:t>do</a:t>
            </a:r>
            <a:r>
              <a:rPr dirty="0" sz="1500" spc="125">
                <a:latin typeface="Arial MT"/>
                <a:cs typeface="Arial MT"/>
              </a:rPr>
              <a:t>  </a:t>
            </a:r>
            <a:r>
              <a:rPr dirty="0" sz="1500" spc="-10">
                <a:latin typeface="Arial MT"/>
                <a:cs typeface="Arial MT"/>
              </a:rPr>
              <a:t>imposto </a:t>
            </a:r>
            <a:r>
              <a:rPr dirty="0" sz="1500">
                <a:latin typeface="Arial MT"/>
                <a:cs typeface="Arial MT"/>
              </a:rPr>
              <a:t>evita</a:t>
            </a:r>
            <a:r>
              <a:rPr dirty="0" sz="1500" spc="315">
                <a:latin typeface="Arial MT"/>
                <a:cs typeface="Arial MT"/>
              </a:rPr>
              <a:t>  </a:t>
            </a:r>
            <a:r>
              <a:rPr dirty="0" sz="1500">
                <a:latin typeface="Arial MT"/>
                <a:cs typeface="Arial MT"/>
              </a:rPr>
              <a:t>a</a:t>
            </a:r>
            <a:r>
              <a:rPr dirty="0" sz="1500" spc="310">
                <a:latin typeface="Arial MT"/>
                <a:cs typeface="Arial MT"/>
              </a:rPr>
              <a:t>  </a:t>
            </a:r>
            <a:r>
              <a:rPr dirty="0" sz="1500">
                <a:latin typeface="Arial MT"/>
                <a:cs typeface="Arial MT"/>
              </a:rPr>
              <a:t>principal</a:t>
            </a:r>
            <a:r>
              <a:rPr dirty="0" sz="1500" spc="310">
                <a:latin typeface="Arial MT"/>
                <a:cs typeface="Arial MT"/>
              </a:rPr>
              <a:t>  </a:t>
            </a:r>
            <a:r>
              <a:rPr dirty="0" sz="1500">
                <a:latin typeface="Arial MT"/>
                <a:cs typeface="Arial MT"/>
              </a:rPr>
              <a:t>fraude</a:t>
            </a:r>
            <a:r>
              <a:rPr dirty="0" sz="1500" spc="315">
                <a:latin typeface="Arial MT"/>
                <a:cs typeface="Arial MT"/>
              </a:rPr>
              <a:t>  </a:t>
            </a:r>
            <a:r>
              <a:rPr dirty="0" sz="1500" spc="-25">
                <a:latin typeface="Arial MT"/>
                <a:cs typeface="Arial MT"/>
              </a:rPr>
              <a:t>em </a:t>
            </a:r>
            <a:r>
              <a:rPr dirty="0" sz="1500">
                <a:latin typeface="Arial MT"/>
                <a:cs typeface="Arial MT"/>
              </a:rPr>
              <a:t>matéria</a:t>
            </a:r>
            <a:r>
              <a:rPr dirty="0" sz="1500" spc="465">
                <a:latin typeface="Arial MT"/>
                <a:cs typeface="Arial MT"/>
              </a:rPr>
              <a:t>   </a:t>
            </a:r>
            <a:r>
              <a:rPr dirty="0" sz="1500">
                <a:latin typeface="Arial MT"/>
                <a:cs typeface="Arial MT"/>
              </a:rPr>
              <a:t>de</a:t>
            </a:r>
            <a:r>
              <a:rPr dirty="0" sz="1500" spc="470">
                <a:latin typeface="Arial MT"/>
                <a:cs typeface="Arial MT"/>
              </a:rPr>
              <a:t>   </a:t>
            </a:r>
            <a:r>
              <a:rPr dirty="0" sz="1500">
                <a:latin typeface="Arial MT"/>
                <a:cs typeface="Arial MT"/>
              </a:rPr>
              <a:t>tributo</a:t>
            </a:r>
            <a:r>
              <a:rPr dirty="0" sz="1500" spc="470">
                <a:latin typeface="Arial MT"/>
                <a:cs typeface="Arial MT"/>
              </a:rPr>
              <a:t>   </a:t>
            </a:r>
            <a:r>
              <a:rPr dirty="0" sz="1500" spc="-20">
                <a:latin typeface="Arial MT"/>
                <a:cs typeface="Arial MT"/>
              </a:rPr>
              <a:t>não- </a:t>
            </a:r>
            <a:r>
              <a:rPr dirty="0" sz="1500" spc="-10">
                <a:latin typeface="Arial MT"/>
                <a:cs typeface="Arial MT"/>
              </a:rPr>
              <a:t>cumulativo;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81415" y="4795520"/>
            <a:ext cx="3115310" cy="1017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975" indent="-295275">
              <a:lnSpc>
                <a:spcPct val="100000"/>
              </a:lnSpc>
              <a:spcBef>
                <a:spcPts val="100"/>
              </a:spcBef>
              <a:buSzPct val="180000"/>
              <a:buFont typeface="Arial MT"/>
              <a:buChar char="•"/>
              <a:tabLst>
                <a:tab pos="307975" algn="l"/>
                <a:tab pos="1057910" algn="l"/>
                <a:tab pos="2179955" algn="l"/>
                <a:tab pos="2888615" algn="l"/>
              </a:tabLst>
            </a:pPr>
            <a:r>
              <a:rPr dirty="0" sz="1500" spc="-10" b="1" i="1">
                <a:latin typeface="Arial"/>
                <a:cs typeface="Arial"/>
              </a:rPr>
              <a:t>Split</a:t>
            </a:r>
            <a:r>
              <a:rPr dirty="0" sz="1500" b="1" i="1">
                <a:latin typeface="Arial"/>
                <a:cs typeface="Arial"/>
              </a:rPr>
              <a:t>	</a:t>
            </a:r>
            <a:r>
              <a:rPr dirty="0" sz="1500" spc="-10" b="1" i="1">
                <a:latin typeface="Arial"/>
                <a:cs typeface="Arial"/>
              </a:rPr>
              <a:t>payment</a:t>
            </a:r>
            <a:r>
              <a:rPr dirty="0" sz="1500" b="1" i="1">
                <a:latin typeface="Arial"/>
                <a:cs typeface="Arial"/>
              </a:rPr>
              <a:t>	</a:t>
            </a:r>
            <a:r>
              <a:rPr dirty="0" sz="1500" spc="-20">
                <a:latin typeface="Arial MT"/>
                <a:cs typeface="Arial MT"/>
              </a:rPr>
              <a:t>(IBS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5">
                <a:latin typeface="Arial MT"/>
                <a:cs typeface="Arial MT"/>
              </a:rPr>
              <a:t>na</a:t>
            </a:r>
            <a:endParaRPr sz="1500">
              <a:latin typeface="Arial MT"/>
              <a:cs typeface="Arial MT"/>
            </a:endParaRPr>
          </a:p>
          <a:p>
            <a:pPr algn="r" marR="7620">
              <a:lnSpc>
                <a:spcPct val="100000"/>
              </a:lnSpc>
              <a:spcBef>
                <a:spcPts val="1210"/>
              </a:spcBef>
              <a:tabLst>
                <a:tab pos="1002665" algn="l"/>
                <a:tab pos="1971675" algn="l"/>
                <a:tab pos="2325370" algn="l"/>
              </a:tabLst>
            </a:pPr>
            <a:r>
              <a:rPr dirty="0" sz="1500" spc="-10">
                <a:latin typeface="Arial MT"/>
                <a:cs typeface="Arial MT"/>
              </a:rPr>
              <a:t>liquidação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financeira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5">
                <a:latin typeface="Arial MT"/>
                <a:cs typeface="Arial MT"/>
              </a:rPr>
              <a:t>na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0">
                <a:latin typeface="Arial MT"/>
                <a:cs typeface="Arial MT"/>
              </a:rPr>
              <a:t>conta</a:t>
            </a:r>
            <a:endParaRPr sz="15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</a:pPr>
            <a:r>
              <a:rPr dirty="0" sz="1500" spc="-25">
                <a:latin typeface="Arial MT"/>
                <a:cs typeface="Arial MT"/>
              </a:rPr>
              <a:t>ou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77325" y="5559044"/>
            <a:ext cx="2819400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1420495" algn="l"/>
              </a:tabLst>
            </a:pPr>
            <a:r>
              <a:rPr dirty="0" sz="1500" spc="-25">
                <a:latin typeface="Arial MT"/>
                <a:cs typeface="Arial MT"/>
              </a:rPr>
              <a:t>do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CGIBS)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obrigatório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6840" algn="l"/>
                <a:tab pos="2179320" algn="l"/>
              </a:tabLst>
            </a:pPr>
            <a:r>
              <a:rPr dirty="0" sz="1500" spc="-10">
                <a:latin typeface="Arial MT"/>
                <a:cs typeface="Arial MT"/>
              </a:rPr>
              <a:t>facultativo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25">
                <a:latin typeface="Arial MT"/>
                <a:cs typeface="Arial MT"/>
              </a:rPr>
              <a:t>por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setores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77325" y="6322872"/>
            <a:ext cx="24612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 MT"/>
                <a:cs typeface="Arial MT"/>
              </a:rPr>
              <a:t>econômicos.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Em</a:t>
            </a:r>
            <a:r>
              <a:rPr dirty="0" sz="1500" spc="-2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2027,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CBS.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1860" y="1624393"/>
            <a:ext cx="6454140" cy="435394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0403" y="410972"/>
            <a:ext cx="2172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FF0000"/>
                </a:solidFill>
              </a:rPr>
              <a:t>DF-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(SERPRO)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8704" y="1139189"/>
            <a:ext cx="9602978" cy="55253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87673" y="301574"/>
            <a:ext cx="69329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FF0000"/>
                </a:solidFill>
              </a:rPr>
              <a:t>DF-</a:t>
            </a:r>
            <a:r>
              <a:rPr dirty="0">
                <a:solidFill>
                  <a:srgbClr val="FF0000"/>
                </a:solidFill>
              </a:rPr>
              <a:t>E: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ARQUITETURA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(APRESENTAÇÃO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SERPRO)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 i="1">
                <a:solidFill>
                  <a:srgbClr val="FF0000"/>
                </a:solidFill>
                <a:latin typeface="Calibri"/>
                <a:cs typeface="Calibri"/>
              </a:rPr>
              <a:t>STRICTO</a:t>
            </a:r>
            <a:r>
              <a:rPr dirty="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FF0000"/>
                </a:solidFill>
                <a:latin typeface="Calibri"/>
                <a:cs typeface="Calibri"/>
              </a:rPr>
              <a:t>SENSU</a:t>
            </a:r>
            <a:r>
              <a:rPr dirty="0" spc="-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DISPOSIÇÕES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LC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214/25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4685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13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arbitramentos.</a:t>
            </a:r>
            <a:endParaRPr sz="2000">
              <a:latin typeface="Calibri"/>
              <a:cs typeface="Calibri"/>
            </a:endParaRPr>
          </a:p>
          <a:p>
            <a:pPr algn="ctr" marL="3422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42265" algn="l"/>
                <a:tab pos="880744" algn="l"/>
                <a:tab pos="1339215" algn="l"/>
                <a:tab pos="1911350" algn="l"/>
                <a:tab pos="3613150" algn="l"/>
                <a:tab pos="4011295" algn="l"/>
                <a:tab pos="5318760" algn="l"/>
                <a:tab pos="5722620" algn="l"/>
                <a:tab pos="7361555" algn="l"/>
                <a:tab pos="8314055" algn="l"/>
              </a:tabLst>
            </a:pP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39,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§5º</a:t>
            </a:r>
            <a:r>
              <a:rPr dirty="0" sz="2000" spc="-20">
                <a:latin typeface="Calibri"/>
                <a:cs typeface="Calibri"/>
              </a:rPr>
              <a:t>: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procedimentos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ressarcimento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(frentes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prioritárias,</a:t>
            </a:r>
            <a:endParaRPr sz="2000">
              <a:latin typeface="Calibri"/>
              <a:cs typeface="Calibri"/>
            </a:endParaRPr>
          </a:p>
          <a:p>
            <a:pPr algn="ctr" marR="508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identificar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contribuintes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perfil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acumulação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créditos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bloquear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indevidos);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324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autoridades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municipais.</a:t>
            </a:r>
            <a:endParaRPr sz="2000">
              <a:latin typeface="Calibri"/>
              <a:cs typeface="Calibri"/>
            </a:endParaRPr>
          </a:p>
          <a:p>
            <a:pPr algn="just" marL="351790" marR="5080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325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fundamentações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provas</a:t>
            </a:r>
            <a:r>
              <a:rPr dirty="0" sz="2000" spc="1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(compartilhada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contraditório</a:t>
            </a:r>
            <a:r>
              <a:rPr dirty="0" sz="2000">
                <a:latin typeface="Calibri"/>
                <a:cs typeface="Calibri"/>
              </a:rPr>
              <a:t>),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compartilhamento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mesmo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ambiente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início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resultado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(acréscimo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§4º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108)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decadência</a:t>
            </a:r>
            <a:r>
              <a:rPr dirty="0" sz="2000" spc="-10" b="1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326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delegação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recíproca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processos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pequeno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 spc="-1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328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início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fiscalização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(denúncia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espontânea),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prazo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dias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prorrogáveis</a:t>
            </a:r>
            <a:r>
              <a:rPr dirty="0" sz="2000" spc="-10" b="1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ctr" marL="3422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422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330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requisitos</a:t>
            </a:r>
            <a:r>
              <a:rPr dirty="0" sz="2000" spc="8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validade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infração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identificação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ente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federativo</a:t>
            </a:r>
            <a:r>
              <a:rPr dirty="0" sz="2000" spc="-10">
                <a:latin typeface="Calibri"/>
                <a:cs typeface="Calibri"/>
              </a:rPr>
              <a:t>),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acréscimo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§2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3º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20">
                <a:latin typeface="Calibri"/>
                <a:cs typeface="Calibri"/>
              </a:rPr>
              <a:t> 108.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FISCALIZAÇÃO</a:t>
            </a:r>
            <a:r>
              <a:rPr dirty="0" spc="-25"/>
              <a:t> </a:t>
            </a:r>
            <a:r>
              <a:rPr dirty="0" i="1">
                <a:latin typeface="Calibri"/>
                <a:cs typeface="Calibri"/>
              </a:rPr>
              <a:t>STRICTO</a:t>
            </a:r>
            <a:r>
              <a:rPr dirty="0" spc="-50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SENSU</a:t>
            </a:r>
            <a:r>
              <a:rPr dirty="0" spc="-80" i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85"/>
              <a:t> </a:t>
            </a:r>
            <a:r>
              <a:rPr dirty="0">
                <a:solidFill>
                  <a:srgbClr val="FF0000"/>
                </a:solidFill>
              </a:rPr>
              <a:t>DISPOSIÇÕES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</a:t>
            </a:r>
            <a:r>
              <a:rPr dirty="0" spc="-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LC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214/25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762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2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335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presunções</a:t>
            </a:r>
            <a:r>
              <a:rPr dirty="0" sz="2000" spc="229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legais</a:t>
            </a:r>
            <a:r>
              <a:rPr dirty="0" sz="2000" spc="2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2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omissões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2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receitas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(relativas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inversão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ônus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prova).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Calibri"/>
                <a:cs typeface="Calibri"/>
              </a:rPr>
              <a:t>Impossibilidade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acúmulo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métodos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bis</a:t>
            </a:r>
            <a:r>
              <a:rPr dirty="0" sz="2000" spc="17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in</a:t>
            </a:r>
            <a:r>
              <a:rPr dirty="0" sz="2000" spc="17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idem</a:t>
            </a:r>
            <a:r>
              <a:rPr dirty="0" sz="2000">
                <a:latin typeface="Calibri"/>
                <a:cs typeface="Calibri"/>
              </a:rPr>
              <a:t>):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cuidado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autuação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presumido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(período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apuração).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338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regime</a:t>
            </a:r>
            <a:r>
              <a:rPr dirty="0" sz="2000" spc="2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especial</a:t>
            </a:r>
            <a:r>
              <a:rPr dirty="0" sz="2000" spc="2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2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fiscalização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embaraço,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resistência,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prática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reiterada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infração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crimes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contra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ordem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tributária,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caracterização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práticas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reiteradas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fundamentação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relatórios </a:t>
            </a:r>
            <a:r>
              <a:rPr dirty="0" sz="2000" spc="-10">
                <a:latin typeface="Calibri"/>
                <a:cs typeface="Calibri"/>
              </a:rPr>
              <a:t>circunstanciados,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 pode consistir em manutenção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fiscalização,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redução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controle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eletrônico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150%.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Calibri"/>
                <a:cs typeface="Calibri"/>
              </a:rPr>
              <a:t>Prática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“sanção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política”?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STF: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Súmulas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70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(interdição),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323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(apreensão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mercadorias)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>
                <a:latin typeface="Calibri"/>
                <a:cs typeface="Calibri"/>
              </a:rPr>
              <a:t>547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(proibir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atividades).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2179" y="955545"/>
            <a:ext cx="9913620" cy="5794248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28850" y="981836"/>
          <a:ext cx="9868535" cy="5671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0"/>
                <a:gridCol w="4889500"/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Seção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Presunções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Legais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200">
                <a:tc gridSpan="2">
                  <a:txBody>
                    <a:bodyPr/>
                    <a:lstStyle/>
                    <a:p>
                      <a:pPr marL="2980055" marR="2973705" indent="594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335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Caracteriza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omissão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2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ocorrência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incidência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CBS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IBS: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22960">
                <a:tc>
                  <a:txBody>
                    <a:bodyPr/>
                    <a:lstStyle/>
                    <a:p>
                      <a:pPr marL="742950" marR="734060" indent="1873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ocorrência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materiais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imateriais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direitos,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emissão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documento</a:t>
                      </a:r>
                      <a:r>
                        <a:rPr dirty="0" u="sng" sz="120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u="sng" sz="12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u="sng" sz="12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emissão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documento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idôneo</a:t>
                      </a:r>
                      <a:r>
                        <a:rPr dirty="0" u="sng" sz="12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pagamento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tributo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registro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contábil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documento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relativo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às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com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materiais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imateriais,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direitos,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serviços;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saldo</a:t>
                      </a:r>
                      <a:r>
                        <a:rPr dirty="0" u="sng" sz="12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credor</a:t>
                      </a:r>
                      <a:r>
                        <a:rPr dirty="0" u="sng" sz="12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u="sng" sz="12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conta</a:t>
                      </a:r>
                      <a:r>
                        <a:rPr dirty="0" u="sng" sz="12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caixa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apresentado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escrituração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 apurado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procedimento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não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registrada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tributação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e/ou</a:t>
                      </a:r>
                      <a:r>
                        <a:rPr dirty="0" sz="12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erro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contabilização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);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7850" marR="570865" indent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valores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creditados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depósito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investimento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mantida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instituição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financeira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relação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quais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titular,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física 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jurídica,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regularmente intimado,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comprove,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mediante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documentação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idônea,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67665" marR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origem</a:t>
                      </a:r>
                      <a:r>
                        <a:rPr dirty="0" u="sng" sz="12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u="sng" sz="1200" spc="-4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utilizados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nessas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legislação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IR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depósitos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origem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comprovada:</a:t>
                      </a:r>
                      <a:r>
                        <a:rPr dirty="0" sz="12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cruzamentos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);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III -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manutenção,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passivo,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obrigações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já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pagas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cuja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exigibilidade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seja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comprovada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passivo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fictício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);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5825" marR="87756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suprimento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caixa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fornecido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empresa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administrador,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sócio,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titular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 firma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individual, acionista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controlador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companhia,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inclusive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73735" marR="667385" indent="162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terceiros, se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efetividade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entrega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origem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forem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satisfatoriamente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demonstrados;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88440" marR="1180465" indent="-3009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u="sng" sz="12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u="sng" sz="120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escrituração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pagamentos efetuados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jurídica;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05485" marR="697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IX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diferença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apurada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mediante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controle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quantitativo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entradas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saídas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materiais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imateriais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direitos,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determinado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período,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levando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consideração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saldos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inicial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final;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823594">
                <a:tc>
                  <a:txBody>
                    <a:bodyPr/>
                    <a:lstStyle/>
                    <a:p>
                      <a:pPr algn="ctr" marL="1097915" marR="1092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ativo</a:t>
                      </a:r>
                      <a:r>
                        <a:rPr dirty="0" u="sng" sz="12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oculto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cujo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registro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consta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na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contabilidade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período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compreendido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procedimento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muito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comum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);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estoque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avaliado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desacordo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legislação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tributária,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fins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inventário;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294373" y="2566670"/>
            <a:ext cx="47625" cy="10795"/>
          </a:xfrm>
          <a:custGeom>
            <a:avLst/>
            <a:gdLst/>
            <a:ahLst/>
            <a:cxnLst/>
            <a:rect l="l" t="t" r="r" b="b"/>
            <a:pathLst>
              <a:path w="47625" h="10794">
                <a:moveTo>
                  <a:pt x="47244" y="0"/>
                </a:moveTo>
                <a:lnTo>
                  <a:pt x="0" y="0"/>
                </a:lnTo>
                <a:lnTo>
                  <a:pt x="0" y="10667"/>
                </a:lnTo>
                <a:lnTo>
                  <a:pt x="47244" y="10667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86485">
              <a:lnSpc>
                <a:spcPct val="100000"/>
              </a:lnSpc>
              <a:spcBef>
                <a:spcPts val="100"/>
              </a:spcBef>
            </a:pPr>
            <a:r>
              <a:rPr dirty="0" sz="2600" spc="-10"/>
              <a:t>FISCALIZAÇÃO</a:t>
            </a:r>
            <a:r>
              <a:rPr dirty="0" sz="2600" spc="-90"/>
              <a:t> </a:t>
            </a:r>
            <a:r>
              <a:rPr dirty="0" sz="2600" i="1">
                <a:latin typeface="Calibri"/>
                <a:cs typeface="Calibri"/>
              </a:rPr>
              <a:t>STRICTO</a:t>
            </a:r>
            <a:r>
              <a:rPr dirty="0" sz="2600" spc="-55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SENSU</a:t>
            </a:r>
            <a:r>
              <a:rPr dirty="0" sz="2600" spc="-45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–</a:t>
            </a:r>
            <a:r>
              <a:rPr dirty="0" sz="2600" spc="-35" i="1"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0000"/>
                </a:solidFill>
              </a:rPr>
              <a:t>PRESUNÇÕES</a:t>
            </a:r>
            <a:r>
              <a:rPr dirty="0" sz="2600" spc="-80">
                <a:solidFill>
                  <a:srgbClr val="FF0000"/>
                </a:solidFill>
              </a:rPr>
              <a:t> </a:t>
            </a:r>
            <a:r>
              <a:rPr dirty="0" sz="2600" spc="-10">
                <a:solidFill>
                  <a:srgbClr val="FF0000"/>
                </a:solidFill>
              </a:rPr>
              <a:t>LEGAIS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2367" y="1207004"/>
            <a:ext cx="9983724" cy="556717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08529" y="1233169"/>
          <a:ext cx="9939020" cy="544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3485"/>
                <a:gridCol w="4826635"/>
              </a:tblGrid>
              <a:tr h="4514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Seção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Presunções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Legais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200">
                <a:tc gridSpan="2">
                  <a:txBody>
                    <a:bodyPr/>
                    <a:lstStyle/>
                    <a:p>
                      <a:pPr marL="3014980" marR="3004820" indent="6051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335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Caracteriza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omissão 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ocorrência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operações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incidência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CBS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IBS: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8720">
                <a:tc>
                  <a:txBody>
                    <a:bodyPr/>
                    <a:lstStyle/>
                    <a:p>
                      <a:pPr algn="ctr" marL="579120" marR="5759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XI - baixa 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exigibilidades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cuja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contrapartida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corresponda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uma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efetiva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quitação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dívida,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reversão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provisão,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permuta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valores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passivo,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justificada conversão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obrigação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transferência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para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patrimônio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líquido,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acordo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normas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contábeis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escrituração;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2º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Caberá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passivo</a:t>
                      </a:r>
                      <a:r>
                        <a:rPr dirty="0" sz="12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ônus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prova</a:t>
                      </a:r>
                      <a:r>
                        <a:rPr dirty="0" sz="12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de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desconstituição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presunções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trata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este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artigo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1884680">
                <a:tc>
                  <a:txBody>
                    <a:bodyPr/>
                    <a:lstStyle/>
                    <a:p>
                      <a:pPr algn="ctr" marL="545465" marR="538480" indent="-25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XII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valores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recebidos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contribuinte,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informados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instituições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financeiras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administradoras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cartão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crédito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débito,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qualquer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instituição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participante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arranjo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pagamento,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entidades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prestadoras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intermediação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comercial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ambiente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virtual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relacionados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comércio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eletrônico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 condomínios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comerciais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outra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jurídica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legalmente detentora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financeiras,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superior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valor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das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declaradas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passivo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obrigação tributária;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3º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impossibilidade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identificar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momento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ocorrência</a:t>
                      </a:r>
                      <a:r>
                        <a:rPr dirty="0" sz="12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fato</a:t>
                      </a:r>
                      <a:r>
                        <a:rPr dirty="0" sz="12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gerador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hipóteses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522605" marR="5156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neste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artigo,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presume-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esse tenha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ocorrido,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observada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seguinte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ordem,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último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dia: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período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apuração;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exercício;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período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algn="just" marL="788035" marR="785495" indent="10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XIII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montante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líquida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inferior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custo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dos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produtos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vendidos,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custo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mercadorias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vendidas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custo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prestados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período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analisado;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4670" marR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4º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impossibilidade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se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identificar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operação, considera-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ocorrida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domicílio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principal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passivo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 marL="609600" marR="605155" indent="-1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1º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valor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receita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omitida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apuração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tributos federais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IBS,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presunções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legais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específicas,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será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considerado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determinação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cálculo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5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lançamento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da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CBS e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u="sng" sz="1200" spc="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IBS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2728" y="301244"/>
            <a:ext cx="67544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FISCALIZAÇÃO</a:t>
            </a:r>
            <a:r>
              <a:rPr dirty="0" sz="2400" spc="-55"/>
              <a:t> </a:t>
            </a:r>
            <a:r>
              <a:rPr dirty="0" sz="2400" i="1">
                <a:latin typeface="Calibri"/>
                <a:cs typeface="Calibri"/>
              </a:rPr>
              <a:t>STRICTO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SENSU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–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</a:rPr>
              <a:t>PRESUNÇÕES</a:t>
            </a:r>
            <a:r>
              <a:rPr dirty="0" sz="2400" spc="-70">
                <a:solidFill>
                  <a:srgbClr val="FF0000"/>
                </a:solidFill>
              </a:rPr>
              <a:t> </a:t>
            </a:r>
            <a:r>
              <a:rPr dirty="0" sz="2400" spc="-10">
                <a:solidFill>
                  <a:srgbClr val="FF0000"/>
                </a:solidFill>
              </a:rPr>
              <a:t>LEGAIS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44344" y="1190955"/>
            <a:ext cx="47764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400" spc="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Essa</a:t>
            </a:r>
            <a:r>
              <a:rPr dirty="0" sz="1400" spc="1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presunção</a:t>
            </a:r>
            <a:r>
              <a:rPr dirty="0" sz="1400" spc="1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aplica</a:t>
            </a:r>
            <a:r>
              <a:rPr dirty="0" sz="1400" spc="1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quando</a:t>
            </a:r>
            <a:r>
              <a:rPr dirty="0" sz="1400" spc="1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uma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empresa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realiza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44344" y="1404874"/>
            <a:ext cx="44462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7244" algn="l"/>
                <a:tab pos="1247140" algn="l"/>
                <a:tab pos="1971039" algn="l"/>
                <a:tab pos="2903855" algn="l"/>
                <a:tab pos="3470910" algn="l"/>
                <a:tab pos="3997960" algn="l"/>
              </a:tabLst>
            </a:pPr>
            <a:r>
              <a:rPr dirty="0" sz="1400" spc="-10">
                <a:latin typeface="Arial MT"/>
                <a:cs typeface="Arial MT"/>
              </a:rPr>
              <a:t>vendas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ou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presta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serviços,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mas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não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emite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44344" y="1618233"/>
            <a:ext cx="47752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3670" algn="l"/>
                <a:tab pos="2036445" algn="l"/>
                <a:tab pos="3022600" algn="l"/>
                <a:tab pos="3675379" algn="l"/>
                <a:tab pos="4267835" algn="l"/>
              </a:tabLst>
            </a:pPr>
            <a:r>
              <a:rPr dirty="0" sz="1400" spc="-10" b="1">
                <a:latin typeface="Arial"/>
                <a:cs typeface="Arial"/>
              </a:rPr>
              <a:t>documentação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fiscal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adequada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>
                <a:latin typeface="Arial MT"/>
                <a:cs typeface="Arial MT"/>
              </a:rPr>
              <a:t>(como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notas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fiscais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44344" y="1831594"/>
            <a:ext cx="477647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eletrônicas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-</a:t>
            </a:r>
            <a:r>
              <a:rPr dirty="0" sz="1400" spc="3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NF-</a:t>
            </a:r>
            <a:r>
              <a:rPr dirty="0" sz="1400">
                <a:latin typeface="Arial MT"/>
                <a:cs typeface="Arial MT"/>
              </a:rPr>
              <a:t>e,</a:t>
            </a:r>
            <a:r>
              <a:rPr dirty="0" sz="1400" spc="3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notas</a:t>
            </a:r>
            <a:r>
              <a:rPr dirty="0" sz="1400" spc="3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fiscais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3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serviço</a:t>
            </a:r>
            <a:r>
              <a:rPr dirty="0" sz="1400" spc="3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eletrônicas</a:t>
            </a:r>
            <a:r>
              <a:rPr dirty="0" sz="1400" spc="340">
                <a:latin typeface="Arial MT"/>
                <a:cs typeface="Arial MT"/>
              </a:rPr>
              <a:t> </a:t>
            </a:r>
            <a:r>
              <a:rPr dirty="0" sz="1400" spc="-50">
                <a:latin typeface="Arial MT"/>
                <a:cs typeface="Arial MT"/>
              </a:rPr>
              <a:t>- </a:t>
            </a:r>
            <a:r>
              <a:rPr dirty="0" sz="1400" spc="-10">
                <a:latin typeface="Arial MT"/>
                <a:cs typeface="Arial MT"/>
              </a:rPr>
              <a:t>NFS-</a:t>
            </a:r>
            <a:r>
              <a:rPr dirty="0" sz="1400">
                <a:latin typeface="Arial MT"/>
                <a:cs typeface="Arial MT"/>
              </a:rPr>
              <a:t>e,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ou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notas</a:t>
            </a:r>
            <a:r>
              <a:rPr dirty="0" sz="1400" spc="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fiscais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consumidor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eletrônicas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-</a:t>
            </a:r>
            <a:r>
              <a:rPr dirty="0" sz="1400" spc="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NFC-</a:t>
            </a:r>
            <a:r>
              <a:rPr dirty="0" sz="1400" spc="-25">
                <a:latin typeface="Arial MT"/>
                <a:cs typeface="Arial MT"/>
              </a:rPr>
              <a:t>e) </a:t>
            </a:r>
            <a:r>
              <a:rPr dirty="0" sz="1400">
                <a:latin typeface="Arial MT"/>
                <a:cs typeface="Arial MT"/>
              </a:rPr>
              <a:t>ou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emite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documentos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não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são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válidos.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85103" y="2471674"/>
            <a:ext cx="7340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Limpeza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44344" y="2471674"/>
            <a:ext cx="397319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667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Exemplo</a:t>
            </a:r>
            <a:r>
              <a:rPr dirty="0" sz="1400" spc="4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Detalhado</a:t>
            </a:r>
            <a:r>
              <a:rPr dirty="0" sz="1400" b="1">
                <a:latin typeface="Arial"/>
                <a:cs typeface="Arial"/>
              </a:rPr>
              <a:t>:</a:t>
            </a:r>
            <a:r>
              <a:rPr dirty="0" sz="1400" spc="4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Venda</a:t>
            </a:r>
            <a:r>
              <a:rPr dirty="0" sz="1400" spc="4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4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Produtos</a:t>
            </a:r>
            <a:r>
              <a:rPr dirty="0" sz="1400" spc="434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de </a:t>
            </a:r>
            <a:r>
              <a:rPr dirty="0" sz="1400" b="1">
                <a:latin typeface="Arial"/>
                <a:cs typeface="Arial"/>
              </a:rPr>
              <a:t>Sem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NF-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(Esquema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"Caixa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2"):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80440" algn="l"/>
                <a:tab pos="1492250" algn="l"/>
                <a:tab pos="2599055" algn="l"/>
                <a:tab pos="2935605" algn="l"/>
                <a:tab pos="3764915" algn="l"/>
              </a:tabLst>
            </a:pPr>
            <a:r>
              <a:rPr dirty="0" sz="1400" spc="-10" b="1">
                <a:latin typeface="Arial"/>
                <a:cs typeface="Arial"/>
              </a:rPr>
              <a:t>Contexto: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>
                <a:latin typeface="Arial MT"/>
                <a:cs typeface="Arial MT"/>
              </a:rPr>
              <a:t>Uma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distribuidora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de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produtos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33871" y="2898775"/>
            <a:ext cx="6845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MT"/>
                <a:cs typeface="Arial MT"/>
              </a:rPr>
              <a:t>limpeza,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44344" y="3112135"/>
            <a:ext cx="47752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"Limpeza</a:t>
            </a:r>
            <a:r>
              <a:rPr dirty="0" sz="1400" spc="3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Express</a:t>
            </a:r>
            <a:r>
              <a:rPr dirty="0" sz="1400" spc="4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Ltda.",</a:t>
            </a:r>
            <a:r>
              <a:rPr dirty="0" sz="1400" spc="4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atende</a:t>
            </a:r>
            <a:r>
              <a:rPr dirty="0" sz="1400" spc="3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pequenos</a:t>
            </a:r>
            <a:r>
              <a:rPr dirty="0" sz="1400" spc="3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comércios</a:t>
            </a:r>
            <a:r>
              <a:rPr dirty="0" sz="1400" spc="409">
                <a:latin typeface="Arial MT"/>
                <a:cs typeface="Arial MT"/>
              </a:rPr>
              <a:t> </a:t>
            </a:r>
            <a:r>
              <a:rPr dirty="0" sz="1400" spc="-5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44344" y="3538854"/>
            <a:ext cx="2454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9850" algn="l"/>
                <a:tab pos="1702435" algn="l"/>
              </a:tabLst>
            </a:pPr>
            <a:r>
              <a:rPr dirty="0" sz="1400" spc="-10">
                <a:latin typeface="Arial MT"/>
                <a:cs typeface="Arial MT"/>
              </a:rPr>
              <a:t>principalmente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os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menores,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44344" y="3325495"/>
            <a:ext cx="47771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5"/>
              </a:spcBef>
              <a:tabLst>
                <a:tab pos="1280160" algn="l"/>
                <a:tab pos="1878964" algn="l"/>
                <a:tab pos="2447290" algn="l"/>
                <a:tab pos="3075940" algn="l"/>
                <a:tab pos="3497579" algn="l"/>
                <a:tab pos="4097020" algn="l"/>
              </a:tabLst>
            </a:pPr>
            <a:r>
              <a:rPr dirty="0" sz="1400" spc="-10">
                <a:latin typeface="Arial MT"/>
                <a:cs typeface="Arial MT"/>
              </a:rPr>
              <a:t>condomínios.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0">
                <a:latin typeface="Arial MT"/>
                <a:cs typeface="Arial MT"/>
              </a:rPr>
              <a:t>Para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uma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0">
                <a:latin typeface="Arial MT"/>
                <a:cs typeface="Arial MT"/>
              </a:rPr>
              <a:t>parte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de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0">
                <a:latin typeface="Arial MT"/>
                <a:cs typeface="Arial MT"/>
              </a:rPr>
              <a:t>seus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clientes,</a:t>
            </a:r>
            <a:endParaRPr sz="14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tabLst>
                <a:tab pos="272415" algn="l"/>
                <a:tab pos="1135380" algn="l"/>
                <a:tab pos="1900555" algn="l"/>
              </a:tabLst>
            </a:pPr>
            <a:r>
              <a:rPr dirty="0" sz="1400" spc="-50">
                <a:latin typeface="Arial MT"/>
                <a:cs typeface="Arial MT"/>
              </a:rPr>
              <a:t>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empresa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oferece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um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44344" y="3752215"/>
            <a:ext cx="477647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"desconto"</a:t>
            </a:r>
            <a:r>
              <a:rPr dirty="0" sz="1400" spc="85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caso</a:t>
            </a:r>
            <a:r>
              <a:rPr dirty="0" sz="1400" spc="8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9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venda</a:t>
            </a:r>
            <a:r>
              <a:rPr dirty="0" sz="1400" spc="7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seja</a:t>
            </a:r>
            <a:r>
              <a:rPr dirty="0" sz="1400" spc="75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feita</a:t>
            </a:r>
            <a:r>
              <a:rPr dirty="0" sz="1400" spc="9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"por</a:t>
            </a:r>
            <a:r>
              <a:rPr dirty="0" sz="1400" spc="85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fora",</a:t>
            </a:r>
            <a:r>
              <a:rPr dirty="0" sz="1400" spc="8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sem</a:t>
            </a:r>
            <a:r>
              <a:rPr dirty="0" sz="1400" spc="80">
                <a:latin typeface="Arial MT"/>
                <a:cs typeface="Arial MT"/>
              </a:rPr>
              <a:t>  </a:t>
            </a:r>
            <a:r>
              <a:rPr dirty="0" sz="1400" spc="-50">
                <a:latin typeface="Arial MT"/>
                <a:cs typeface="Arial MT"/>
              </a:rPr>
              <a:t>a </a:t>
            </a:r>
            <a:r>
              <a:rPr dirty="0" sz="1400">
                <a:latin typeface="Arial MT"/>
                <a:cs typeface="Arial MT"/>
              </a:rPr>
              <a:t>emissão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nota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fiscal.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Os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pagamentos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são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recebidos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em </a:t>
            </a:r>
            <a:r>
              <a:rPr dirty="0" sz="1400">
                <a:latin typeface="Arial MT"/>
                <a:cs typeface="Arial MT"/>
              </a:rPr>
              <a:t>dinheiro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ou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via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PIX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para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uma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conta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pessoal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sócio,</a:t>
            </a:r>
            <a:r>
              <a:rPr dirty="0" sz="1400" spc="1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as </a:t>
            </a:r>
            <a:r>
              <a:rPr dirty="0" sz="1400">
                <a:latin typeface="Arial MT"/>
                <a:cs typeface="Arial MT"/>
              </a:rPr>
              <a:t>mercadorias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são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entregues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sem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documentação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legal.</a:t>
            </a:r>
            <a:endParaRPr sz="1400">
              <a:latin typeface="Arial MT"/>
              <a:cs typeface="Arial MT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Detalhes</a:t>
            </a:r>
            <a:r>
              <a:rPr dirty="0" sz="1400" spc="2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</a:t>
            </a:r>
            <a:r>
              <a:rPr dirty="0" sz="1400" spc="2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Omissão:</a:t>
            </a:r>
            <a:r>
              <a:rPr dirty="0" sz="1400" spc="204" b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longo</a:t>
            </a:r>
            <a:r>
              <a:rPr dirty="0" sz="1400" spc="2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ano,</a:t>
            </a:r>
            <a:r>
              <a:rPr dirty="0" sz="1400" spc="2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204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"Limpeza </a:t>
            </a:r>
            <a:r>
              <a:rPr dirty="0" sz="1400">
                <a:latin typeface="Arial MT"/>
                <a:cs typeface="Arial MT"/>
              </a:rPr>
              <a:t>Express"</a:t>
            </a:r>
            <a:r>
              <a:rPr dirty="0" sz="1400" spc="2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faturou</a:t>
            </a:r>
            <a:r>
              <a:rPr dirty="0" sz="1400" spc="2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3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milhão</a:t>
            </a:r>
            <a:r>
              <a:rPr dirty="0" sz="1400" spc="2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notas</a:t>
            </a:r>
            <a:r>
              <a:rPr dirty="0" sz="1400" spc="2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fiscais,</a:t>
            </a:r>
            <a:r>
              <a:rPr dirty="0" sz="1400" spc="2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mas</a:t>
            </a:r>
            <a:r>
              <a:rPr dirty="0" sz="1400" spc="29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os </a:t>
            </a:r>
            <a:r>
              <a:rPr dirty="0" sz="1400">
                <a:latin typeface="Arial MT"/>
                <a:cs typeface="Arial MT"/>
              </a:rPr>
              <a:t>extratos</a:t>
            </a:r>
            <a:r>
              <a:rPr dirty="0" sz="1400" spc="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bancários</a:t>
            </a:r>
            <a:r>
              <a:rPr dirty="0" sz="1400" spc="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pessoais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sócio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</a:t>
            </a:r>
            <a:r>
              <a:rPr dirty="0" sz="1400" spc="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controle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interno </a:t>
            </a:r>
            <a:r>
              <a:rPr dirty="0" sz="1400">
                <a:latin typeface="Arial MT"/>
                <a:cs typeface="Arial MT"/>
              </a:rPr>
              <a:t>paralelo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(uma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planilha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secreta)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revelam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mais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300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mil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em </a:t>
            </a:r>
            <a:r>
              <a:rPr dirty="0" sz="1400">
                <a:latin typeface="Arial MT"/>
                <a:cs typeface="Arial MT"/>
              </a:rPr>
              <a:t>vendas</a:t>
            </a:r>
            <a:r>
              <a:rPr dirty="0" sz="1400" spc="2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sem</a:t>
            </a:r>
            <a:r>
              <a:rPr dirty="0" sz="1400" spc="25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NF-</a:t>
            </a:r>
            <a:r>
              <a:rPr dirty="0" sz="1400">
                <a:latin typeface="Arial MT"/>
                <a:cs typeface="Arial MT"/>
              </a:rPr>
              <a:t>e.</a:t>
            </a:r>
            <a:r>
              <a:rPr dirty="0" sz="1400" spc="2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1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fiscalização,</a:t>
            </a:r>
            <a:r>
              <a:rPr dirty="0" sz="1400" spc="25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cruzar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2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volume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de </a:t>
            </a:r>
            <a:r>
              <a:rPr dirty="0" sz="1400">
                <a:latin typeface="Arial MT"/>
                <a:cs typeface="Arial MT"/>
              </a:rPr>
              <a:t>compras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produtos</a:t>
            </a:r>
            <a:r>
              <a:rPr dirty="0" sz="1400" spc="1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</a:t>
            </a:r>
            <a:r>
              <a:rPr dirty="0" sz="1400" spc="1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faturamento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declarado,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ou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ao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44344" y="5886399"/>
            <a:ext cx="4774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1953895" algn="l"/>
                <a:tab pos="2338070" algn="l"/>
                <a:tab pos="3726815" algn="l"/>
                <a:tab pos="4110990" algn="l"/>
              </a:tabLst>
            </a:pPr>
            <a:r>
              <a:rPr dirty="0" sz="1400" spc="-10">
                <a:latin typeface="Arial MT"/>
                <a:cs typeface="Arial MT"/>
              </a:rPr>
              <a:t>investigar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denúncias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de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ex-funcionários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ou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clientes,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44344" y="6099759"/>
            <a:ext cx="477520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identifica</a:t>
            </a:r>
            <a:r>
              <a:rPr dirty="0" sz="1400" spc="4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essa</a:t>
            </a:r>
            <a:r>
              <a:rPr dirty="0" sz="1400" spc="4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discrepância.</a:t>
            </a:r>
            <a:r>
              <a:rPr dirty="0" sz="1400" spc="4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Os</a:t>
            </a:r>
            <a:r>
              <a:rPr dirty="0" sz="1400" spc="4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caminhões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</a:t>
            </a:r>
            <a:r>
              <a:rPr dirty="0" sz="1400" spc="409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empresa </a:t>
            </a:r>
            <a:r>
              <a:rPr dirty="0" sz="1400">
                <a:latin typeface="Arial MT"/>
                <a:cs typeface="Arial MT"/>
              </a:rPr>
              <a:t>foram</a:t>
            </a:r>
            <a:r>
              <a:rPr dirty="0" sz="1400" spc="2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vistos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entregando</a:t>
            </a:r>
            <a:r>
              <a:rPr dirty="0" sz="1400" spc="2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mercadorias</a:t>
            </a:r>
            <a:r>
              <a:rPr dirty="0" sz="1400" spc="2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volume</a:t>
            </a:r>
            <a:r>
              <a:rPr dirty="0" sz="1400" spc="2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19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não </a:t>
            </a:r>
            <a:r>
              <a:rPr dirty="0" sz="1400">
                <a:latin typeface="Arial MT"/>
                <a:cs typeface="Arial MT"/>
              </a:rPr>
              <a:t>correspondia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documentos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fiscais.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96227" y="1406474"/>
            <a:ext cx="51593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r>
              <a:rPr dirty="0" sz="1400" spc="-50">
                <a:latin typeface="Arial MT"/>
                <a:cs typeface="Arial MT"/>
              </a:rPr>
              <a:t>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II</a:t>
            </a:r>
            <a:r>
              <a:rPr dirty="0" sz="1400" spc="4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4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Essa</a:t>
            </a:r>
            <a:r>
              <a:rPr dirty="0" sz="1400" spc="43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presunção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ocorre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quando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4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conta</a:t>
            </a:r>
            <a:r>
              <a:rPr dirty="0" sz="1400" spc="4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"Caixa"</a:t>
            </a:r>
            <a:r>
              <a:rPr dirty="0" sz="1400" spc="43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da</a:t>
            </a:r>
            <a:endParaRPr sz="1400">
              <a:latin typeface="Arial MT"/>
              <a:cs typeface="Arial MT"/>
            </a:endParaRPr>
          </a:p>
          <a:p>
            <a:pPr algn="r" marR="635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empresa,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representa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dinheiro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espécie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disponível,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78751" y="1833752"/>
            <a:ext cx="47752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9015" algn="l"/>
                <a:tab pos="1463040" algn="l"/>
                <a:tab pos="2096135" algn="l"/>
                <a:tab pos="2974975" algn="l"/>
                <a:tab pos="3851275" algn="l"/>
                <a:tab pos="4159250" algn="l"/>
                <a:tab pos="4662805" algn="l"/>
              </a:tabLst>
            </a:pPr>
            <a:r>
              <a:rPr dirty="0" sz="1400" spc="-10">
                <a:latin typeface="Arial MT"/>
                <a:cs typeface="Arial MT"/>
              </a:rPr>
              <a:t>apresenta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um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0">
                <a:latin typeface="Arial MT"/>
                <a:cs typeface="Arial MT"/>
              </a:rPr>
              <a:t>saldo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negativo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(credor),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50">
                <a:latin typeface="Arial MT"/>
                <a:cs typeface="Arial MT"/>
              </a:rPr>
              <a:t>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que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50">
                <a:latin typeface="Arial MT"/>
                <a:cs typeface="Arial MT"/>
              </a:rPr>
              <a:t>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78751" y="2047113"/>
            <a:ext cx="477520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financeiramente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impossível.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Isso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significa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empresa </a:t>
            </a:r>
            <a:r>
              <a:rPr dirty="0" sz="1400">
                <a:latin typeface="Arial MT"/>
                <a:cs typeface="Arial MT"/>
              </a:rPr>
              <a:t>registrou</a:t>
            </a:r>
            <a:r>
              <a:rPr dirty="0" sz="1400" spc="2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saídas</a:t>
            </a:r>
            <a:r>
              <a:rPr dirty="0" sz="1400" spc="2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dinheiro</a:t>
            </a:r>
            <a:r>
              <a:rPr dirty="0" sz="1400" spc="2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maiores</a:t>
            </a:r>
            <a:r>
              <a:rPr dirty="0" sz="1400" spc="2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as</a:t>
            </a:r>
            <a:r>
              <a:rPr dirty="0" sz="1400" spc="2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entradas, </a:t>
            </a:r>
            <a:r>
              <a:rPr dirty="0" sz="1400">
                <a:latin typeface="Arial MT"/>
                <a:cs typeface="Arial MT"/>
              </a:rPr>
              <a:t>sugerindo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parte</a:t>
            </a:r>
            <a:r>
              <a:rPr dirty="0" sz="1400" spc="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das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receitas</a:t>
            </a:r>
            <a:r>
              <a:rPr dirty="0" sz="1400" spc="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não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foi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contabilizada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para </a:t>
            </a:r>
            <a:r>
              <a:rPr dirty="0" sz="1400">
                <a:latin typeface="Arial MT"/>
                <a:cs typeface="Arial MT"/>
              </a:rPr>
              <a:t>cobrir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essas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despesas.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278751" y="3114294"/>
            <a:ext cx="18624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4085" algn="l"/>
              </a:tabLst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Exemplo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Detalhado</a:t>
            </a:r>
            <a:r>
              <a:rPr dirty="0" sz="1400" spc="-1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295256" y="3114294"/>
            <a:ext cx="27578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5344" algn="l"/>
                <a:tab pos="1400810" algn="l"/>
                <a:tab pos="2538095" algn="l"/>
              </a:tabLst>
            </a:pPr>
            <a:r>
              <a:rPr dirty="0" sz="1400" spc="-10" b="1">
                <a:latin typeface="Arial"/>
                <a:cs typeface="Arial"/>
              </a:rPr>
              <a:t>Pizzaria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 b="1">
                <a:latin typeface="Arial"/>
                <a:cs typeface="Arial"/>
              </a:rPr>
              <a:t>com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Pagamento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 b="1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78751" y="3327653"/>
            <a:ext cx="4777105" cy="34404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Motoboys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"Por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Fora"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Sem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Lastro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em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Caixa</a:t>
            </a:r>
            <a:r>
              <a:rPr dirty="0" sz="1400" spc="-1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Contexto</a:t>
            </a:r>
            <a:r>
              <a:rPr dirty="0" sz="1400">
                <a:latin typeface="Arial MT"/>
                <a:cs typeface="Arial MT"/>
              </a:rPr>
              <a:t>: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pizzaria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"Pizza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Mania"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os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motoboys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que </a:t>
            </a:r>
            <a:r>
              <a:rPr dirty="0" sz="1400">
                <a:latin typeface="Arial MT"/>
                <a:cs typeface="Arial MT"/>
              </a:rPr>
              <a:t>realizam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as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entregas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dinheiro,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diariamente,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final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do </a:t>
            </a:r>
            <a:r>
              <a:rPr dirty="0" sz="1400">
                <a:latin typeface="Arial MT"/>
                <a:cs typeface="Arial MT"/>
              </a:rPr>
              <a:t>turno.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Esses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pagamentos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são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significativos,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dado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volume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3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entregas.</a:t>
            </a:r>
            <a:r>
              <a:rPr dirty="0" sz="1400" spc="3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Contudo,</a:t>
            </a:r>
            <a:r>
              <a:rPr dirty="0" sz="1400" spc="3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gerência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não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registra</a:t>
            </a:r>
            <a:r>
              <a:rPr dirty="0" sz="1400" spc="3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todas</a:t>
            </a:r>
            <a:r>
              <a:rPr dirty="0" sz="1400" spc="35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as </a:t>
            </a:r>
            <a:r>
              <a:rPr dirty="0" sz="1400">
                <a:latin typeface="Arial MT"/>
                <a:cs typeface="Arial MT"/>
              </a:rPr>
              <a:t>vendas</a:t>
            </a:r>
            <a:r>
              <a:rPr dirty="0" sz="1400" spc="1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1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pizza,</a:t>
            </a:r>
            <a:r>
              <a:rPr dirty="0" sz="1400" spc="1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especialmente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as</a:t>
            </a:r>
            <a:r>
              <a:rPr dirty="0" sz="1400" spc="1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pagas</a:t>
            </a:r>
            <a:r>
              <a:rPr dirty="0" sz="1400" spc="1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1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dinheiro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no </a:t>
            </a:r>
            <a:r>
              <a:rPr dirty="0" sz="1400">
                <a:latin typeface="Arial MT"/>
                <a:cs typeface="Arial MT"/>
              </a:rPr>
              <a:t>ato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entrega.</a:t>
            </a:r>
            <a:endParaRPr sz="14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Detalhes</a:t>
            </a:r>
            <a:r>
              <a:rPr dirty="0" sz="1400" spc="10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</a:t>
            </a:r>
            <a:r>
              <a:rPr dirty="0" sz="1400" spc="1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Omissão</a:t>
            </a:r>
            <a:r>
              <a:rPr dirty="0" sz="1400">
                <a:latin typeface="Arial MT"/>
                <a:cs typeface="Arial MT"/>
              </a:rPr>
              <a:t>: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</a:t>
            </a:r>
            <a:r>
              <a:rPr dirty="0" sz="1400" spc="11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dia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movimentado,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11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"Pizza </a:t>
            </a:r>
            <a:r>
              <a:rPr dirty="0" sz="1400">
                <a:latin typeface="Arial MT"/>
                <a:cs typeface="Arial MT"/>
              </a:rPr>
              <a:t>Mania"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registra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2.000,00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vendas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tem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7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1.500,00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2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despesas</a:t>
            </a:r>
            <a:r>
              <a:rPr dirty="0" sz="1400" spc="2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229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compras.</a:t>
            </a:r>
            <a:r>
              <a:rPr dirty="0" sz="1400" spc="2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</a:t>
            </a:r>
            <a:r>
              <a:rPr dirty="0" sz="1400" spc="229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entanto,</a:t>
            </a:r>
            <a:r>
              <a:rPr dirty="0" sz="1400" spc="2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2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pagamento</a:t>
            </a:r>
            <a:r>
              <a:rPr dirty="0" sz="1400" spc="25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aos </a:t>
            </a:r>
            <a:r>
              <a:rPr dirty="0" sz="1400">
                <a:latin typeface="Arial MT"/>
                <a:cs typeface="Arial MT"/>
              </a:rPr>
              <a:t>motoboys</a:t>
            </a:r>
            <a:r>
              <a:rPr dirty="0" sz="1400" spc="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no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final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dia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totaliza</a:t>
            </a:r>
            <a:r>
              <a:rPr dirty="0" sz="1400" spc="1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11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800,00.</a:t>
            </a:r>
            <a:r>
              <a:rPr dirty="0" sz="1400" spc="1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conta</a:t>
            </a:r>
            <a:r>
              <a:rPr dirty="0" sz="1400" spc="114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caixa </a:t>
            </a:r>
            <a:r>
              <a:rPr dirty="0" sz="1400">
                <a:latin typeface="Arial MT"/>
                <a:cs typeface="Arial MT"/>
              </a:rPr>
              <a:t>da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pizzaria,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após</a:t>
            </a:r>
            <a:r>
              <a:rPr dirty="0" sz="1400" spc="2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todas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as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entradas</a:t>
            </a:r>
            <a:r>
              <a:rPr dirty="0" sz="1400" spc="20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saídas</a:t>
            </a:r>
            <a:r>
              <a:rPr dirty="0" sz="1400" spc="2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registradas, </a:t>
            </a:r>
            <a:r>
              <a:rPr dirty="0" sz="1400">
                <a:latin typeface="Arial MT"/>
                <a:cs typeface="Arial MT"/>
              </a:rPr>
              <a:t>fica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um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saldo</a:t>
            </a:r>
            <a:r>
              <a:rPr dirty="0" sz="1400" spc="2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credor</a:t>
            </a:r>
            <a:r>
              <a:rPr dirty="0" sz="1400" spc="28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2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300,00</a:t>
            </a:r>
            <a:r>
              <a:rPr dirty="0" sz="1400" spc="2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(R$</a:t>
            </a:r>
            <a:r>
              <a:rPr dirty="0" sz="1400" spc="2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2.000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-</a:t>
            </a:r>
            <a:r>
              <a:rPr dirty="0" sz="1400" spc="28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R$ </a:t>
            </a:r>
            <a:r>
              <a:rPr dirty="0" sz="1400">
                <a:latin typeface="Arial MT"/>
                <a:cs typeface="Arial MT"/>
              </a:rPr>
              <a:t>1.500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-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800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=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-R$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300).</a:t>
            </a:r>
            <a:r>
              <a:rPr dirty="0" sz="1400" spc="2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Esse</a:t>
            </a:r>
            <a:r>
              <a:rPr dirty="0" sz="1400" spc="20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saldo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negativo</a:t>
            </a:r>
            <a:r>
              <a:rPr dirty="0" sz="1400" spc="21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apurado </a:t>
            </a:r>
            <a:r>
              <a:rPr dirty="0" sz="1400">
                <a:latin typeface="Arial MT"/>
                <a:cs typeface="Arial MT"/>
              </a:rPr>
              <a:t>pela</a:t>
            </a:r>
            <a:r>
              <a:rPr dirty="0" sz="1400" spc="40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fiscalização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indica</a:t>
            </a:r>
            <a:r>
              <a:rPr dirty="0" sz="1400" spc="4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R$</a:t>
            </a:r>
            <a:r>
              <a:rPr dirty="0" sz="1400" spc="4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300,00</a:t>
            </a:r>
            <a:r>
              <a:rPr dirty="0" sz="1400" spc="4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em</a:t>
            </a:r>
            <a:r>
              <a:rPr dirty="0" sz="1400" spc="4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vendas</a:t>
            </a:r>
            <a:r>
              <a:rPr dirty="0" sz="1400" spc="409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não </a:t>
            </a:r>
            <a:r>
              <a:rPr dirty="0" sz="1400">
                <a:latin typeface="Arial MT"/>
                <a:cs typeface="Arial MT"/>
              </a:rPr>
              <a:t>foram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registrados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cobrir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pagamento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motoboys.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96489" y="87884"/>
            <a:ext cx="9255125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 indent="955040">
              <a:lnSpc>
                <a:spcPts val="3020"/>
              </a:lnSpc>
              <a:spcBef>
                <a:spcPts val="480"/>
              </a:spcBef>
            </a:pPr>
            <a:r>
              <a:rPr dirty="0" spc="-10">
                <a:solidFill>
                  <a:srgbClr val="FF0000"/>
                </a:solidFill>
              </a:rPr>
              <a:t>EXEMPLOS</a:t>
            </a:r>
            <a:r>
              <a:rPr dirty="0" spc="-10"/>
              <a:t>:</a:t>
            </a:r>
            <a:r>
              <a:rPr dirty="0" spc="-100"/>
              <a:t> </a:t>
            </a:r>
            <a:r>
              <a:rPr dirty="0" spc="-10"/>
              <a:t>CARACTERIZA</a:t>
            </a:r>
            <a:r>
              <a:rPr dirty="0" spc="-40"/>
              <a:t> </a:t>
            </a:r>
            <a:r>
              <a:rPr dirty="0" spc="-10">
                <a:solidFill>
                  <a:srgbClr val="FF0000"/>
                </a:solidFill>
              </a:rPr>
              <a:t>OMISSÃO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RECEITA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 spc="-50"/>
              <a:t>E </a:t>
            </a:r>
            <a:r>
              <a:rPr dirty="0" spc="-10"/>
              <a:t>OCORRÊNCIA</a:t>
            </a:r>
            <a:r>
              <a:rPr dirty="0" spc="-60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OPERAÇÕES</a:t>
            </a:r>
            <a:r>
              <a:rPr dirty="0" spc="-80"/>
              <a:t> </a:t>
            </a:r>
            <a:r>
              <a:rPr dirty="0" spc="-35"/>
              <a:t>SUJEITAS</a:t>
            </a:r>
            <a:r>
              <a:rPr dirty="0" spc="-55"/>
              <a:t> </a:t>
            </a:r>
            <a:r>
              <a:rPr dirty="0"/>
              <a:t>À</a:t>
            </a:r>
            <a:r>
              <a:rPr dirty="0" spc="-80"/>
              <a:t> </a:t>
            </a:r>
            <a:r>
              <a:rPr dirty="0"/>
              <a:t>INCIDÊNCIA</a:t>
            </a:r>
            <a:r>
              <a:rPr dirty="0" spc="-25"/>
              <a:t> </a:t>
            </a:r>
            <a:r>
              <a:rPr dirty="0"/>
              <a:t>DA</a:t>
            </a:r>
            <a:r>
              <a:rPr dirty="0" spc="-70"/>
              <a:t> </a:t>
            </a:r>
            <a:r>
              <a:rPr dirty="0"/>
              <a:t>CBS</a:t>
            </a:r>
            <a:r>
              <a:rPr dirty="0" spc="-70"/>
              <a:t> </a:t>
            </a:r>
            <a:r>
              <a:rPr dirty="0" spc="-50"/>
              <a:t>E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6461505" y="855674"/>
            <a:ext cx="11303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DO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IBS: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67889" y="425450"/>
          <a:ext cx="9984740" cy="603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7920"/>
                <a:gridCol w="4947920"/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Seção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Especial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05205">
                <a:tc gridSpan="2">
                  <a:txBody>
                    <a:bodyPr/>
                    <a:lstStyle/>
                    <a:p>
                      <a:pPr algn="ctr" marL="2947035" marR="29419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338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prejuízo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outras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medidas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legislação,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RFB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administrações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tributárias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Estados,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Distrito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Federal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Municípios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poderão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determinar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Especial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 para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cumprimento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obrigações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tributárias,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nas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seguintes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hipóteses: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3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 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embaraço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caracterizado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negativa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74345" marR="4692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justificada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fornecimento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documentos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informações,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ainda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parciais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sobre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serviços, movimentação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financeira,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negócio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próprios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terceiros,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quando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intimado,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demais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hipóteses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autorizam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requisição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auxílio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força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pública,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200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nº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5.172,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outubro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1966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Código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Tributário Nacional;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comercialização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 evidências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contrabando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ou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descaminho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 marL="602615" marR="596900" indent="-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resistência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caracterizada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negativa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acesso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estabelecimento,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domicílio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qualquer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outro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desenvolvam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sujeito passivo,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relacionadas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aos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ou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posse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propriedade;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incidência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conduta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configure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crime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contra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ordem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tributária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marL="599440" marR="595630" indent="-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evidências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jurídica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esteja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constituída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interpostas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pessoas 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sejam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verdadeiros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sócios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acionistas,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titular,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caso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firma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individual;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1200" marR="703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1º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hipóteses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incisos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caput,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aplicação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independe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instauração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prévia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procedimento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fiscalização.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434975" marR="430530" indent="541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realização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incidência tributária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devida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inscrição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cadastro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sujeitos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passivos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9931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apropriado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1522095" marR="1036319" indent="-4756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2º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disposto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inciso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caput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considera-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prática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reiterada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prática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reiterada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infração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legislação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tributária;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657860" indent="-1924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segunda</a:t>
                      </a:r>
                      <a:r>
                        <a:rPr dirty="0" u="sng" sz="1200" spc="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ocorrência</a:t>
                      </a:r>
                      <a:r>
                        <a:rPr dirty="0" sz="12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idênticas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infrações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legislação tributária,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natureza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acessória,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verificada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relação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últimos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(cinco)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anos-calendário, formalizadas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intermédio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auto 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infração;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228850" y="735330"/>
          <a:ext cx="9944100" cy="603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7600"/>
                <a:gridCol w="4927600"/>
              </a:tblGrid>
              <a:tr h="365760"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Seção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Especial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05205">
                <a:tc gridSpan="2">
                  <a:txBody>
                    <a:bodyPr/>
                    <a:lstStyle/>
                    <a:p>
                      <a:pPr algn="ctr" marL="2927350" marR="29203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338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prejuízo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outras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medidas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legislação,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 RFB 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administrações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tributárias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Estados,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Distrito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Federal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Municípios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poderão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determinar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Especial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 para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cumprimento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obrigações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tributárias,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nas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seguintes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hipóteses: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 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embaraço</a:t>
                      </a:r>
                      <a:r>
                        <a:rPr dirty="0" sz="12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caracterizado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negativa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64184" marR="4591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justificada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fornecimento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documentos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informações,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ainda</a:t>
                      </a:r>
                      <a:r>
                        <a:rPr dirty="0" sz="12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parciais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sobre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serviços, movimentação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financeira,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negócio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próprios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terceiros,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quando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intimado,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demais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hipóteses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autorizam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requisição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auxílio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força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pública,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200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nº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5.172,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outubro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1966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Código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Tributário Nacional;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comercialização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evidências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contrabando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ou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descaminho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 marL="591820" marR="588645" indent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resistência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caracterizada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negativa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acesso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estabelecimento,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domicílio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qualquer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outro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desenvolvam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sujeito passivo,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relacionadas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aos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ou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posse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propriedade;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incidência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conduta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configure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crime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contra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ordem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tributária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marL="589280" marR="585470" indent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evidências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jurídica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esteja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constituída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interpostas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pessoas 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sejam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verdadeiros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sócios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acionistas,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titular,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caso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firma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individual;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02310" marR="692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1º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hipóteses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incisos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caput,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aplicação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independe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instauração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prévia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procedimento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fiscalização.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realização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incidência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26084" marR="419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tributária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devida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inscrição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cadastro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sujeitos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passivos apropriado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1513205" marR="1024890" indent="-47625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2º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disposto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inciso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caput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considera-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prática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reiterada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9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prática</a:t>
                      </a:r>
                      <a:r>
                        <a:rPr dirty="0" sz="12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reiterada</a:t>
                      </a:r>
                      <a:r>
                        <a:rPr dirty="0" sz="12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infração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legislação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tributária;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847090" marR="648335" indent="-192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segunda</a:t>
                      </a:r>
                      <a:r>
                        <a:rPr dirty="0" u="sng" sz="1200" spc="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ocorrência</a:t>
                      </a:r>
                      <a:r>
                        <a:rPr dirty="0" sz="12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idênticas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infrações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legislação tributária,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natureza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acessória,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verificada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relação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últimos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(cinco)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anos-calendário, formalizadas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intermédio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auto de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infração;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2446" y="135128"/>
            <a:ext cx="38690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Fiscalização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Stricto</a:t>
            </a:r>
            <a:r>
              <a:rPr dirty="0" sz="2400" spc="-5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Sensu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REGIÃO</a:t>
            </a:r>
            <a:r>
              <a:rPr dirty="0" spc="-90"/>
              <a:t> </a:t>
            </a:r>
            <a:r>
              <a:rPr dirty="0"/>
              <a:t>METROPOLITANA:</a:t>
            </a:r>
            <a:r>
              <a:rPr dirty="0" spc="-60"/>
              <a:t> </a:t>
            </a:r>
            <a:r>
              <a:rPr dirty="0">
                <a:solidFill>
                  <a:srgbClr val="FF0000"/>
                </a:solidFill>
              </a:rPr>
              <a:t>BAIXADA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SANTISTA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(9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MUNICÍPIOS)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659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2425" algn="l"/>
              </a:tabLst>
            </a:pPr>
            <a:r>
              <a:rPr dirty="0" sz="2000">
                <a:latin typeface="Calibri"/>
                <a:cs typeface="Calibri"/>
              </a:rPr>
              <a:t>Cerca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milhões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habitantes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(complexo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metropolitano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expandido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milhões).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PIB/24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$99,7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bi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(2,9%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Estado/SP)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industrial,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complexo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portuário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América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Latina,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petróleo/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gás,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construção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civil,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turismo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educação,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saúde,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comércio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suporte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-10">
                <a:latin typeface="Calibri"/>
                <a:cs typeface="Calibri"/>
              </a:rPr>
              <a:t> exportações.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142870" y="2062733"/>
            <a:ext cx="9968230" cy="4795520"/>
            <a:chOff x="2142870" y="2062733"/>
            <a:chExt cx="9968230" cy="479552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70" y="2285997"/>
              <a:ext cx="5448681" cy="457199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6791" y="2062733"/>
              <a:ext cx="5273802" cy="4795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9019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Fiscalização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Stricto</a:t>
            </a:r>
            <a:r>
              <a:rPr dirty="0" sz="2400" spc="-5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Sensu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28850" y="872363"/>
          <a:ext cx="9903460" cy="585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7280"/>
                <a:gridCol w="4907280"/>
              </a:tblGrid>
              <a:tr h="389890"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Seção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Especial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339,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10640" marR="1261745" indent="-412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compulsória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controle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eletrônico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u="sng" sz="1200" spc="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operações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realizadas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prever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prazo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máximo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duração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REF,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23825" marR="1187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qual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só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poderá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renovado,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meio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novo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despacho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fundamentado,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hipótese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persistirem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situações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ensejem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aplicação.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algn="ctr" marL="495300" marR="4902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exigência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recolhimento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diário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CBS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 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IBS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incidentes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sobre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operações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praticadas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passivo,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prejuízo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créditos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desses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contribuinte,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termos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desta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Complementar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49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 2º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definição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 medidas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339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aplicáveis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passivo,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autoridade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deverá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razoabilidade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):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1580515" marR="628015" indent="-9467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exigência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comprovação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sistemática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cumprimento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obrigações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tributárias;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considerar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gravidade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lesividade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conduta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praticada;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0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655320" marR="535940" indent="-1149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controle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especial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emissão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documentos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comerciais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 fiscais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movimentação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financeira.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1323975" marR="1112520" indent="-2044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limitar-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medidas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necessárias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atuação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situação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específica.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340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 aplicação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será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disciplinada: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RFB,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relação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CBS;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u="sng" sz="1200" spc="-3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Comitê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Gestor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IBS,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relação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IBS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415290" indent="1676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341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imposição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regime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especial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não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elide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aplicação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penalidades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legislação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tributária,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969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nem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dispensa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passivo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cumprimento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demais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obrigações,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inclusive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acessórias,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não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abrangidas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regime.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1º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regulamentação</a:t>
                      </a:r>
                      <a:r>
                        <a:rPr dirty="0" sz="12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REF,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RFB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Comitê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Gestor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deverão: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2110" marR="363220" indent="-31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1º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multas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ofício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aplicáveis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CBS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IBS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terão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percentual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duplicado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u="sng" sz="1200" spc="-4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infrações</a:t>
                      </a:r>
                      <a:r>
                        <a:rPr dirty="0" u="sng" sz="1200" spc="-4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cometidas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sujeito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passivo</a:t>
                      </a:r>
                      <a:r>
                        <a:rPr dirty="0" sz="1200" spc="5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durante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período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u="sng" sz="1200" spc="-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estiver</a:t>
                      </a:r>
                      <a:r>
                        <a:rPr dirty="0" u="sng" sz="1200" spc="-3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submetido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ao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REF,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sem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prejuízo</a:t>
                      </a:r>
                      <a:r>
                        <a:rPr dirty="0" sz="12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adoção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u="sng" sz="1200" spc="-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outras</a:t>
                      </a:r>
                      <a:r>
                        <a:rPr dirty="0" u="sng" sz="1200" spc="-3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medidas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previstas</a:t>
                      </a:r>
                      <a:r>
                        <a:rPr dirty="0" u="sng" sz="1200" spc="-4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u="sng" sz="1200" spc="-2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legislação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tributária,</a:t>
                      </a:r>
                      <a:r>
                        <a:rPr dirty="0" u="sng" sz="1200" spc="-3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administrativa</a:t>
                      </a:r>
                      <a:r>
                        <a:rPr dirty="0" u="sng" sz="1200" spc="-5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penal</a:t>
                      </a:r>
                      <a:r>
                        <a:rPr dirty="0" u="sng" sz="1200" spc="2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u="sng" sz="1200" spc="-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150%</a:t>
                      </a:r>
                      <a:r>
                        <a:rPr dirty="0" u="sng" sz="1200" spc="-10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multa!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exigir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despacho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refere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5º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338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28270" marR="12318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seja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realizado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autoridade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hierarquicamente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superior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autoridade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fiscal responsável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pelo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procedimento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fiscal,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aplicação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REF;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1325" marR="432434" indent="-25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§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2º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hipótese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tenham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sido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aplicadas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medidas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referem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incisos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caput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art.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339,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deverão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ser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observados,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lançamento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ofício,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prazos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recolhimento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estabelecidos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REF.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i="1">
                <a:solidFill>
                  <a:srgbClr val="FF0000"/>
                </a:solidFill>
                <a:latin typeface="Calibri"/>
                <a:cs typeface="Calibri"/>
              </a:rPr>
              <a:t>STRICTO</a:t>
            </a:r>
            <a:r>
              <a:rPr dirty="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FF0000"/>
                </a:solidFill>
                <a:latin typeface="Calibri"/>
                <a:cs typeface="Calibri"/>
              </a:rPr>
              <a:t>SENSU</a:t>
            </a:r>
            <a:r>
              <a:rPr dirty="0" spc="-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PENALIDADES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01600" marR="5715" indent="-1016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000" spc="415" strike="sngStrike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204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51</a:t>
            </a:r>
            <a:r>
              <a:rPr dirty="0" sz="2000" spc="21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dirty="0" sz="2000" spc="19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dirty="0" sz="2000" spc="195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195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20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108:</a:t>
            </a:r>
            <a:r>
              <a:rPr dirty="0" sz="2000" spc="195" b="1" strike="sngStrike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CAPÍTULO</a:t>
            </a:r>
            <a:r>
              <a:rPr dirty="0" sz="2000" spc="204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VII</a:t>
            </a:r>
            <a:r>
              <a:rPr dirty="0" sz="2000" spc="195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20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INFRAÇÕES,</a:t>
            </a:r>
            <a:r>
              <a:rPr dirty="0" sz="2000" spc="20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dirty="0" sz="2000" spc="20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PENALIDADES</a:t>
            </a:r>
            <a:r>
              <a:rPr dirty="0" sz="2000" spc="204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0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 strike="sngStrike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dirty="0" sz="2000" spc="-25" b="1" strike="no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 strike="noStrike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ENCARGOS</a:t>
            </a:r>
            <a:r>
              <a:rPr dirty="0" sz="2000" spc="-3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MORATÓRIOS</a:t>
            </a:r>
            <a:r>
              <a:rPr dirty="0" sz="2000" spc="-55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RELATIVOS</a:t>
            </a:r>
            <a:r>
              <a:rPr dirty="0" sz="2000" spc="-30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2000" spc="-25" b="1" strike="sng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strike="sngStrike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20" b="1" strike="noStrike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strike="noStrike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Arts.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341-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até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341-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H,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214/25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moratória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0,33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2000" spc="1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dia,</a:t>
            </a:r>
            <a:r>
              <a:rPr dirty="0" sz="2000" spc="1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limitada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20%</a:t>
            </a:r>
            <a:r>
              <a:rPr dirty="0" sz="2000" spc="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tributo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devido;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Atualização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pela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SELIC</a:t>
            </a:r>
            <a:r>
              <a:rPr dirty="0" sz="2000" spc="-1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punitiva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50%,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75%</a:t>
            </a:r>
            <a:r>
              <a:rPr dirty="0" sz="2000" spc="8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(ofício),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150%</a:t>
            </a:r>
            <a:r>
              <a:rPr dirty="0" sz="2000" spc="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(100%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casos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fraude,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simulação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conluio,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150%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reincidência)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150%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REF.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50%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erro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apenas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declarado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menor,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dados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presentes.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obrigações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acessórias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são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unificadas,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reincidências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sofrem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50%.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Durante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período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transição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(2026?)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incidência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tributária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terá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caráter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pedagógico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caso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infração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descumprimento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obrigações,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contribuinte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intimado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suprir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omissão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dirty="0" sz="20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dias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resultará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extinção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penalidade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imposta,</a:t>
            </a:r>
            <a:r>
              <a:rPr dirty="0" sz="2000" spc="1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incentivando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conformidade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§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3º,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348,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214/25</a:t>
            </a:r>
            <a:r>
              <a:rPr dirty="0" sz="2000" spc="-1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FISCALIZAÇÃO</a:t>
            </a:r>
            <a:r>
              <a:rPr dirty="0" spc="-30"/>
              <a:t> </a:t>
            </a:r>
            <a:r>
              <a:rPr dirty="0" i="1">
                <a:latin typeface="Calibri"/>
                <a:cs typeface="Calibri"/>
              </a:rPr>
              <a:t>STRICTO</a:t>
            </a:r>
            <a:r>
              <a:rPr dirty="0" spc="-50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SENSU</a:t>
            </a:r>
            <a:r>
              <a:rPr dirty="0" spc="-80" i="1">
                <a:latin typeface="Calibri"/>
                <a:cs typeface="Calibri"/>
              </a:rPr>
              <a:t> </a:t>
            </a:r>
            <a:r>
              <a:rPr dirty="0"/>
              <a:t>-</a:t>
            </a:r>
            <a:r>
              <a:rPr dirty="0" spc="-75"/>
              <a:t> </a:t>
            </a:r>
            <a:r>
              <a:rPr dirty="0" spc="-10">
                <a:solidFill>
                  <a:srgbClr val="FF0000"/>
                </a:solidFill>
              </a:rPr>
              <a:t>PENALIDADES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350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valor</a:t>
            </a:r>
            <a:r>
              <a:rPr dirty="0" sz="2000" spc="3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integrante</a:t>
            </a:r>
            <a:r>
              <a:rPr dirty="0" sz="2000" spc="3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dirty="0" sz="2000" spc="3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tributário</a:t>
            </a:r>
            <a:r>
              <a:rPr dirty="0" sz="2000" spc="3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corresponde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às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MULTAS</a:t>
            </a:r>
            <a:r>
              <a:rPr dirty="0" sz="20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PUNITIVAS</a:t>
            </a:r>
            <a:r>
              <a:rPr dirty="0" sz="2000" spc="3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JUROS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SOBRE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ELAS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pertence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aos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entes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federativos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promoverem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fiscalização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  <a:tab pos="749935" algn="l"/>
                <a:tab pos="2146300" algn="l"/>
                <a:tab pos="2865755" algn="l"/>
                <a:tab pos="4251325" algn="l"/>
                <a:tab pos="5189855" algn="l"/>
                <a:tab pos="6471920" algn="l"/>
                <a:tab pos="8726170" algn="l"/>
                <a:tab pos="9142095" algn="l"/>
              </a:tabLst>
            </a:pPr>
            <a:r>
              <a:rPr dirty="0" sz="2000" spc="-25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penalidades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serão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cumulativas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quando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resultarem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concomitantemente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não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cumprimento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obrigação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acessória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principal.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UFP/IBS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R$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200,00,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atualizada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IPCA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108: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471-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prestador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serviços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pagamento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eletrônico</a:t>
            </a:r>
            <a:r>
              <a:rPr dirty="0" sz="20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1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instituição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operadora</a:t>
            </a:r>
            <a:r>
              <a:rPr dirty="0" sz="2000" spc="4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409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sistemas</a:t>
            </a:r>
            <a:r>
              <a:rPr dirty="0" sz="2000" spc="3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409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pagamento</a:t>
            </a:r>
            <a:r>
              <a:rPr dirty="0" sz="2000" spc="4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sujeitam-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41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4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seguintes</a:t>
            </a:r>
            <a:r>
              <a:rPr dirty="0" sz="2000" spc="409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penalidades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administrativas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natureza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execução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8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controle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recolhimento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liquidação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financeira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split</a:t>
            </a:r>
            <a:r>
              <a:rPr dirty="0" sz="2000" spc="3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payment</a:t>
            </a:r>
            <a:r>
              <a:rPr dirty="0" sz="2000">
                <a:latin typeface="Calibri"/>
                <a:cs typeface="Calibri"/>
              </a:rPr>
              <a:t>):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deixar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segregar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segregar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desacordo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relativos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CBS: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0,1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(um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décimo)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UPF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transação;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deixar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recolher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recolher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atraso,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ou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 menor,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segregados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multa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mora correspondente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 </a:t>
            </a:r>
            <a:r>
              <a:rPr dirty="0" sz="2000" spc="-10">
                <a:latin typeface="Calibri"/>
                <a:cs typeface="Calibri"/>
              </a:rPr>
              <a:t>aplicação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3%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(três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cento)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mês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fração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recolhido,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recolhido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em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atraso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menor;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III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comunicar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atraso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desacordo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informações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segregação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recolhimento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efetuados: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0,001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(um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milésimo)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transação,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fração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atraso.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PROCESSO</a:t>
            </a:r>
            <a:r>
              <a:rPr dirty="0" spc="-1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ADMINISTRATIVO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FISCAL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744" y="879347"/>
            <a:ext cx="9874758" cy="573862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53905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PROCESSO</a:t>
            </a:r>
            <a:r>
              <a:rPr dirty="0" spc="-1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ADMINISTRATIVO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FISCAL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613409"/>
            <a:ext cx="9546590" cy="6123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242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Será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restrito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lide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revisar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tudo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(decadência)?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EC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132/23: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Art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2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156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instituirá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competência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compartilhada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(...)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5º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Lei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disporá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sobre: (...)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VII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processo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imposto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(...)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Art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dirty="0" u="sng" sz="2000" spc="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156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B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Estados,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Distrito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Federal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exercerão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integrada,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exclusivamente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Comitê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Gestor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Serviços,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termos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limites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estabelecidos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nesta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Constituição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complementar,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seguintes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competências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administrativas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relativas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imposto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trata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156-</a:t>
            </a:r>
            <a:r>
              <a:rPr dirty="0" sz="2000">
                <a:latin typeface="Calibri"/>
                <a:cs typeface="Calibri"/>
              </a:rPr>
              <a:t>A: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(...)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III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-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decidir</a:t>
            </a:r>
            <a:r>
              <a:rPr dirty="0" sz="2000" spc="4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(...)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8º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complementar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poderá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prever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relativo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aos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tributos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previstos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arts.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156-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195,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V.“.</a:t>
            </a:r>
            <a:endParaRPr sz="2000">
              <a:latin typeface="Calibri"/>
              <a:cs typeface="Calibri"/>
            </a:endParaRPr>
          </a:p>
          <a:p>
            <a:pPr algn="just" marL="352425" marR="635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Competência,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simples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até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12/2032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Município,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fundamentação,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provas,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princípios,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sustentação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oral,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prazo,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DTE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suspensão,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nulidades,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dias,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montante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incontroverso,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diligências,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provimentos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vinculantes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(art.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74</a:t>
            </a:r>
            <a:r>
              <a:rPr dirty="0" sz="2000" spc="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108)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uniformização,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rito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sumário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(valor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alçada),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ofício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(77),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voluntário,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uniformização</a:t>
            </a:r>
            <a:r>
              <a:rPr dirty="0" sz="2000" spc="3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(79)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retificação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(“embargos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declaração”),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súmulas,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primeira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instância,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recursal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uniformização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6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jurisprudência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virtual,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requisitos,</a:t>
            </a:r>
            <a:r>
              <a:rPr dirty="0" sz="2000" spc="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pagamentos,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mandatos,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27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câmaras,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turmas, 	representação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Fazenda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assistente.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74897" y="318592"/>
            <a:ext cx="599059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315">
                <a:solidFill>
                  <a:srgbClr val="174E48"/>
                </a:solidFill>
                <a:latin typeface="Georgia"/>
                <a:cs typeface="Georgia"/>
              </a:rPr>
              <a:t>Estrutura</a:t>
            </a:r>
            <a:r>
              <a:rPr dirty="0" sz="3600" spc="50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3600" spc="235">
                <a:solidFill>
                  <a:srgbClr val="174E48"/>
                </a:solidFill>
                <a:latin typeface="Georgia"/>
                <a:cs typeface="Georgia"/>
              </a:rPr>
              <a:t>do</a:t>
            </a:r>
            <a:r>
              <a:rPr dirty="0" sz="3600" spc="35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3600" spc="235">
                <a:solidFill>
                  <a:srgbClr val="174E48"/>
                </a:solidFill>
                <a:latin typeface="Georgia"/>
                <a:cs typeface="Georgia"/>
              </a:rPr>
              <a:t>Contencioso </a:t>
            </a:r>
            <a:r>
              <a:rPr dirty="0" sz="3600" spc="295">
                <a:solidFill>
                  <a:srgbClr val="174E48"/>
                </a:solidFill>
                <a:latin typeface="Georgia"/>
                <a:cs typeface="Georgia"/>
              </a:rPr>
              <a:t>Administrativo</a:t>
            </a:r>
            <a:r>
              <a:rPr dirty="0" sz="3600" spc="35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3600" spc="235">
                <a:solidFill>
                  <a:srgbClr val="174E48"/>
                </a:solidFill>
                <a:latin typeface="Georgia"/>
                <a:cs typeface="Georgia"/>
              </a:rPr>
              <a:t>do</a:t>
            </a:r>
            <a:r>
              <a:rPr dirty="0" sz="3600" spc="40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3600" spc="160">
                <a:solidFill>
                  <a:srgbClr val="174E48"/>
                </a:solidFill>
                <a:latin typeface="Georgia"/>
                <a:cs typeface="Georgia"/>
              </a:rPr>
              <a:t>IBS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62171" y="2839338"/>
            <a:ext cx="2965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5" b="1">
                <a:solidFill>
                  <a:srgbClr val="FFF8E1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78095" y="2050745"/>
            <a:ext cx="5972810" cy="1515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100"/>
              </a:lnSpc>
              <a:spcBef>
                <a:spcPts val="105"/>
              </a:spcBef>
            </a:pPr>
            <a:r>
              <a:rPr dirty="0" sz="2600" spc="170">
                <a:solidFill>
                  <a:srgbClr val="174E48"/>
                </a:solidFill>
                <a:latin typeface="Georgia"/>
                <a:cs typeface="Georgia"/>
              </a:rPr>
              <a:t>Instância</a:t>
            </a:r>
            <a:r>
              <a:rPr dirty="0" sz="2600" spc="10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2600" spc="145">
                <a:solidFill>
                  <a:srgbClr val="174E48"/>
                </a:solidFill>
                <a:latin typeface="Georgia"/>
                <a:cs typeface="Georgia"/>
              </a:rPr>
              <a:t>de</a:t>
            </a:r>
            <a:r>
              <a:rPr dirty="0" sz="2600" spc="15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2600" spc="150">
                <a:solidFill>
                  <a:srgbClr val="174E48"/>
                </a:solidFill>
                <a:latin typeface="Georgia"/>
                <a:cs typeface="Georgia"/>
              </a:rPr>
              <a:t>Harmonização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140"/>
              </a:lnSpc>
            </a:pPr>
            <a:r>
              <a:rPr dirty="0" sz="1800">
                <a:latin typeface="Trebuchet MS"/>
                <a:cs typeface="Trebuchet MS"/>
              </a:rPr>
              <a:t>Câmara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superior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155">
                <a:latin typeface="Trebuchet MS"/>
                <a:cs typeface="Trebuchet MS"/>
              </a:rPr>
              <a:t>–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matéria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de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direito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16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julgadores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45">
                <a:latin typeface="Trebuchet MS"/>
                <a:cs typeface="Trebuchet MS"/>
              </a:rPr>
              <a:t>(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4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Estados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4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Municípios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8</a:t>
            </a:r>
            <a:r>
              <a:rPr dirty="0" sz="1800" spc="-135" b="1">
                <a:latin typeface="Trebuchet MS"/>
                <a:cs typeface="Trebuchet MS"/>
              </a:rPr>
              <a:t> </a:t>
            </a:r>
            <a:r>
              <a:rPr dirty="0" sz="1800" spc="-35" b="1">
                <a:latin typeface="Trebuchet MS"/>
                <a:cs typeface="Trebuchet MS"/>
              </a:rPr>
              <a:t>Contribuintes</a:t>
            </a:r>
            <a:r>
              <a:rPr dirty="0" sz="1800" spc="-35">
                <a:latin typeface="Trebuchet MS"/>
                <a:cs typeface="Trebuchet MS"/>
              </a:rPr>
              <a:t>)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–</a:t>
            </a:r>
            <a:endParaRPr sz="1800">
              <a:latin typeface="Trebuchet MS"/>
              <a:cs typeface="Trebuchet MS"/>
            </a:endParaRPr>
          </a:p>
          <a:p>
            <a:pPr marL="12700" marR="2336800">
              <a:lnSpc>
                <a:spcPct val="100000"/>
              </a:lnSpc>
            </a:pPr>
            <a:r>
              <a:rPr dirty="0" sz="1800" spc="-35">
                <a:latin typeface="Trebuchet MS"/>
                <a:cs typeface="Trebuchet MS"/>
              </a:rPr>
              <a:t>uniformização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(recurso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e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incidente) </a:t>
            </a:r>
            <a:r>
              <a:rPr dirty="0" sz="1800" spc="40">
                <a:latin typeface="Trebuchet MS"/>
                <a:cs typeface="Trebuchet MS"/>
              </a:rPr>
              <a:t>Não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há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possibilidade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de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criar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turmas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01690" y="3950284"/>
            <a:ext cx="6027420" cy="9664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100"/>
              </a:lnSpc>
              <a:spcBef>
                <a:spcPts val="105"/>
              </a:spcBef>
            </a:pPr>
            <a:r>
              <a:rPr dirty="0" sz="2600">
                <a:solidFill>
                  <a:srgbClr val="174E48"/>
                </a:solidFill>
                <a:latin typeface="Georgia"/>
                <a:cs typeface="Georgia"/>
              </a:rPr>
              <a:t>2°</a:t>
            </a:r>
            <a:r>
              <a:rPr dirty="0" sz="2600" spc="105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2600" spc="160">
                <a:solidFill>
                  <a:srgbClr val="174E48"/>
                </a:solidFill>
                <a:latin typeface="Georgia"/>
                <a:cs typeface="Georgia"/>
              </a:rPr>
              <a:t>Instância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140"/>
              </a:lnSpc>
            </a:pPr>
            <a:r>
              <a:rPr dirty="0" sz="1800">
                <a:latin typeface="Trebuchet MS"/>
                <a:cs typeface="Trebuchet MS"/>
              </a:rPr>
              <a:t>27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câmaras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de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julgamento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(virtuais)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165">
                <a:latin typeface="Trebuchet MS"/>
                <a:cs typeface="Trebuchet MS"/>
              </a:rPr>
              <a:t>–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ofício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e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voluntário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Ret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rebuchet MS"/>
                <a:cs typeface="Trebuchet MS"/>
              </a:rPr>
              <a:t>8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julgadores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(2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Estados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2</a:t>
            </a:r>
            <a:r>
              <a:rPr dirty="0" sz="1800" spc="-13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Municípios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4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Contribuintes)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33868" y="5405120"/>
            <a:ext cx="4604385" cy="96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00"/>
              </a:lnSpc>
              <a:spcBef>
                <a:spcPts val="100"/>
              </a:spcBef>
            </a:pPr>
            <a:r>
              <a:rPr dirty="0" sz="2600" spc="210">
                <a:solidFill>
                  <a:srgbClr val="174E48"/>
                </a:solidFill>
                <a:latin typeface="Georgia"/>
                <a:cs typeface="Georgia"/>
              </a:rPr>
              <a:t>1°</a:t>
            </a:r>
            <a:r>
              <a:rPr dirty="0" sz="2600" spc="25">
                <a:solidFill>
                  <a:srgbClr val="174E48"/>
                </a:solidFill>
                <a:latin typeface="Georgia"/>
                <a:cs typeface="Georgia"/>
              </a:rPr>
              <a:t> </a:t>
            </a:r>
            <a:r>
              <a:rPr dirty="0" sz="2600" spc="160">
                <a:solidFill>
                  <a:srgbClr val="174E48"/>
                </a:solidFill>
                <a:latin typeface="Georgia"/>
                <a:cs typeface="Georgia"/>
              </a:rPr>
              <a:t>Instância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2160"/>
              </a:lnSpc>
              <a:spcBef>
                <a:spcPts val="55"/>
              </a:spcBef>
            </a:pPr>
            <a:r>
              <a:rPr dirty="0" sz="1800">
                <a:latin typeface="Trebuchet MS"/>
                <a:cs typeface="Trebuchet MS"/>
              </a:rPr>
              <a:t>27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câmaras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de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julgamento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(virtuais)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=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Turmas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- </a:t>
            </a:r>
            <a:r>
              <a:rPr dirty="0" sz="1800">
                <a:latin typeface="Trebuchet MS"/>
                <a:cs typeface="Trebuchet MS"/>
              </a:rPr>
              <a:t>4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julgadores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(2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Estados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+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2</a:t>
            </a:r>
            <a:r>
              <a:rPr dirty="0" sz="1800" spc="-135" b="1">
                <a:latin typeface="Trebuchet MS"/>
                <a:cs typeface="Trebuchet MS"/>
              </a:rPr>
              <a:t> </a:t>
            </a:r>
            <a:r>
              <a:rPr dirty="0" sz="1800" spc="-10" b="1">
                <a:latin typeface="Trebuchet MS"/>
                <a:cs typeface="Trebuchet MS"/>
              </a:rPr>
              <a:t>Municípios</a:t>
            </a:r>
            <a:r>
              <a:rPr dirty="0" sz="1800" spc="-1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578353" y="4224740"/>
            <a:ext cx="9409430" cy="993775"/>
            <a:chOff x="2578353" y="4224740"/>
            <a:chExt cx="9409430" cy="993775"/>
          </a:xfrm>
        </p:grpSpPr>
        <p:sp>
          <p:nvSpPr>
            <p:cNvPr id="10" name="object 10" descr=""/>
            <p:cNvSpPr/>
            <p:nvPr/>
          </p:nvSpPr>
          <p:spPr>
            <a:xfrm>
              <a:off x="3053714" y="5187822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 h="0">
                  <a:moveTo>
                    <a:pt x="0" y="0"/>
                  </a:moveTo>
                  <a:lnTo>
                    <a:pt x="893356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78353" y="4224740"/>
              <a:ext cx="3171825" cy="993775"/>
            </a:xfrm>
            <a:custGeom>
              <a:avLst/>
              <a:gdLst/>
              <a:ahLst/>
              <a:cxnLst/>
              <a:rect l="l" t="t" r="r" b="b"/>
              <a:pathLst>
                <a:path w="3171825" h="993775">
                  <a:moveTo>
                    <a:pt x="2641237" y="0"/>
                  </a:moveTo>
                  <a:lnTo>
                    <a:pt x="530547" y="0"/>
                  </a:lnTo>
                  <a:lnTo>
                    <a:pt x="0" y="993603"/>
                  </a:lnTo>
                  <a:lnTo>
                    <a:pt x="3171784" y="993603"/>
                  </a:lnTo>
                  <a:lnTo>
                    <a:pt x="2641237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286005" y="2250780"/>
            <a:ext cx="8703310" cy="1643380"/>
            <a:chOff x="3286005" y="2250780"/>
            <a:chExt cx="8703310" cy="1643380"/>
          </a:xfrm>
        </p:grpSpPr>
        <p:sp>
          <p:nvSpPr>
            <p:cNvPr id="13" name="object 13" descr=""/>
            <p:cNvSpPr/>
            <p:nvPr/>
          </p:nvSpPr>
          <p:spPr>
            <a:xfrm>
              <a:off x="3615562" y="3842766"/>
              <a:ext cx="8373745" cy="0"/>
            </a:xfrm>
            <a:custGeom>
              <a:avLst/>
              <a:gdLst/>
              <a:ahLst/>
              <a:cxnLst/>
              <a:rect l="l" t="t" r="r" b="b"/>
              <a:pathLst>
                <a:path w="8373745" h="0">
                  <a:moveTo>
                    <a:pt x="0" y="0"/>
                  </a:moveTo>
                  <a:lnTo>
                    <a:pt x="83732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86005" y="2250780"/>
              <a:ext cx="1757045" cy="1643380"/>
            </a:xfrm>
            <a:custGeom>
              <a:avLst/>
              <a:gdLst/>
              <a:ahLst/>
              <a:cxnLst/>
              <a:rect l="l" t="t" r="r" b="b"/>
              <a:pathLst>
                <a:path w="1757045" h="1643379">
                  <a:moveTo>
                    <a:pt x="877856" y="0"/>
                  </a:moveTo>
                  <a:lnTo>
                    <a:pt x="0" y="1642758"/>
                  </a:lnTo>
                  <a:lnTo>
                    <a:pt x="1756480" y="1642758"/>
                  </a:lnTo>
                  <a:lnTo>
                    <a:pt x="877856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869959" y="5549545"/>
            <a:ext cx="10117455" cy="993775"/>
            <a:chOff x="1869959" y="5549545"/>
            <a:chExt cx="10117455" cy="993775"/>
          </a:xfrm>
        </p:grpSpPr>
        <p:sp>
          <p:nvSpPr>
            <p:cNvPr id="16" name="object 16" descr=""/>
            <p:cNvSpPr/>
            <p:nvPr/>
          </p:nvSpPr>
          <p:spPr>
            <a:xfrm>
              <a:off x="2418080" y="6518503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 h="0">
                  <a:moveTo>
                    <a:pt x="0" y="0"/>
                  </a:moveTo>
                  <a:lnTo>
                    <a:pt x="956919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69959" y="5549545"/>
              <a:ext cx="4589145" cy="993775"/>
            </a:xfrm>
            <a:custGeom>
              <a:avLst/>
              <a:gdLst/>
              <a:ahLst/>
              <a:cxnLst/>
              <a:rect l="l" t="t" r="r" b="b"/>
              <a:pathLst>
                <a:path w="4589145" h="993775">
                  <a:moveTo>
                    <a:pt x="4057282" y="0"/>
                  </a:moveTo>
                  <a:lnTo>
                    <a:pt x="531288" y="0"/>
                  </a:lnTo>
                  <a:lnTo>
                    <a:pt x="0" y="993576"/>
                  </a:lnTo>
                  <a:lnTo>
                    <a:pt x="4588596" y="993576"/>
                  </a:lnTo>
                  <a:lnTo>
                    <a:pt x="4057282" y="0"/>
                  </a:lnTo>
                  <a:close/>
                </a:path>
              </a:pathLst>
            </a:custGeom>
            <a:solidFill>
              <a:srgbClr val="174E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990847" y="3010611"/>
            <a:ext cx="2971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0" b="1">
                <a:solidFill>
                  <a:srgbClr val="FFF8E1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65447" y="4345940"/>
            <a:ext cx="5187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8333" sz="6000" spc="-1642" b="1">
                <a:solidFill>
                  <a:srgbClr val="FFF8E1"/>
                </a:solidFill>
                <a:latin typeface="Trebuchet MS"/>
                <a:cs typeface="Trebuchet MS"/>
              </a:rPr>
              <a:t>2</a:t>
            </a:r>
            <a:r>
              <a:rPr dirty="0" sz="4000" spc="-215" b="1">
                <a:solidFill>
                  <a:srgbClr val="FFF8E1"/>
                </a:solidFill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965447" y="5637987"/>
            <a:ext cx="5187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5555" sz="6000" spc="-1642" b="1">
                <a:solidFill>
                  <a:srgbClr val="FFF8E1"/>
                </a:solidFill>
                <a:latin typeface="Trebuchet MS"/>
                <a:cs typeface="Trebuchet MS"/>
              </a:rPr>
              <a:t>3</a:t>
            </a:r>
            <a:r>
              <a:rPr dirty="0" sz="4000" spc="-215" b="1">
                <a:solidFill>
                  <a:srgbClr val="FFF8E1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048255" y="1324355"/>
            <a:ext cx="10144125" cy="5534025"/>
            <a:chOff x="2048255" y="1324355"/>
            <a:chExt cx="10144125" cy="55340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7644" y="2459738"/>
              <a:ext cx="5134356" cy="439826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1491" y="2513075"/>
              <a:ext cx="5055615" cy="434492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8255" y="1324355"/>
              <a:ext cx="5091684" cy="4474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722" y="1377695"/>
              <a:ext cx="4989321" cy="4372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49065" y="237871"/>
            <a:ext cx="62871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PROCESSO</a:t>
            </a:r>
            <a:r>
              <a:rPr dirty="0" spc="-60"/>
              <a:t> </a:t>
            </a:r>
            <a:r>
              <a:rPr dirty="0" spc="-30"/>
              <a:t>ADMINISTRATIVO</a:t>
            </a:r>
            <a:r>
              <a:rPr dirty="0" spc="-5"/>
              <a:t> </a:t>
            </a:r>
            <a:r>
              <a:rPr dirty="0"/>
              <a:t>DO</a:t>
            </a:r>
            <a:r>
              <a:rPr dirty="0" spc="-35"/>
              <a:t> </a:t>
            </a:r>
            <a:r>
              <a:rPr dirty="0">
                <a:solidFill>
                  <a:srgbClr val="FF0000"/>
                </a:solidFill>
              </a:rPr>
              <a:t>IBS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X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CBS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44704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</a:tabLst>
            </a:pPr>
            <a:r>
              <a:rPr dirty="0" spc="-10"/>
              <a:t>PROCESSO</a:t>
            </a:r>
            <a:r>
              <a:rPr dirty="0"/>
              <a:t>	</a:t>
            </a:r>
            <a:r>
              <a:rPr dirty="0" spc="-10"/>
              <a:t>ADMINISTRATIVO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061707" y="175336"/>
            <a:ext cx="48780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3485" algn="l"/>
                <a:tab pos="1609725" algn="l"/>
                <a:tab pos="2357755" algn="l"/>
                <a:tab pos="3119755" algn="l"/>
                <a:tab pos="3517900" algn="l"/>
              </a:tabLst>
            </a:pPr>
            <a:r>
              <a:rPr dirty="0" sz="2800" spc="-10" b="1">
                <a:latin typeface="Calibri"/>
                <a:cs typeface="Calibri"/>
              </a:rPr>
              <a:t>FISCAL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50" b="1">
                <a:latin typeface="Calibri"/>
                <a:cs typeface="Calibri"/>
              </a:rPr>
              <a:t>–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108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6108" y="602742"/>
            <a:ext cx="9544685" cy="552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(IBS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CBS)</a:t>
            </a:r>
            <a:r>
              <a:rPr dirty="0" sz="2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2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323</a:t>
            </a:r>
            <a:r>
              <a:rPr dirty="0" sz="2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dirty="0" sz="2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330.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3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CAPÍTULO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II-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endParaRPr sz="2000">
              <a:latin typeface="Calibri"/>
              <a:cs typeface="Calibri"/>
            </a:endParaRPr>
          </a:p>
          <a:p>
            <a:pPr algn="just" marL="351790" marR="5715" indent="-33909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Art.</a:t>
            </a:r>
            <a:r>
              <a:rPr dirty="0" sz="2000" spc="2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323-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Cabe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recurso</a:t>
            </a:r>
            <a:r>
              <a:rPr dirty="0" sz="2000" spc="22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especial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prazo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(dez)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dias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úteis,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contra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decisão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CGIBS,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proferida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Recursal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Julgamento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Julgamento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primeira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instância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rito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sumário,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Câmara,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turma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Câmara,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turma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extraordinária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turma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Conselho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Fiscais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(Carf),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conferir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comum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interpretação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direito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divergente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tenha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dado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desses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órgãos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julgamento,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vistas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uniformizar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jurisprudência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administrativa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matéria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tributos.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1º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trata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caput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apreciado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Integração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Administrativo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composta:</a:t>
            </a:r>
            <a:r>
              <a:rPr dirty="0" sz="2000" spc="-10">
                <a:latin typeface="Calibri"/>
                <a:cs typeface="Calibri"/>
              </a:rPr>
              <a:t> (...)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§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2º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petição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interposição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deverá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transcrever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ementa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trechos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pertinentes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decisão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paradigma,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suficientes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demonstrar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existência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divergência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acerca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legislação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(...)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6108" y="175336"/>
            <a:ext cx="9543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4678045" algn="l"/>
                <a:tab pos="5878830" algn="l"/>
                <a:tab pos="6275070" algn="l"/>
                <a:tab pos="7023734" algn="l"/>
                <a:tab pos="7785734" algn="l"/>
                <a:tab pos="8183245" algn="l"/>
              </a:tabLst>
            </a:pPr>
            <a:r>
              <a:rPr dirty="0" spc="-10"/>
              <a:t>PROCESSO</a:t>
            </a:r>
            <a:r>
              <a:rPr dirty="0"/>
              <a:t>	</a:t>
            </a:r>
            <a:r>
              <a:rPr dirty="0" spc="-10"/>
              <a:t>ADMINISTRATIVO</a:t>
            </a:r>
            <a:r>
              <a:rPr dirty="0"/>
              <a:t>	</a:t>
            </a:r>
            <a:r>
              <a:rPr dirty="0" spc="-10"/>
              <a:t>FISCAL</a:t>
            </a:r>
            <a:r>
              <a:rPr dirty="0"/>
              <a:t>	</a:t>
            </a:r>
            <a:r>
              <a:rPr dirty="0" spc="-50"/>
              <a:t>–</a:t>
            </a:r>
            <a:r>
              <a:rPr dirty="0"/>
              <a:t>	</a:t>
            </a:r>
            <a:r>
              <a:rPr dirty="0" spc="-25"/>
              <a:t>PLP</a:t>
            </a:r>
            <a:r>
              <a:rPr dirty="0"/>
              <a:t>	</a:t>
            </a:r>
            <a:r>
              <a:rPr dirty="0" spc="-25"/>
              <a:t>108</a:t>
            </a:r>
            <a:r>
              <a:rPr dirty="0"/>
              <a:t>	</a:t>
            </a:r>
            <a:r>
              <a:rPr dirty="0" spc="-50"/>
              <a:t>–</a:t>
            </a:r>
            <a:r>
              <a:rPr dirty="0"/>
              <a:t>	</a:t>
            </a:r>
            <a:r>
              <a:rPr dirty="0" spc="-10">
                <a:solidFill>
                  <a:srgbClr val="FF0000"/>
                </a:solidFill>
              </a:rPr>
              <a:t>CÂMARA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602742"/>
            <a:ext cx="9545955" cy="613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(IBS</a:t>
            </a:r>
            <a:r>
              <a:rPr dirty="0" sz="28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8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CBS)</a:t>
            </a:r>
            <a:endParaRPr sz="28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153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Propõe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criar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r>
              <a:rPr dirty="0" sz="20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Integração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CBS</a:t>
            </a:r>
            <a:r>
              <a:rPr dirty="0" u="sng" sz="2000" spc="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(UNIÃO)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resolver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divergências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interpretativas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esses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tributos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gêmeos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regra-matriz 	diferente</a:t>
            </a:r>
            <a:r>
              <a:rPr dirty="0" sz="2000" spc="-1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algn="just" marL="352425" marR="762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divergência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recursais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comum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será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mais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resolvida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Câmara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Superior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Nacional?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recurso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uniformização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mecanismo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natural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resolver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divergências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internas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perde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utilidade?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drenar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competências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Câmaras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Superiores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específicas,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108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criará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um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gargalo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Câmara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Nacional.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integração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contenciosos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CBS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necessária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bem-</a:t>
            </a:r>
            <a:r>
              <a:rPr dirty="0" sz="2000">
                <a:latin typeface="Calibri"/>
                <a:cs typeface="Calibri"/>
              </a:rPr>
              <a:t>vinda.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qualquer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preço.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108,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versão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atual,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transforma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necessidade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legítima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engenharia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burocrática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desnecessariamente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complexa.</a:t>
            </a:r>
            <a:endParaRPr sz="2000">
              <a:latin typeface="Calibri"/>
              <a:cs typeface="Calibri"/>
            </a:endParaRPr>
          </a:p>
          <a:p>
            <a:pPr marL="12700" marR="316865">
              <a:lnSpc>
                <a:spcPct val="100000"/>
              </a:lnSpc>
            </a:pP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//www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jota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info/opiniao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analise/artigos/plp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108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como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complicar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que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deveria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sz="2000" spc="-1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simplificar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4538" y="720124"/>
            <a:ext cx="179737" cy="2374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6915" y="720124"/>
            <a:ext cx="183633" cy="237416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114139" y="720013"/>
            <a:ext cx="161925" cy="237490"/>
          </a:xfrm>
          <a:custGeom>
            <a:avLst/>
            <a:gdLst/>
            <a:ahLst/>
            <a:cxnLst/>
            <a:rect l="l" t="t" r="r" b="b"/>
            <a:pathLst>
              <a:path w="161925" h="237490">
                <a:moveTo>
                  <a:pt x="161505" y="208394"/>
                </a:moveTo>
                <a:lnTo>
                  <a:pt x="31711" y="208394"/>
                </a:lnTo>
                <a:lnTo>
                  <a:pt x="31711" y="131064"/>
                </a:lnTo>
                <a:lnTo>
                  <a:pt x="143433" y="131064"/>
                </a:lnTo>
                <a:lnTo>
                  <a:pt x="143433" y="102235"/>
                </a:lnTo>
                <a:lnTo>
                  <a:pt x="31711" y="102235"/>
                </a:lnTo>
                <a:lnTo>
                  <a:pt x="31711" y="30149"/>
                </a:lnTo>
                <a:lnTo>
                  <a:pt x="157073" y="30149"/>
                </a:lnTo>
                <a:lnTo>
                  <a:pt x="157073" y="0"/>
                </a:lnTo>
                <a:lnTo>
                  <a:pt x="0" y="0"/>
                </a:lnTo>
                <a:lnTo>
                  <a:pt x="0" y="30149"/>
                </a:lnTo>
                <a:lnTo>
                  <a:pt x="0" y="102235"/>
                </a:lnTo>
                <a:lnTo>
                  <a:pt x="0" y="131064"/>
                </a:lnTo>
                <a:lnTo>
                  <a:pt x="0" y="208394"/>
                </a:lnTo>
                <a:lnTo>
                  <a:pt x="0" y="237236"/>
                </a:lnTo>
                <a:lnTo>
                  <a:pt x="161505" y="237236"/>
                </a:lnTo>
                <a:lnTo>
                  <a:pt x="161505" y="20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343146" y="720013"/>
            <a:ext cx="157480" cy="237490"/>
          </a:xfrm>
          <a:custGeom>
            <a:avLst/>
            <a:gdLst/>
            <a:ahLst/>
            <a:cxnLst/>
            <a:rect l="l" t="t" r="r" b="b"/>
            <a:pathLst>
              <a:path w="157479" h="237490">
                <a:moveTo>
                  <a:pt x="157060" y="0"/>
                </a:moveTo>
                <a:lnTo>
                  <a:pt x="0" y="0"/>
                </a:lnTo>
                <a:lnTo>
                  <a:pt x="0" y="30149"/>
                </a:lnTo>
                <a:lnTo>
                  <a:pt x="0" y="112725"/>
                </a:lnTo>
                <a:lnTo>
                  <a:pt x="0" y="141554"/>
                </a:lnTo>
                <a:lnTo>
                  <a:pt x="0" y="237236"/>
                </a:lnTo>
                <a:lnTo>
                  <a:pt x="31788" y="237236"/>
                </a:lnTo>
                <a:lnTo>
                  <a:pt x="31788" y="141554"/>
                </a:lnTo>
                <a:lnTo>
                  <a:pt x="143421" y="141554"/>
                </a:lnTo>
                <a:lnTo>
                  <a:pt x="143421" y="112725"/>
                </a:lnTo>
                <a:lnTo>
                  <a:pt x="31788" y="112725"/>
                </a:lnTo>
                <a:lnTo>
                  <a:pt x="31788" y="30149"/>
                </a:lnTo>
                <a:lnTo>
                  <a:pt x="157060" y="30149"/>
                </a:lnTo>
                <a:lnTo>
                  <a:pt x="157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561065" y="720013"/>
            <a:ext cx="161925" cy="237490"/>
          </a:xfrm>
          <a:custGeom>
            <a:avLst/>
            <a:gdLst/>
            <a:ahLst/>
            <a:cxnLst/>
            <a:rect l="l" t="t" r="r" b="b"/>
            <a:pathLst>
              <a:path w="161925" h="237490">
                <a:moveTo>
                  <a:pt x="161582" y="208394"/>
                </a:moveTo>
                <a:lnTo>
                  <a:pt x="31788" y="208394"/>
                </a:lnTo>
                <a:lnTo>
                  <a:pt x="31788" y="131064"/>
                </a:lnTo>
                <a:lnTo>
                  <a:pt x="143421" y="131064"/>
                </a:lnTo>
                <a:lnTo>
                  <a:pt x="143421" y="102235"/>
                </a:lnTo>
                <a:lnTo>
                  <a:pt x="31788" y="102235"/>
                </a:lnTo>
                <a:lnTo>
                  <a:pt x="31788" y="30149"/>
                </a:lnTo>
                <a:lnTo>
                  <a:pt x="157149" y="30149"/>
                </a:lnTo>
                <a:lnTo>
                  <a:pt x="157149" y="0"/>
                </a:lnTo>
                <a:lnTo>
                  <a:pt x="0" y="0"/>
                </a:lnTo>
                <a:lnTo>
                  <a:pt x="0" y="30149"/>
                </a:lnTo>
                <a:lnTo>
                  <a:pt x="0" y="102235"/>
                </a:lnTo>
                <a:lnTo>
                  <a:pt x="0" y="131064"/>
                </a:lnTo>
                <a:lnTo>
                  <a:pt x="0" y="208394"/>
                </a:lnTo>
                <a:lnTo>
                  <a:pt x="0" y="237236"/>
                </a:lnTo>
                <a:lnTo>
                  <a:pt x="161582" y="237236"/>
                </a:lnTo>
                <a:lnTo>
                  <a:pt x="161582" y="20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790062" y="720133"/>
            <a:ext cx="32384" cy="237490"/>
          </a:xfrm>
          <a:custGeom>
            <a:avLst/>
            <a:gdLst/>
            <a:ahLst/>
            <a:cxnLst/>
            <a:rect l="l" t="t" r="r" b="b"/>
            <a:pathLst>
              <a:path w="32385" h="237490">
                <a:moveTo>
                  <a:pt x="31809" y="0"/>
                </a:moveTo>
                <a:lnTo>
                  <a:pt x="0" y="0"/>
                </a:lnTo>
                <a:lnTo>
                  <a:pt x="0" y="237407"/>
                </a:lnTo>
                <a:lnTo>
                  <a:pt x="31809" y="237407"/>
                </a:lnTo>
                <a:lnTo>
                  <a:pt x="31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872380" y="720013"/>
            <a:ext cx="184785" cy="237490"/>
          </a:xfrm>
          <a:custGeom>
            <a:avLst/>
            <a:gdLst/>
            <a:ahLst/>
            <a:cxnLst/>
            <a:rect l="l" t="t" r="r" b="b"/>
            <a:pathLst>
              <a:path w="184785" h="237490">
                <a:moveTo>
                  <a:pt x="184251" y="0"/>
                </a:moveTo>
                <a:lnTo>
                  <a:pt x="0" y="0"/>
                </a:lnTo>
                <a:lnTo>
                  <a:pt x="0" y="30149"/>
                </a:lnTo>
                <a:lnTo>
                  <a:pt x="76365" y="30149"/>
                </a:lnTo>
                <a:lnTo>
                  <a:pt x="76365" y="237236"/>
                </a:lnTo>
                <a:lnTo>
                  <a:pt x="107899" y="237236"/>
                </a:lnTo>
                <a:lnTo>
                  <a:pt x="107899" y="30149"/>
                </a:lnTo>
                <a:lnTo>
                  <a:pt x="184251" y="30149"/>
                </a:lnTo>
                <a:lnTo>
                  <a:pt x="184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1216" y="720124"/>
            <a:ext cx="188260" cy="240051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5370609" y="720124"/>
            <a:ext cx="447040" cy="237490"/>
            <a:chOff x="5370609" y="720124"/>
            <a:chExt cx="447040" cy="23749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0609" y="720124"/>
              <a:ext cx="183633" cy="23741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4095" y="720124"/>
              <a:ext cx="233428" cy="237416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67945" y="720124"/>
            <a:ext cx="214082" cy="237416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6246711" y="720013"/>
            <a:ext cx="161925" cy="237490"/>
          </a:xfrm>
          <a:custGeom>
            <a:avLst/>
            <a:gdLst/>
            <a:ahLst/>
            <a:cxnLst/>
            <a:rect l="l" t="t" r="r" b="b"/>
            <a:pathLst>
              <a:path w="161925" h="237490">
                <a:moveTo>
                  <a:pt x="161493" y="208394"/>
                </a:moveTo>
                <a:lnTo>
                  <a:pt x="31699" y="208394"/>
                </a:lnTo>
                <a:lnTo>
                  <a:pt x="31699" y="131064"/>
                </a:lnTo>
                <a:lnTo>
                  <a:pt x="143433" y="131064"/>
                </a:lnTo>
                <a:lnTo>
                  <a:pt x="143433" y="102235"/>
                </a:lnTo>
                <a:lnTo>
                  <a:pt x="31699" y="102235"/>
                </a:lnTo>
                <a:lnTo>
                  <a:pt x="31699" y="30149"/>
                </a:lnTo>
                <a:lnTo>
                  <a:pt x="157149" y="30149"/>
                </a:lnTo>
                <a:lnTo>
                  <a:pt x="157149" y="0"/>
                </a:lnTo>
                <a:lnTo>
                  <a:pt x="0" y="0"/>
                </a:lnTo>
                <a:lnTo>
                  <a:pt x="0" y="30149"/>
                </a:lnTo>
                <a:lnTo>
                  <a:pt x="0" y="102235"/>
                </a:lnTo>
                <a:lnTo>
                  <a:pt x="0" y="131064"/>
                </a:lnTo>
                <a:lnTo>
                  <a:pt x="0" y="208394"/>
                </a:lnTo>
                <a:lnTo>
                  <a:pt x="0" y="237236"/>
                </a:lnTo>
                <a:lnTo>
                  <a:pt x="161493" y="237236"/>
                </a:lnTo>
                <a:lnTo>
                  <a:pt x="161493" y="20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612426" y="1055014"/>
            <a:ext cx="944880" cy="623570"/>
          </a:xfrm>
          <a:custGeom>
            <a:avLst/>
            <a:gdLst/>
            <a:ahLst/>
            <a:cxnLst/>
            <a:rect l="l" t="t" r="r" b="b"/>
            <a:pathLst>
              <a:path w="944879" h="623569">
                <a:moveTo>
                  <a:pt x="486041" y="429971"/>
                </a:moveTo>
                <a:lnTo>
                  <a:pt x="478307" y="373989"/>
                </a:lnTo>
                <a:lnTo>
                  <a:pt x="455104" y="331050"/>
                </a:lnTo>
                <a:lnTo>
                  <a:pt x="421614" y="299732"/>
                </a:lnTo>
                <a:lnTo>
                  <a:pt x="382066" y="277939"/>
                </a:lnTo>
                <a:lnTo>
                  <a:pt x="334327" y="261785"/>
                </a:lnTo>
                <a:lnTo>
                  <a:pt x="248996" y="240309"/>
                </a:lnTo>
                <a:lnTo>
                  <a:pt x="226364" y="234048"/>
                </a:lnTo>
                <a:lnTo>
                  <a:pt x="181584" y="215099"/>
                </a:lnTo>
                <a:lnTo>
                  <a:pt x="167132" y="185864"/>
                </a:lnTo>
                <a:lnTo>
                  <a:pt x="168490" y="174434"/>
                </a:lnTo>
                <a:lnTo>
                  <a:pt x="201244" y="140335"/>
                </a:lnTo>
                <a:lnTo>
                  <a:pt x="257886" y="131902"/>
                </a:lnTo>
                <a:lnTo>
                  <a:pt x="295960" y="134797"/>
                </a:lnTo>
                <a:lnTo>
                  <a:pt x="334619" y="143471"/>
                </a:lnTo>
                <a:lnTo>
                  <a:pt x="373875" y="157911"/>
                </a:lnTo>
                <a:lnTo>
                  <a:pt x="413766" y="178142"/>
                </a:lnTo>
                <a:lnTo>
                  <a:pt x="462775" y="52247"/>
                </a:lnTo>
                <a:lnTo>
                  <a:pt x="418579" y="29654"/>
                </a:lnTo>
                <a:lnTo>
                  <a:pt x="367995" y="13258"/>
                </a:lnTo>
                <a:lnTo>
                  <a:pt x="313690" y="3314"/>
                </a:lnTo>
                <a:lnTo>
                  <a:pt x="258749" y="0"/>
                </a:lnTo>
                <a:lnTo>
                  <a:pt x="219697" y="1600"/>
                </a:lnTo>
                <a:lnTo>
                  <a:pt x="151206" y="14439"/>
                </a:lnTo>
                <a:lnTo>
                  <a:pt x="95516" y="39649"/>
                </a:lnTo>
                <a:lnTo>
                  <a:pt x="53543" y="74536"/>
                </a:lnTo>
                <a:lnTo>
                  <a:pt x="25450" y="118186"/>
                </a:lnTo>
                <a:lnTo>
                  <a:pt x="11391" y="167652"/>
                </a:lnTo>
                <a:lnTo>
                  <a:pt x="9639" y="194386"/>
                </a:lnTo>
                <a:lnTo>
                  <a:pt x="11531" y="224040"/>
                </a:lnTo>
                <a:lnTo>
                  <a:pt x="26784" y="273723"/>
                </a:lnTo>
                <a:lnTo>
                  <a:pt x="55943" y="310705"/>
                </a:lnTo>
                <a:lnTo>
                  <a:pt x="92722" y="337604"/>
                </a:lnTo>
                <a:lnTo>
                  <a:pt x="135864" y="355422"/>
                </a:lnTo>
                <a:lnTo>
                  <a:pt x="188874" y="371043"/>
                </a:lnTo>
                <a:lnTo>
                  <a:pt x="219290" y="378460"/>
                </a:lnTo>
                <a:lnTo>
                  <a:pt x="246240" y="385229"/>
                </a:lnTo>
                <a:lnTo>
                  <a:pt x="288213" y="398310"/>
                </a:lnTo>
                <a:lnTo>
                  <a:pt x="322859" y="420395"/>
                </a:lnTo>
                <a:lnTo>
                  <a:pt x="329399" y="442772"/>
                </a:lnTo>
                <a:lnTo>
                  <a:pt x="323659" y="464134"/>
                </a:lnTo>
                <a:lnTo>
                  <a:pt x="306463" y="479399"/>
                </a:lnTo>
                <a:lnTo>
                  <a:pt x="277837" y="488556"/>
                </a:lnTo>
                <a:lnTo>
                  <a:pt x="237782" y="491604"/>
                </a:lnTo>
                <a:lnTo>
                  <a:pt x="213588" y="490575"/>
                </a:lnTo>
                <a:lnTo>
                  <a:pt x="164592" y="482434"/>
                </a:lnTo>
                <a:lnTo>
                  <a:pt x="115608" y="466547"/>
                </a:lnTo>
                <a:lnTo>
                  <a:pt x="71818" y="445147"/>
                </a:lnTo>
                <a:lnTo>
                  <a:pt x="52158" y="432498"/>
                </a:lnTo>
                <a:lnTo>
                  <a:pt x="0" y="557555"/>
                </a:lnTo>
                <a:lnTo>
                  <a:pt x="46164" y="584530"/>
                </a:lnTo>
                <a:lnTo>
                  <a:pt x="104406" y="605523"/>
                </a:lnTo>
                <a:lnTo>
                  <a:pt x="170167" y="619099"/>
                </a:lnTo>
                <a:lnTo>
                  <a:pt x="237007" y="623544"/>
                </a:lnTo>
                <a:lnTo>
                  <a:pt x="275666" y="621919"/>
                </a:lnTo>
                <a:lnTo>
                  <a:pt x="343992" y="608838"/>
                </a:lnTo>
                <a:lnTo>
                  <a:pt x="399986" y="583247"/>
                </a:lnTo>
                <a:lnTo>
                  <a:pt x="442137" y="548360"/>
                </a:lnTo>
                <a:lnTo>
                  <a:pt x="470217" y="505142"/>
                </a:lnTo>
                <a:lnTo>
                  <a:pt x="484276" y="456311"/>
                </a:lnTo>
                <a:lnTo>
                  <a:pt x="486041" y="429971"/>
                </a:lnTo>
                <a:close/>
              </a:path>
              <a:path w="944879" h="623569">
                <a:moveTo>
                  <a:pt x="944803" y="353695"/>
                </a:moveTo>
                <a:lnTo>
                  <a:pt x="941349" y="305193"/>
                </a:lnTo>
                <a:lnTo>
                  <a:pt x="941273" y="304025"/>
                </a:lnTo>
                <a:lnTo>
                  <a:pt x="941184" y="302806"/>
                </a:lnTo>
                <a:lnTo>
                  <a:pt x="931646" y="263766"/>
                </a:lnTo>
                <a:lnTo>
                  <a:pt x="912647" y="222084"/>
                </a:lnTo>
                <a:lnTo>
                  <a:pt x="887691" y="192239"/>
                </a:lnTo>
                <a:lnTo>
                  <a:pt x="855980" y="169189"/>
                </a:lnTo>
                <a:lnTo>
                  <a:pt x="817829" y="152730"/>
                </a:lnTo>
                <a:lnTo>
                  <a:pt x="792162" y="147040"/>
                </a:lnTo>
                <a:lnTo>
                  <a:pt x="792162" y="422224"/>
                </a:lnTo>
                <a:lnTo>
                  <a:pt x="792162" y="462470"/>
                </a:lnTo>
                <a:lnTo>
                  <a:pt x="763181" y="502729"/>
                </a:lnTo>
                <a:lnTo>
                  <a:pt x="729195" y="515632"/>
                </a:lnTo>
                <a:lnTo>
                  <a:pt x="728637" y="515632"/>
                </a:lnTo>
                <a:lnTo>
                  <a:pt x="716572" y="516432"/>
                </a:lnTo>
                <a:lnTo>
                  <a:pt x="674814" y="503593"/>
                </a:lnTo>
                <a:lnTo>
                  <a:pt x="659549" y="469328"/>
                </a:lnTo>
                <a:lnTo>
                  <a:pt x="663727" y="448716"/>
                </a:lnTo>
                <a:lnTo>
                  <a:pt x="676236" y="433997"/>
                </a:lnTo>
                <a:lnTo>
                  <a:pt x="697090" y="425170"/>
                </a:lnTo>
                <a:lnTo>
                  <a:pt x="726287" y="422224"/>
                </a:lnTo>
                <a:lnTo>
                  <a:pt x="792162" y="422224"/>
                </a:lnTo>
                <a:lnTo>
                  <a:pt x="792162" y="147040"/>
                </a:lnTo>
                <a:lnTo>
                  <a:pt x="773226" y="142836"/>
                </a:lnTo>
                <a:lnTo>
                  <a:pt x="722198" y="139522"/>
                </a:lnTo>
                <a:lnTo>
                  <a:pt x="695896" y="140449"/>
                </a:lnTo>
                <a:lnTo>
                  <a:pt x="643801" y="147535"/>
                </a:lnTo>
                <a:lnTo>
                  <a:pt x="593217" y="161480"/>
                </a:lnTo>
                <a:lnTo>
                  <a:pt x="549249" y="181406"/>
                </a:lnTo>
                <a:lnTo>
                  <a:pt x="530186" y="193535"/>
                </a:lnTo>
                <a:lnTo>
                  <a:pt x="581660" y="304025"/>
                </a:lnTo>
                <a:lnTo>
                  <a:pt x="593496" y="295109"/>
                </a:lnTo>
                <a:lnTo>
                  <a:pt x="606539" y="287210"/>
                </a:lnTo>
                <a:lnTo>
                  <a:pt x="651764" y="269862"/>
                </a:lnTo>
                <a:lnTo>
                  <a:pt x="699693" y="263766"/>
                </a:lnTo>
                <a:lnTo>
                  <a:pt x="738632" y="268363"/>
                </a:lnTo>
                <a:lnTo>
                  <a:pt x="767003" y="282181"/>
                </a:lnTo>
                <a:lnTo>
                  <a:pt x="784821" y="305193"/>
                </a:lnTo>
                <a:lnTo>
                  <a:pt x="792073" y="337426"/>
                </a:lnTo>
                <a:lnTo>
                  <a:pt x="705319" y="337426"/>
                </a:lnTo>
                <a:lnTo>
                  <a:pt x="659117" y="339699"/>
                </a:lnTo>
                <a:lnTo>
                  <a:pt x="619353" y="346519"/>
                </a:lnTo>
                <a:lnTo>
                  <a:pt x="559155" y="373824"/>
                </a:lnTo>
                <a:lnTo>
                  <a:pt x="523608" y="417614"/>
                </a:lnTo>
                <a:lnTo>
                  <a:pt x="511886" y="474954"/>
                </a:lnTo>
                <a:lnTo>
                  <a:pt x="511771" y="476186"/>
                </a:lnTo>
                <a:lnTo>
                  <a:pt x="512851" y="495084"/>
                </a:lnTo>
                <a:lnTo>
                  <a:pt x="512902" y="496176"/>
                </a:lnTo>
                <a:lnTo>
                  <a:pt x="530606" y="549414"/>
                </a:lnTo>
                <a:lnTo>
                  <a:pt x="569087" y="590130"/>
                </a:lnTo>
                <a:lnTo>
                  <a:pt x="605764" y="608622"/>
                </a:lnTo>
                <a:lnTo>
                  <a:pt x="649579" y="618045"/>
                </a:lnTo>
                <a:lnTo>
                  <a:pt x="674039" y="619226"/>
                </a:lnTo>
                <a:lnTo>
                  <a:pt x="717918" y="614997"/>
                </a:lnTo>
                <a:lnTo>
                  <a:pt x="753960" y="602310"/>
                </a:lnTo>
                <a:lnTo>
                  <a:pt x="782167" y="581164"/>
                </a:lnTo>
                <a:lnTo>
                  <a:pt x="802563" y="551561"/>
                </a:lnTo>
                <a:lnTo>
                  <a:pt x="802563" y="611517"/>
                </a:lnTo>
                <a:lnTo>
                  <a:pt x="944803" y="611517"/>
                </a:lnTo>
                <a:lnTo>
                  <a:pt x="944803" y="551561"/>
                </a:lnTo>
                <a:lnTo>
                  <a:pt x="944803" y="516432"/>
                </a:lnTo>
                <a:lnTo>
                  <a:pt x="944803" y="422224"/>
                </a:lnTo>
                <a:lnTo>
                  <a:pt x="944803" y="353695"/>
                </a:lnTo>
                <a:close/>
              </a:path>
            </a:pathLst>
          </a:custGeom>
          <a:solidFill>
            <a:srgbClr val="3345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638357" y="1098651"/>
            <a:ext cx="1768475" cy="575945"/>
          </a:xfrm>
          <a:custGeom>
            <a:avLst/>
            <a:gdLst/>
            <a:ahLst/>
            <a:cxnLst/>
            <a:rect l="l" t="t" r="r" b="b"/>
            <a:pathLst>
              <a:path w="1768475" h="575944">
                <a:moveTo>
                  <a:pt x="463537" y="302348"/>
                </a:moveTo>
                <a:lnTo>
                  <a:pt x="460451" y="253796"/>
                </a:lnTo>
                <a:lnTo>
                  <a:pt x="451192" y="211772"/>
                </a:lnTo>
                <a:lnTo>
                  <a:pt x="435737" y="176288"/>
                </a:lnTo>
                <a:lnTo>
                  <a:pt x="387438" y="124841"/>
                </a:lnTo>
                <a:lnTo>
                  <a:pt x="322186" y="99136"/>
                </a:lnTo>
                <a:lnTo>
                  <a:pt x="283629" y="95935"/>
                </a:lnTo>
                <a:lnTo>
                  <a:pt x="263131" y="96875"/>
                </a:lnTo>
                <a:lnTo>
                  <a:pt x="224548" y="104368"/>
                </a:lnTo>
                <a:lnTo>
                  <a:pt x="173736" y="129057"/>
                </a:lnTo>
                <a:lnTo>
                  <a:pt x="145389" y="154178"/>
                </a:lnTo>
                <a:lnTo>
                  <a:pt x="145389" y="103632"/>
                </a:lnTo>
                <a:lnTo>
                  <a:pt x="0" y="103632"/>
                </a:lnTo>
                <a:lnTo>
                  <a:pt x="0" y="567880"/>
                </a:lnTo>
                <a:lnTo>
                  <a:pt x="152641" y="567880"/>
                </a:lnTo>
                <a:lnTo>
                  <a:pt x="152641" y="343471"/>
                </a:lnTo>
                <a:lnTo>
                  <a:pt x="154127" y="317766"/>
                </a:lnTo>
                <a:lnTo>
                  <a:pt x="165976" y="276656"/>
                </a:lnTo>
                <a:lnTo>
                  <a:pt x="203936" y="240677"/>
                </a:lnTo>
                <a:lnTo>
                  <a:pt x="239395" y="233832"/>
                </a:lnTo>
                <a:lnTo>
                  <a:pt x="270662" y="239776"/>
                </a:lnTo>
                <a:lnTo>
                  <a:pt x="293014" y="257594"/>
                </a:lnTo>
                <a:lnTo>
                  <a:pt x="306425" y="287312"/>
                </a:lnTo>
                <a:lnTo>
                  <a:pt x="310896" y="328904"/>
                </a:lnTo>
                <a:lnTo>
                  <a:pt x="310896" y="567880"/>
                </a:lnTo>
                <a:lnTo>
                  <a:pt x="463537" y="567880"/>
                </a:lnTo>
                <a:lnTo>
                  <a:pt x="463537" y="302348"/>
                </a:lnTo>
                <a:close/>
              </a:path>
              <a:path w="1768475" h="575944">
                <a:moveTo>
                  <a:pt x="844321" y="549008"/>
                </a:moveTo>
                <a:lnTo>
                  <a:pt x="806564" y="435152"/>
                </a:lnTo>
                <a:lnTo>
                  <a:pt x="796124" y="441528"/>
                </a:lnTo>
                <a:lnTo>
                  <a:pt x="784898" y="446074"/>
                </a:lnTo>
                <a:lnTo>
                  <a:pt x="772858" y="448805"/>
                </a:lnTo>
                <a:lnTo>
                  <a:pt x="760031" y="449719"/>
                </a:lnTo>
                <a:lnTo>
                  <a:pt x="750087" y="448818"/>
                </a:lnTo>
                <a:lnTo>
                  <a:pt x="717296" y="418744"/>
                </a:lnTo>
                <a:lnTo>
                  <a:pt x="714171" y="242392"/>
                </a:lnTo>
                <a:lnTo>
                  <a:pt x="813803" y="242392"/>
                </a:lnTo>
                <a:lnTo>
                  <a:pt x="813803" y="120764"/>
                </a:lnTo>
                <a:lnTo>
                  <a:pt x="714171" y="120764"/>
                </a:lnTo>
                <a:lnTo>
                  <a:pt x="714171" y="0"/>
                </a:lnTo>
                <a:lnTo>
                  <a:pt x="561543" y="0"/>
                </a:lnTo>
                <a:lnTo>
                  <a:pt x="561543" y="120764"/>
                </a:lnTo>
                <a:lnTo>
                  <a:pt x="498055" y="120764"/>
                </a:lnTo>
                <a:lnTo>
                  <a:pt x="498055" y="242366"/>
                </a:lnTo>
                <a:lnTo>
                  <a:pt x="561543" y="242366"/>
                </a:lnTo>
                <a:lnTo>
                  <a:pt x="561543" y="398259"/>
                </a:lnTo>
                <a:lnTo>
                  <a:pt x="564400" y="439635"/>
                </a:lnTo>
                <a:lnTo>
                  <a:pt x="587286" y="506018"/>
                </a:lnTo>
                <a:lnTo>
                  <a:pt x="632650" y="550506"/>
                </a:lnTo>
                <a:lnTo>
                  <a:pt x="698144" y="572782"/>
                </a:lnTo>
                <a:lnTo>
                  <a:pt x="738301" y="575564"/>
                </a:lnTo>
                <a:lnTo>
                  <a:pt x="753173" y="575195"/>
                </a:lnTo>
                <a:lnTo>
                  <a:pt x="797267" y="568718"/>
                </a:lnTo>
                <a:lnTo>
                  <a:pt x="834186" y="555066"/>
                </a:lnTo>
                <a:lnTo>
                  <a:pt x="844321" y="549008"/>
                </a:lnTo>
                <a:close/>
              </a:path>
              <a:path w="1768475" h="575944">
                <a:moveTo>
                  <a:pt x="1339291" y="334937"/>
                </a:moveTo>
                <a:lnTo>
                  <a:pt x="1337348" y="301498"/>
                </a:lnTo>
                <a:lnTo>
                  <a:pt x="1337335" y="301142"/>
                </a:lnTo>
                <a:lnTo>
                  <a:pt x="1331658" y="270370"/>
                </a:lnTo>
                <a:lnTo>
                  <a:pt x="1331544" y="269811"/>
                </a:lnTo>
                <a:lnTo>
                  <a:pt x="1331442" y="269252"/>
                </a:lnTo>
                <a:lnTo>
                  <a:pt x="1321638" y="239255"/>
                </a:lnTo>
                <a:lnTo>
                  <a:pt x="1290726" y="185432"/>
                </a:lnTo>
                <a:lnTo>
                  <a:pt x="1247000" y="143065"/>
                </a:lnTo>
                <a:lnTo>
                  <a:pt x="1191387" y="113030"/>
                </a:lnTo>
                <a:lnTo>
                  <a:pt x="1184960" y="111061"/>
                </a:lnTo>
                <a:lnTo>
                  <a:pt x="1184960" y="334937"/>
                </a:lnTo>
                <a:lnTo>
                  <a:pt x="1183360" y="359625"/>
                </a:lnTo>
                <a:lnTo>
                  <a:pt x="1170533" y="400507"/>
                </a:lnTo>
                <a:lnTo>
                  <a:pt x="1145552" y="429628"/>
                </a:lnTo>
                <a:lnTo>
                  <a:pt x="1093431" y="446189"/>
                </a:lnTo>
                <a:lnTo>
                  <a:pt x="1074762" y="444373"/>
                </a:lnTo>
                <a:lnTo>
                  <a:pt x="1074407" y="444373"/>
                </a:lnTo>
                <a:lnTo>
                  <a:pt x="1057109" y="438848"/>
                </a:lnTo>
                <a:lnTo>
                  <a:pt x="1041438" y="429628"/>
                </a:lnTo>
                <a:lnTo>
                  <a:pt x="1027620" y="416699"/>
                </a:lnTo>
                <a:lnTo>
                  <a:pt x="1016419" y="400634"/>
                </a:lnTo>
                <a:lnTo>
                  <a:pt x="1016330" y="400507"/>
                </a:lnTo>
                <a:lnTo>
                  <a:pt x="1008265" y="381482"/>
                </a:lnTo>
                <a:lnTo>
                  <a:pt x="1003427" y="359625"/>
                </a:lnTo>
                <a:lnTo>
                  <a:pt x="1001814" y="334937"/>
                </a:lnTo>
                <a:lnTo>
                  <a:pt x="1003414" y="310629"/>
                </a:lnTo>
                <a:lnTo>
                  <a:pt x="1016266" y="270370"/>
                </a:lnTo>
                <a:lnTo>
                  <a:pt x="1056754" y="232575"/>
                </a:lnTo>
                <a:lnTo>
                  <a:pt x="1074127" y="227088"/>
                </a:lnTo>
                <a:lnTo>
                  <a:pt x="1073912" y="227088"/>
                </a:lnTo>
                <a:lnTo>
                  <a:pt x="1093431" y="225247"/>
                </a:lnTo>
                <a:lnTo>
                  <a:pt x="1112596" y="227088"/>
                </a:lnTo>
                <a:lnTo>
                  <a:pt x="1129969" y="232575"/>
                </a:lnTo>
                <a:lnTo>
                  <a:pt x="1170533" y="270370"/>
                </a:lnTo>
                <a:lnTo>
                  <a:pt x="1183360" y="310629"/>
                </a:lnTo>
                <a:lnTo>
                  <a:pt x="1184960" y="334937"/>
                </a:lnTo>
                <a:lnTo>
                  <a:pt x="1184960" y="111061"/>
                </a:lnTo>
                <a:lnTo>
                  <a:pt x="1160564" y="103543"/>
                </a:lnTo>
                <a:lnTo>
                  <a:pt x="1127925" y="97840"/>
                </a:lnTo>
                <a:lnTo>
                  <a:pt x="1093419" y="95935"/>
                </a:lnTo>
                <a:lnTo>
                  <a:pt x="1059002" y="97840"/>
                </a:lnTo>
                <a:lnTo>
                  <a:pt x="995730" y="113030"/>
                </a:lnTo>
                <a:lnTo>
                  <a:pt x="940447" y="143065"/>
                </a:lnTo>
                <a:lnTo>
                  <a:pt x="896696" y="185674"/>
                </a:lnTo>
                <a:lnTo>
                  <a:pt x="865466" y="239826"/>
                </a:lnTo>
                <a:lnTo>
                  <a:pt x="849693" y="301142"/>
                </a:lnTo>
                <a:lnTo>
                  <a:pt x="849617" y="301498"/>
                </a:lnTo>
                <a:lnTo>
                  <a:pt x="847636" y="334937"/>
                </a:lnTo>
                <a:lnTo>
                  <a:pt x="849617" y="368681"/>
                </a:lnTo>
                <a:lnTo>
                  <a:pt x="855535" y="400507"/>
                </a:lnTo>
                <a:lnTo>
                  <a:pt x="879348" y="459092"/>
                </a:lnTo>
                <a:lnTo>
                  <a:pt x="917181" y="507923"/>
                </a:lnTo>
                <a:lnTo>
                  <a:pt x="967295" y="544753"/>
                </a:lnTo>
                <a:lnTo>
                  <a:pt x="1026934" y="567880"/>
                </a:lnTo>
                <a:lnTo>
                  <a:pt x="1093431" y="575589"/>
                </a:lnTo>
                <a:lnTo>
                  <a:pt x="1127874" y="573659"/>
                </a:lnTo>
                <a:lnTo>
                  <a:pt x="1191374" y="558241"/>
                </a:lnTo>
                <a:lnTo>
                  <a:pt x="1246974" y="527837"/>
                </a:lnTo>
                <a:lnTo>
                  <a:pt x="1290726" y="485013"/>
                </a:lnTo>
                <a:lnTo>
                  <a:pt x="1314183" y="446189"/>
                </a:lnTo>
                <a:lnTo>
                  <a:pt x="1331442" y="400634"/>
                </a:lnTo>
                <a:lnTo>
                  <a:pt x="1337335" y="368681"/>
                </a:lnTo>
                <a:lnTo>
                  <a:pt x="1339291" y="334937"/>
                </a:lnTo>
                <a:close/>
              </a:path>
              <a:path w="1768475" h="575944">
                <a:moveTo>
                  <a:pt x="1768309" y="423113"/>
                </a:moveTo>
                <a:lnTo>
                  <a:pt x="1761782" y="375894"/>
                </a:lnTo>
                <a:lnTo>
                  <a:pt x="1742147" y="340448"/>
                </a:lnTo>
                <a:lnTo>
                  <a:pt x="1697824" y="306489"/>
                </a:lnTo>
                <a:lnTo>
                  <a:pt x="1640763" y="289280"/>
                </a:lnTo>
                <a:lnTo>
                  <a:pt x="1571777" y="276669"/>
                </a:lnTo>
                <a:lnTo>
                  <a:pt x="1555000" y="273316"/>
                </a:lnTo>
                <a:lnTo>
                  <a:pt x="1516646" y="257924"/>
                </a:lnTo>
                <a:lnTo>
                  <a:pt x="1512049" y="244106"/>
                </a:lnTo>
                <a:lnTo>
                  <a:pt x="1513103" y="237172"/>
                </a:lnTo>
                <a:lnTo>
                  <a:pt x="1550568" y="213804"/>
                </a:lnTo>
                <a:lnTo>
                  <a:pt x="1581924" y="211543"/>
                </a:lnTo>
                <a:lnTo>
                  <a:pt x="1615071" y="213690"/>
                </a:lnTo>
                <a:lnTo>
                  <a:pt x="1646999" y="220116"/>
                </a:lnTo>
                <a:lnTo>
                  <a:pt x="1677708" y="230822"/>
                </a:lnTo>
                <a:lnTo>
                  <a:pt x="1707210" y="245808"/>
                </a:lnTo>
                <a:lnTo>
                  <a:pt x="1753057" y="135318"/>
                </a:lnTo>
                <a:lnTo>
                  <a:pt x="1717878" y="118618"/>
                </a:lnTo>
                <a:lnTo>
                  <a:pt x="1675079" y="106184"/>
                </a:lnTo>
                <a:lnTo>
                  <a:pt x="1628330" y="98488"/>
                </a:lnTo>
                <a:lnTo>
                  <a:pt x="1581073" y="95923"/>
                </a:lnTo>
                <a:lnTo>
                  <a:pt x="1548892" y="97180"/>
                </a:lnTo>
                <a:lnTo>
                  <a:pt x="1491665" y="107251"/>
                </a:lnTo>
                <a:lnTo>
                  <a:pt x="1444142" y="127012"/>
                </a:lnTo>
                <a:lnTo>
                  <a:pt x="1407744" y="154419"/>
                </a:lnTo>
                <a:lnTo>
                  <a:pt x="1382979" y="188836"/>
                </a:lnTo>
                <a:lnTo>
                  <a:pt x="1370520" y="228434"/>
                </a:lnTo>
                <a:lnTo>
                  <a:pt x="1368958" y="250088"/>
                </a:lnTo>
                <a:lnTo>
                  <a:pt x="1370609" y="275564"/>
                </a:lnTo>
                <a:lnTo>
                  <a:pt x="1383880" y="317538"/>
                </a:lnTo>
                <a:lnTo>
                  <a:pt x="1409153" y="347700"/>
                </a:lnTo>
                <a:lnTo>
                  <a:pt x="1458531" y="375132"/>
                </a:lnTo>
                <a:lnTo>
                  <a:pt x="1498993" y="385203"/>
                </a:lnTo>
                <a:lnTo>
                  <a:pt x="1547329" y="393128"/>
                </a:lnTo>
                <a:lnTo>
                  <a:pt x="1566456" y="396189"/>
                </a:lnTo>
                <a:lnTo>
                  <a:pt x="1607159" y="405599"/>
                </a:lnTo>
                <a:lnTo>
                  <a:pt x="1626069" y="427405"/>
                </a:lnTo>
                <a:lnTo>
                  <a:pt x="1625104" y="434657"/>
                </a:lnTo>
                <a:lnTo>
                  <a:pt x="1589366" y="457060"/>
                </a:lnTo>
                <a:lnTo>
                  <a:pt x="1557731" y="459092"/>
                </a:lnTo>
                <a:lnTo>
                  <a:pt x="1537233" y="458317"/>
                </a:lnTo>
                <a:lnTo>
                  <a:pt x="1496606" y="452539"/>
                </a:lnTo>
                <a:lnTo>
                  <a:pt x="1456791" y="441248"/>
                </a:lnTo>
                <a:lnTo>
                  <a:pt x="1421472" y="425615"/>
                </a:lnTo>
                <a:lnTo>
                  <a:pt x="1405940" y="416280"/>
                </a:lnTo>
                <a:lnTo>
                  <a:pt x="1360093" y="527621"/>
                </a:lnTo>
                <a:lnTo>
                  <a:pt x="1397495" y="547001"/>
                </a:lnTo>
                <a:lnTo>
                  <a:pt x="1445310" y="562305"/>
                </a:lnTo>
                <a:lnTo>
                  <a:pt x="1498777" y="572262"/>
                </a:lnTo>
                <a:lnTo>
                  <a:pt x="1552956" y="575564"/>
                </a:lnTo>
                <a:lnTo>
                  <a:pt x="1585899" y="574344"/>
                </a:lnTo>
                <a:lnTo>
                  <a:pt x="1644357" y="564489"/>
                </a:lnTo>
                <a:lnTo>
                  <a:pt x="1692694" y="545084"/>
                </a:lnTo>
                <a:lnTo>
                  <a:pt x="1729486" y="517893"/>
                </a:lnTo>
                <a:lnTo>
                  <a:pt x="1754251" y="483793"/>
                </a:lnTo>
                <a:lnTo>
                  <a:pt x="1766836" y="444182"/>
                </a:lnTo>
                <a:lnTo>
                  <a:pt x="1768309" y="423113"/>
                </a:lnTo>
                <a:close/>
              </a:path>
            </a:pathLst>
          </a:custGeom>
          <a:solidFill>
            <a:srgbClr val="3345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402358" y="519415"/>
            <a:ext cx="48895" cy="1357630"/>
          </a:xfrm>
          <a:custGeom>
            <a:avLst/>
            <a:gdLst/>
            <a:ahLst/>
            <a:cxnLst/>
            <a:rect l="l" t="t" r="r" b="b"/>
            <a:pathLst>
              <a:path w="48895" h="1357630">
                <a:moveTo>
                  <a:pt x="24203" y="0"/>
                </a:moveTo>
                <a:lnTo>
                  <a:pt x="14643" y="2024"/>
                </a:lnTo>
                <a:lnTo>
                  <a:pt x="14771" y="2024"/>
                </a:lnTo>
                <a:lnTo>
                  <a:pt x="7126" y="7541"/>
                </a:lnTo>
                <a:lnTo>
                  <a:pt x="1945" y="15715"/>
                </a:lnTo>
                <a:lnTo>
                  <a:pt x="0" y="25713"/>
                </a:lnTo>
                <a:lnTo>
                  <a:pt x="0" y="1331611"/>
                </a:lnTo>
                <a:lnTo>
                  <a:pt x="1912" y="1341652"/>
                </a:lnTo>
                <a:lnTo>
                  <a:pt x="7116" y="1349851"/>
                </a:lnTo>
                <a:lnTo>
                  <a:pt x="14813" y="1355377"/>
                </a:lnTo>
                <a:lnTo>
                  <a:pt x="24203" y="1357404"/>
                </a:lnTo>
                <a:lnTo>
                  <a:pt x="33630" y="1355377"/>
                </a:lnTo>
                <a:lnTo>
                  <a:pt x="41323" y="1349851"/>
                </a:lnTo>
                <a:lnTo>
                  <a:pt x="46507" y="1341652"/>
                </a:lnTo>
                <a:lnTo>
                  <a:pt x="48407" y="1331611"/>
                </a:lnTo>
                <a:lnTo>
                  <a:pt x="48407" y="25713"/>
                </a:lnTo>
                <a:lnTo>
                  <a:pt x="46507" y="15715"/>
                </a:lnTo>
                <a:lnTo>
                  <a:pt x="41323" y="7541"/>
                </a:lnTo>
                <a:lnTo>
                  <a:pt x="33630" y="2024"/>
                </a:lnTo>
                <a:lnTo>
                  <a:pt x="24203" y="0"/>
                </a:lnTo>
                <a:close/>
              </a:path>
            </a:pathLst>
          </a:custGeom>
          <a:solidFill>
            <a:srgbClr val="88BA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17802" y="717489"/>
            <a:ext cx="922630" cy="96093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17114" y="2443733"/>
            <a:ext cx="4301744" cy="306628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67532" y="2932887"/>
            <a:ext cx="22009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latin typeface="Trebuchet MS"/>
                <a:cs typeface="Trebuchet MS"/>
              </a:rPr>
              <a:t>OBRIGADO!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81825" y="684402"/>
            <a:ext cx="2032761" cy="1970151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62440" y="684783"/>
            <a:ext cx="2128265" cy="197015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96759" y="3279266"/>
            <a:ext cx="2003044" cy="2080641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93504" y="3279266"/>
            <a:ext cx="1997202" cy="2081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QUESTÕES: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(TRANSIÇÃO),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IBS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(PROCESSO)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2425" marR="6985" indent="-3397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4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que</a:t>
            </a:r>
            <a:r>
              <a:rPr dirty="0" sz="2000" spc="5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mudará</a:t>
            </a:r>
            <a:r>
              <a:rPr dirty="0" sz="2000" spc="4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no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PLP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108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ajustes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dirty="0" sz="2000" spc="4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LC</a:t>
            </a:r>
            <a:r>
              <a:rPr dirty="0" sz="2000" spc="4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214/25</a:t>
            </a:r>
            <a:r>
              <a:rPr dirty="0" sz="2000" spc="5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(emendas/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195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importante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 spc="-50">
                <a:latin typeface="Calibri"/>
                <a:cs typeface="Calibri"/>
              </a:rPr>
              <a:t>+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regulamentos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avaliação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quinquenal)?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que</a:t>
            </a:r>
            <a:r>
              <a:rPr dirty="0" sz="2000" spc="3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devemos</a:t>
            </a:r>
            <a:r>
              <a:rPr dirty="0" sz="2000" spc="3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fazer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diante</a:t>
            </a:r>
            <a:r>
              <a:rPr dirty="0" sz="2000" spc="3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3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cenário</a:t>
            </a:r>
            <a:r>
              <a:rPr dirty="0" sz="2000" spc="3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atual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dirty="0" sz="2000" spc="3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que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impactará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até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2077</a:t>
            </a:r>
            <a:r>
              <a:rPr dirty="0" sz="2000" spc="330" b="1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(86%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Simples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7%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administrações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preparadas)?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os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sistema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municipais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próprios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</a:t>
            </a:r>
            <a:r>
              <a:rPr dirty="0" sz="2000" b="1" i="1">
                <a:latin typeface="Calibri"/>
                <a:cs typeface="Calibri"/>
              </a:rPr>
              <a:t>trade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off</a:t>
            </a:r>
            <a:r>
              <a:rPr dirty="0" sz="2000" spc="-10" b="1">
                <a:latin typeface="Calibri"/>
                <a:cs typeface="Calibri"/>
              </a:rPr>
              <a:t>)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Como</a:t>
            </a:r>
            <a:r>
              <a:rPr dirty="0" sz="2000" spc="229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devemos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nos</a:t>
            </a:r>
            <a:r>
              <a:rPr dirty="0" sz="2000" spc="2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preparar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diante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cenário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futuro</a:t>
            </a:r>
            <a:r>
              <a:rPr dirty="0" sz="2000" spc="2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com</a:t>
            </a:r>
            <a:r>
              <a:rPr dirty="0" sz="2000" spc="2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2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perda</a:t>
            </a:r>
            <a:r>
              <a:rPr dirty="0" sz="2000" spc="2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2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competência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legislativa</a:t>
            </a:r>
            <a:r>
              <a:rPr dirty="0" sz="2000" spc="27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somente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alíquota</a:t>
            </a:r>
            <a:r>
              <a:rPr dirty="0" sz="2000" b="1">
                <a:latin typeface="Calibri"/>
                <a:cs typeface="Calibri"/>
              </a:rPr>
              <a:t>),</a:t>
            </a:r>
            <a:r>
              <a:rPr dirty="0" sz="2000" spc="28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isenções,</a:t>
            </a:r>
            <a:r>
              <a:rPr dirty="0" sz="2000" spc="28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compensações,</a:t>
            </a:r>
            <a:r>
              <a:rPr dirty="0" sz="2000" spc="28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restituições,</a:t>
            </a:r>
            <a:r>
              <a:rPr dirty="0" sz="2000" spc="280" b="1">
                <a:latin typeface="Calibri"/>
                <a:cs typeface="Calibri"/>
              </a:rPr>
              <a:t>  </a:t>
            </a:r>
            <a:r>
              <a:rPr dirty="0" sz="2000" spc="-10" b="1">
                <a:latin typeface="Calibri"/>
                <a:cs typeface="Calibri"/>
              </a:rPr>
              <a:t>consultas,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manutenção/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ampliação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ativa</a:t>
            </a:r>
            <a:r>
              <a:rPr dirty="0" sz="2000" b="1">
                <a:latin typeface="Calibri"/>
                <a:cs typeface="Calibri"/>
              </a:rPr>
              <a:t>,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defesa das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autuações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ISS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até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204X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 a </a:t>
            </a:r>
            <a:r>
              <a:rPr dirty="0" sz="2000" spc="-10" b="1">
                <a:latin typeface="Calibri"/>
                <a:cs typeface="Calibri"/>
              </a:rPr>
              <a:t>articulação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com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-10" b="1">
                <a:latin typeface="Calibri"/>
                <a:cs typeface="Calibri"/>
              </a:rPr>
              <a:t> CGIBS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Como</a:t>
            </a:r>
            <a:r>
              <a:rPr dirty="0" sz="2000" spc="4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atrair</a:t>
            </a:r>
            <a:r>
              <a:rPr dirty="0" sz="2000" spc="4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48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consumo</a:t>
            </a:r>
            <a:r>
              <a:rPr dirty="0" sz="2000" spc="48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(princípio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destino,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art.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11)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Novas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figuras: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Prestador/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Fornecedor,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adquirente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destinatário?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Parque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industrial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consome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(somente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energia)?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empresas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portuárias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não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consomem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(IB</a:t>
            </a:r>
            <a:r>
              <a:rPr dirty="0" sz="2000" i="1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também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“S”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serviço)?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nas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explorações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transporte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dutoviário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petróleo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gás?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serviços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exportáveis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é </a:t>
            </a:r>
            <a:r>
              <a:rPr dirty="0" sz="2000" spc="-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taxativo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(art.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80,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inciso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II,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214/25)?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Turismo?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Locação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móvel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material,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adquirente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(PLP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108)?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Agradecemos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/>
              <a:t>sua</a:t>
            </a:r>
            <a:r>
              <a:rPr dirty="0" spc="-75"/>
              <a:t> </a:t>
            </a:r>
            <a:r>
              <a:rPr dirty="0" spc="-10"/>
              <a:t>participação!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320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Associação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Secretarias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Municipais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Finanças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Estado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São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Paulo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ASSEFIN-</a:t>
            </a:r>
            <a:r>
              <a:rPr dirty="0" sz="2000" spc="-25">
                <a:latin typeface="Calibri"/>
                <a:cs typeface="Calibri"/>
              </a:rPr>
              <a:t>SP </a:t>
            </a:r>
            <a:r>
              <a:rPr dirty="0" sz="2000">
                <a:latin typeface="Calibri"/>
                <a:cs typeface="Calibri"/>
              </a:rPr>
              <a:t>tem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finalidade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discutir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política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pública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tributária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justiça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fiscal,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fornecer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assistência </a:t>
            </a:r>
            <a:r>
              <a:rPr dirty="0" sz="2000">
                <a:latin typeface="Calibri"/>
                <a:cs typeface="Calibri"/>
              </a:rPr>
              <a:t>técnica,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trocar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experiências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exitosas,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promover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pesquisa,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ensino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desenvolvimento </a:t>
            </a:r>
            <a:r>
              <a:rPr dirty="0" sz="2000">
                <a:latin typeface="Calibri"/>
                <a:cs typeface="Calibri"/>
              </a:rPr>
              <a:t>institucional,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qualificação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aperfeiçoamento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profissional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dirigentes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servidores </a:t>
            </a:r>
            <a:r>
              <a:rPr dirty="0" sz="2000">
                <a:latin typeface="Calibri"/>
                <a:cs typeface="Calibri"/>
              </a:rPr>
              <a:t>públicos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fazendários.</a:t>
            </a:r>
            <a:endParaRPr sz="2000">
              <a:latin typeface="Calibri"/>
              <a:cs typeface="Calibri"/>
            </a:endParaRPr>
          </a:p>
          <a:p>
            <a:pPr marL="1841500" marR="5301615">
              <a:lnSpc>
                <a:spcPct val="200100"/>
              </a:lnSpc>
            </a:pPr>
            <a:r>
              <a:rPr dirty="0" sz="2000" spc="-10">
                <a:latin typeface="Calibri"/>
                <a:cs typeface="Calibri"/>
              </a:rPr>
              <a:t>@assefinsp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@assefinsp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@assefinsp </a:t>
            </a:r>
            <a:r>
              <a:rPr dirty="0" sz="2000" spc="-10">
                <a:latin typeface="Calibri"/>
                <a:cs typeface="Calibri"/>
                <a:hlinkClick r:id="rId3"/>
              </a:rPr>
              <a:t>www.assefinsp.com.br</a:t>
            </a:r>
            <a:endParaRPr sz="20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2395"/>
              </a:spcBef>
            </a:pPr>
            <a:r>
              <a:rPr dirty="0" sz="2000">
                <a:latin typeface="Calibri"/>
                <a:cs typeface="Calibri"/>
              </a:rPr>
              <a:t>(16)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99769.7962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149220" y="2686144"/>
            <a:ext cx="1758314" cy="553720"/>
            <a:chOff x="2149220" y="2686144"/>
            <a:chExt cx="1758314" cy="553720"/>
          </a:xfrm>
        </p:grpSpPr>
        <p:sp>
          <p:nvSpPr>
            <p:cNvPr id="7" name="object 7" descr=""/>
            <p:cNvSpPr/>
            <p:nvPr/>
          </p:nvSpPr>
          <p:spPr>
            <a:xfrm>
              <a:off x="2149220" y="2726435"/>
              <a:ext cx="1726564" cy="480695"/>
            </a:xfrm>
            <a:custGeom>
              <a:avLst/>
              <a:gdLst/>
              <a:ahLst/>
              <a:cxnLst/>
              <a:rect l="l" t="t" r="r" b="b"/>
              <a:pathLst>
                <a:path w="1726564" h="480694">
                  <a:moveTo>
                    <a:pt x="1365123" y="0"/>
                  </a:moveTo>
                  <a:lnTo>
                    <a:pt x="0" y="0"/>
                  </a:lnTo>
                  <a:lnTo>
                    <a:pt x="0" y="480694"/>
                  </a:lnTo>
                  <a:lnTo>
                    <a:pt x="1363980" y="480694"/>
                  </a:lnTo>
                  <a:lnTo>
                    <a:pt x="1422471" y="477240"/>
                  </a:lnTo>
                  <a:lnTo>
                    <a:pt x="1477775" y="468135"/>
                  </a:lnTo>
                  <a:lnTo>
                    <a:pt x="1529228" y="453836"/>
                  </a:lnTo>
                  <a:lnTo>
                    <a:pt x="1576165" y="434800"/>
                  </a:lnTo>
                  <a:lnTo>
                    <a:pt x="1617922" y="411483"/>
                  </a:lnTo>
                  <a:lnTo>
                    <a:pt x="1653837" y="384343"/>
                  </a:lnTo>
                  <a:lnTo>
                    <a:pt x="1683245" y="353837"/>
                  </a:lnTo>
                  <a:lnTo>
                    <a:pt x="1705483" y="320421"/>
                  </a:lnTo>
                  <a:lnTo>
                    <a:pt x="1720548" y="281384"/>
                  </a:lnTo>
                  <a:lnTo>
                    <a:pt x="1726183" y="240156"/>
                  </a:lnTo>
                  <a:lnTo>
                    <a:pt x="1724896" y="219789"/>
                  </a:lnTo>
                  <a:lnTo>
                    <a:pt x="1721119" y="199898"/>
                  </a:lnTo>
                  <a:lnTo>
                    <a:pt x="1714986" y="180578"/>
                  </a:lnTo>
                  <a:lnTo>
                    <a:pt x="1706245" y="161289"/>
                  </a:lnTo>
                  <a:lnTo>
                    <a:pt x="1706245" y="160781"/>
                  </a:lnTo>
                  <a:lnTo>
                    <a:pt x="1683253" y="127149"/>
                  </a:lnTo>
                  <a:lnTo>
                    <a:pt x="1653587" y="96779"/>
                  </a:lnTo>
                  <a:lnTo>
                    <a:pt x="1617540" y="69657"/>
                  </a:lnTo>
                  <a:lnTo>
                    <a:pt x="1575784" y="46275"/>
                  </a:lnTo>
                  <a:lnTo>
                    <a:pt x="1528991" y="27126"/>
                  </a:lnTo>
                  <a:lnTo>
                    <a:pt x="1477835" y="12701"/>
                  </a:lnTo>
                  <a:lnTo>
                    <a:pt x="1422988" y="3495"/>
                  </a:lnTo>
                  <a:lnTo>
                    <a:pt x="1365123" y="0"/>
                  </a:lnTo>
                  <a:close/>
                </a:path>
              </a:pathLst>
            </a:custGeom>
            <a:solidFill>
              <a:srgbClr val="006EB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4125" y="2686144"/>
              <a:ext cx="553165" cy="55316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378464" y="2686144"/>
              <a:ext cx="504825" cy="326390"/>
            </a:xfrm>
            <a:custGeom>
              <a:avLst/>
              <a:gdLst/>
              <a:ahLst/>
              <a:cxnLst/>
              <a:rect l="l" t="t" r="r" b="b"/>
              <a:pathLst>
                <a:path w="504825" h="326389">
                  <a:moveTo>
                    <a:pt x="252216" y="0"/>
                  </a:moveTo>
                  <a:lnTo>
                    <a:pt x="205186" y="3986"/>
                  </a:lnTo>
                  <a:lnTo>
                    <a:pt x="160721" y="15506"/>
                  </a:lnTo>
                  <a:lnTo>
                    <a:pt x="119481" y="33899"/>
                  </a:lnTo>
                  <a:lnTo>
                    <a:pt x="82128" y="58505"/>
                  </a:lnTo>
                  <a:lnTo>
                    <a:pt x="49323" y="88666"/>
                  </a:lnTo>
                  <a:lnTo>
                    <a:pt x="21726" y="123721"/>
                  </a:lnTo>
                  <a:lnTo>
                    <a:pt x="0" y="163011"/>
                  </a:lnTo>
                  <a:lnTo>
                    <a:pt x="21725" y="202293"/>
                  </a:lnTo>
                  <a:lnTo>
                    <a:pt x="49318" y="237344"/>
                  </a:lnTo>
                  <a:lnTo>
                    <a:pt x="82119" y="267503"/>
                  </a:lnTo>
                  <a:lnTo>
                    <a:pt x="119469" y="292111"/>
                  </a:lnTo>
                  <a:lnTo>
                    <a:pt x="160708" y="310506"/>
                  </a:lnTo>
                  <a:lnTo>
                    <a:pt x="205177" y="322028"/>
                  </a:lnTo>
                  <a:lnTo>
                    <a:pt x="252216" y="326015"/>
                  </a:lnTo>
                  <a:lnTo>
                    <a:pt x="299269" y="322028"/>
                  </a:lnTo>
                  <a:lnTo>
                    <a:pt x="343751" y="310506"/>
                  </a:lnTo>
                  <a:lnTo>
                    <a:pt x="385002" y="292111"/>
                  </a:lnTo>
                  <a:lnTo>
                    <a:pt x="422363" y="267503"/>
                  </a:lnTo>
                  <a:lnTo>
                    <a:pt x="455173" y="237344"/>
                  </a:lnTo>
                  <a:lnTo>
                    <a:pt x="482773" y="202293"/>
                  </a:lnTo>
                  <a:lnTo>
                    <a:pt x="504501" y="163011"/>
                  </a:lnTo>
                  <a:lnTo>
                    <a:pt x="482771" y="123721"/>
                  </a:lnTo>
                  <a:lnTo>
                    <a:pt x="455169" y="88666"/>
                  </a:lnTo>
                  <a:lnTo>
                    <a:pt x="422355" y="58505"/>
                  </a:lnTo>
                  <a:lnTo>
                    <a:pt x="384991" y="33899"/>
                  </a:lnTo>
                  <a:lnTo>
                    <a:pt x="343739" y="15506"/>
                  </a:lnTo>
                  <a:lnTo>
                    <a:pt x="299260" y="3986"/>
                  </a:lnTo>
                  <a:lnTo>
                    <a:pt x="25221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36994" y="2799515"/>
              <a:ext cx="187960" cy="353695"/>
            </a:xfrm>
            <a:custGeom>
              <a:avLst/>
              <a:gdLst/>
              <a:ahLst/>
              <a:cxnLst/>
              <a:rect l="l" t="t" r="r" b="b"/>
              <a:pathLst>
                <a:path w="187960" h="353694">
                  <a:moveTo>
                    <a:pt x="187417" y="0"/>
                  </a:moveTo>
                  <a:lnTo>
                    <a:pt x="102489" y="0"/>
                  </a:lnTo>
                  <a:lnTo>
                    <a:pt x="65068" y="11028"/>
                  </a:lnTo>
                  <a:lnTo>
                    <a:pt x="45416" y="35290"/>
                  </a:lnTo>
                  <a:lnTo>
                    <a:pt x="37817" y="59552"/>
                  </a:lnTo>
                  <a:lnTo>
                    <a:pt x="36554" y="70580"/>
                  </a:lnTo>
                  <a:lnTo>
                    <a:pt x="36554" y="118840"/>
                  </a:lnTo>
                  <a:lnTo>
                    <a:pt x="0" y="119101"/>
                  </a:lnTo>
                  <a:lnTo>
                    <a:pt x="0" y="176659"/>
                  </a:lnTo>
                  <a:lnTo>
                    <a:pt x="36554" y="176659"/>
                  </a:lnTo>
                  <a:lnTo>
                    <a:pt x="36554" y="353307"/>
                  </a:lnTo>
                  <a:lnTo>
                    <a:pt x="112828" y="353307"/>
                  </a:lnTo>
                  <a:lnTo>
                    <a:pt x="112828" y="176659"/>
                  </a:lnTo>
                  <a:lnTo>
                    <a:pt x="177547" y="176659"/>
                  </a:lnTo>
                  <a:lnTo>
                    <a:pt x="187469" y="117746"/>
                  </a:lnTo>
                  <a:lnTo>
                    <a:pt x="112854" y="118293"/>
                  </a:lnTo>
                  <a:lnTo>
                    <a:pt x="112828" y="80893"/>
                  </a:lnTo>
                  <a:lnTo>
                    <a:pt x="115632" y="69175"/>
                  </a:lnTo>
                  <a:lnTo>
                    <a:pt x="121800" y="63987"/>
                  </a:lnTo>
                  <a:lnTo>
                    <a:pt x="127969" y="62760"/>
                  </a:lnTo>
                  <a:lnTo>
                    <a:pt x="187417" y="62923"/>
                  </a:lnTo>
                  <a:lnTo>
                    <a:pt x="187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149220" y="3290918"/>
            <a:ext cx="1758314" cy="1144270"/>
            <a:chOff x="2149220" y="3290918"/>
            <a:chExt cx="1758314" cy="1144270"/>
          </a:xfrm>
        </p:grpSpPr>
        <p:sp>
          <p:nvSpPr>
            <p:cNvPr id="12" name="object 12" descr=""/>
            <p:cNvSpPr/>
            <p:nvPr/>
          </p:nvSpPr>
          <p:spPr>
            <a:xfrm>
              <a:off x="2149220" y="3919981"/>
              <a:ext cx="1726564" cy="480695"/>
            </a:xfrm>
            <a:custGeom>
              <a:avLst/>
              <a:gdLst/>
              <a:ahLst/>
              <a:cxnLst/>
              <a:rect l="l" t="t" r="r" b="b"/>
              <a:pathLst>
                <a:path w="1726564" h="480695">
                  <a:moveTo>
                    <a:pt x="1365123" y="0"/>
                  </a:moveTo>
                  <a:lnTo>
                    <a:pt x="0" y="0"/>
                  </a:lnTo>
                  <a:lnTo>
                    <a:pt x="0" y="480695"/>
                  </a:lnTo>
                  <a:lnTo>
                    <a:pt x="1363980" y="480695"/>
                  </a:lnTo>
                  <a:lnTo>
                    <a:pt x="1422471" y="477240"/>
                  </a:lnTo>
                  <a:lnTo>
                    <a:pt x="1477775" y="468133"/>
                  </a:lnTo>
                  <a:lnTo>
                    <a:pt x="1529228" y="453830"/>
                  </a:lnTo>
                  <a:lnTo>
                    <a:pt x="1576165" y="434784"/>
                  </a:lnTo>
                  <a:lnTo>
                    <a:pt x="1617922" y="411452"/>
                  </a:lnTo>
                  <a:lnTo>
                    <a:pt x="1653837" y="384290"/>
                  </a:lnTo>
                  <a:lnTo>
                    <a:pt x="1683245" y="353752"/>
                  </a:lnTo>
                  <a:lnTo>
                    <a:pt x="1705483" y="320294"/>
                  </a:lnTo>
                  <a:lnTo>
                    <a:pt x="1720548" y="281320"/>
                  </a:lnTo>
                  <a:lnTo>
                    <a:pt x="1726183" y="240157"/>
                  </a:lnTo>
                  <a:lnTo>
                    <a:pt x="1724896" y="219789"/>
                  </a:lnTo>
                  <a:lnTo>
                    <a:pt x="1721119" y="199898"/>
                  </a:lnTo>
                  <a:lnTo>
                    <a:pt x="1714986" y="180578"/>
                  </a:lnTo>
                  <a:lnTo>
                    <a:pt x="1706245" y="161290"/>
                  </a:lnTo>
                  <a:lnTo>
                    <a:pt x="1706245" y="160782"/>
                  </a:lnTo>
                  <a:lnTo>
                    <a:pt x="1683253" y="127149"/>
                  </a:lnTo>
                  <a:lnTo>
                    <a:pt x="1653587" y="96779"/>
                  </a:lnTo>
                  <a:lnTo>
                    <a:pt x="1617540" y="69657"/>
                  </a:lnTo>
                  <a:lnTo>
                    <a:pt x="1575784" y="46275"/>
                  </a:lnTo>
                  <a:lnTo>
                    <a:pt x="1528991" y="27126"/>
                  </a:lnTo>
                  <a:lnTo>
                    <a:pt x="1477835" y="12701"/>
                  </a:lnTo>
                  <a:lnTo>
                    <a:pt x="1422988" y="3495"/>
                  </a:lnTo>
                  <a:lnTo>
                    <a:pt x="136512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9220" y="3290918"/>
              <a:ext cx="1758096" cy="5531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4125" y="3881468"/>
              <a:ext cx="553165" cy="55319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378464" y="3881468"/>
              <a:ext cx="504825" cy="326390"/>
            </a:xfrm>
            <a:custGeom>
              <a:avLst/>
              <a:gdLst/>
              <a:ahLst/>
              <a:cxnLst/>
              <a:rect l="l" t="t" r="r" b="b"/>
              <a:pathLst>
                <a:path w="504825" h="326389">
                  <a:moveTo>
                    <a:pt x="252216" y="0"/>
                  </a:moveTo>
                  <a:lnTo>
                    <a:pt x="205186" y="3987"/>
                  </a:lnTo>
                  <a:lnTo>
                    <a:pt x="160721" y="15510"/>
                  </a:lnTo>
                  <a:lnTo>
                    <a:pt x="119481" y="33907"/>
                  </a:lnTo>
                  <a:lnTo>
                    <a:pt x="82128" y="58516"/>
                  </a:lnTo>
                  <a:lnTo>
                    <a:pt x="49323" y="88678"/>
                  </a:lnTo>
                  <a:lnTo>
                    <a:pt x="21726" y="123730"/>
                  </a:lnTo>
                  <a:lnTo>
                    <a:pt x="0" y="163011"/>
                  </a:lnTo>
                  <a:lnTo>
                    <a:pt x="21725" y="202293"/>
                  </a:lnTo>
                  <a:lnTo>
                    <a:pt x="49318" y="237344"/>
                  </a:lnTo>
                  <a:lnTo>
                    <a:pt x="82119" y="267503"/>
                  </a:lnTo>
                  <a:lnTo>
                    <a:pt x="119469" y="292111"/>
                  </a:lnTo>
                  <a:lnTo>
                    <a:pt x="160708" y="310506"/>
                  </a:lnTo>
                  <a:lnTo>
                    <a:pt x="205177" y="322028"/>
                  </a:lnTo>
                  <a:lnTo>
                    <a:pt x="252216" y="326015"/>
                  </a:lnTo>
                  <a:lnTo>
                    <a:pt x="299269" y="322028"/>
                  </a:lnTo>
                  <a:lnTo>
                    <a:pt x="343751" y="310506"/>
                  </a:lnTo>
                  <a:lnTo>
                    <a:pt x="385002" y="292111"/>
                  </a:lnTo>
                  <a:lnTo>
                    <a:pt x="422363" y="267503"/>
                  </a:lnTo>
                  <a:lnTo>
                    <a:pt x="455173" y="237344"/>
                  </a:lnTo>
                  <a:lnTo>
                    <a:pt x="482773" y="202293"/>
                  </a:lnTo>
                  <a:lnTo>
                    <a:pt x="504501" y="163011"/>
                  </a:lnTo>
                  <a:lnTo>
                    <a:pt x="482771" y="123730"/>
                  </a:lnTo>
                  <a:lnTo>
                    <a:pt x="455169" y="88678"/>
                  </a:lnTo>
                  <a:lnTo>
                    <a:pt x="422355" y="58516"/>
                  </a:lnTo>
                  <a:lnTo>
                    <a:pt x="384991" y="33907"/>
                  </a:lnTo>
                  <a:lnTo>
                    <a:pt x="343739" y="15510"/>
                  </a:lnTo>
                  <a:lnTo>
                    <a:pt x="299260" y="3987"/>
                  </a:lnTo>
                  <a:lnTo>
                    <a:pt x="25221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86035" y="4057085"/>
              <a:ext cx="289560" cy="202565"/>
            </a:xfrm>
            <a:custGeom>
              <a:avLst/>
              <a:gdLst/>
              <a:ahLst/>
              <a:cxnLst/>
              <a:rect l="l" t="t" r="r" b="b"/>
              <a:pathLst>
                <a:path w="289560" h="202564">
                  <a:moveTo>
                    <a:pt x="247023" y="0"/>
                  </a:moveTo>
                  <a:lnTo>
                    <a:pt x="42336" y="0"/>
                  </a:lnTo>
                  <a:lnTo>
                    <a:pt x="3324" y="25864"/>
                  </a:lnTo>
                  <a:lnTo>
                    <a:pt x="0" y="42348"/>
                  </a:lnTo>
                  <a:lnTo>
                    <a:pt x="0" y="159615"/>
                  </a:lnTo>
                  <a:lnTo>
                    <a:pt x="25861" y="198653"/>
                  </a:lnTo>
                  <a:lnTo>
                    <a:pt x="247023" y="201982"/>
                  </a:lnTo>
                  <a:lnTo>
                    <a:pt x="263502" y="198653"/>
                  </a:lnTo>
                  <a:lnTo>
                    <a:pt x="276954" y="189575"/>
                  </a:lnTo>
                  <a:lnTo>
                    <a:pt x="286020" y="176108"/>
                  </a:lnTo>
                  <a:lnTo>
                    <a:pt x="289344" y="159615"/>
                  </a:lnTo>
                  <a:lnTo>
                    <a:pt x="289344" y="139025"/>
                  </a:lnTo>
                  <a:lnTo>
                    <a:pt x="114633" y="139025"/>
                  </a:lnTo>
                  <a:lnTo>
                    <a:pt x="114633" y="57115"/>
                  </a:lnTo>
                  <a:lnTo>
                    <a:pt x="289344" y="57115"/>
                  </a:lnTo>
                  <a:lnTo>
                    <a:pt x="289344" y="42348"/>
                  </a:lnTo>
                  <a:lnTo>
                    <a:pt x="286017" y="25864"/>
                  </a:lnTo>
                  <a:lnTo>
                    <a:pt x="276944" y="12403"/>
                  </a:lnTo>
                  <a:lnTo>
                    <a:pt x="263491" y="3328"/>
                  </a:lnTo>
                  <a:lnTo>
                    <a:pt x="247023" y="0"/>
                  </a:lnTo>
                  <a:close/>
                </a:path>
                <a:path w="289560" h="202564">
                  <a:moveTo>
                    <a:pt x="289344" y="57115"/>
                  </a:moveTo>
                  <a:lnTo>
                    <a:pt x="114633" y="57115"/>
                  </a:lnTo>
                  <a:lnTo>
                    <a:pt x="193113" y="98057"/>
                  </a:lnTo>
                  <a:lnTo>
                    <a:pt x="114633" y="139025"/>
                  </a:lnTo>
                  <a:lnTo>
                    <a:pt x="289344" y="139025"/>
                  </a:lnTo>
                  <a:lnTo>
                    <a:pt x="289344" y="57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78464" y="3290918"/>
              <a:ext cx="504825" cy="326390"/>
            </a:xfrm>
            <a:custGeom>
              <a:avLst/>
              <a:gdLst/>
              <a:ahLst/>
              <a:cxnLst/>
              <a:rect l="l" t="t" r="r" b="b"/>
              <a:pathLst>
                <a:path w="504825" h="326389">
                  <a:moveTo>
                    <a:pt x="252268" y="0"/>
                  </a:moveTo>
                  <a:lnTo>
                    <a:pt x="205219" y="3986"/>
                  </a:lnTo>
                  <a:lnTo>
                    <a:pt x="160740" y="15506"/>
                  </a:lnTo>
                  <a:lnTo>
                    <a:pt x="119491" y="33899"/>
                  </a:lnTo>
                  <a:lnTo>
                    <a:pt x="82133" y="58505"/>
                  </a:lnTo>
                  <a:lnTo>
                    <a:pt x="49324" y="88666"/>
                  </a:lnTo>
                  <a:lnTo>
                    <a:pt x="21727" y="123721"/>
                  </a:lnTo>
                  <a:lnTo>
                    <a:pt x="0" y="163011"/>
                  </a:lnTo>
                  <a:lnTo>
                    <a:pt x="21725" y="202293"/>
                  </a:lnTo>
                  <a:lnTo>
                    <a:pt x="49318" y="237343"/>
                  </a:lnTo>
                  <a:lnTo>
                    <a:pt x="82119" y="267503"/>
                  </a:lnTo>
                  <a:lnTo>
                    <a:pt x="119469" y="292111"/>
                  </a:lnTo>
                  <a:lnTo>
                    <a:pt x="160708" y="310506"/>
                  </a:lnTo>
                  <a:lnTo>
                    <a:pt x="205177" y="322028"/>
                  </a:lnTo>
                  <a:lnTo>
                    <a:pt x="252216" y="326015"/>
                  </a:lnTo>
                  <a:lnTo>
                    <a:pt x="299269" y="322028"/>
                  </a:lnTo>
                  <a:lnTo>
                    <a:pt x="343751" y="310506"/>
                  </a:lnTo>
                  <a:lnTo>
                    <a:pt x="385002" y="292111"/>
                  </a:lnTo>
                  <a:lnTo>
                    <a:pt x="422363" y="267504"/>
                  </a:lnTo>
                  <a:lnTo>
                    <a:pt x="455173" y="237344"/>
                  </a:lnTo>
                  <a:lnTo>
                    <a:pt x="482773" y="202293"/>
                  </a:lnTo>
                  <a:lnTo>
                    <a:pt x="504527" y="163012"/>
                  </a:lnTo>
                  <a:lnTo>
                    <a:pt x="482799" y="123722"/>
                  </a:lnTo>
                  <a:lnTo>
                    <a:pt x="455200" y="88666"/>
                  </a:lnTo>
                  <a:lnTo>
                    <a:pt x="422391" y="58506"/>
                  </a:lnTo>
                  <a:lnTo>
                    <a:pt x="385033" y="33899"/>
                  </a:lnTo>
                  <a:lnTo>
                    <a:pt x="343786" y="15506"/>
                  </a:lnTo>
                  <a:lnTo>
                    <a:pt x="299311" y="3986"/>
                  </a:lnTo>
                  <a:lnTo>
                    <a:pt x="25226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96437" y="3445738"/>
              <a:ext cx="268605" cy="270510"/>
            </a:xfrm>
            <a:custGeom>
              <a:avLst/>
              <a:gdLst/>
              <a:ahLst/>
              <a:cxnLst/>
              <a:rect l="l" t="t" r="r" b="b"/>
              <a:pathLst>
                <a:path w="268604" h="270510">
                  <a:moveTo>
                    <a:pt x="204482" y="135216"/>
                  </a:moveTo>
                  <a:lnTo>
                    <a:pt x="198958" y="107911"/>
                  </a:lnTo>
                  <a:lnTo>
                    <a:pt x="185648" y="88176"/>
                  </a:lnTo>
                  <a:lnTo>
                    <a:pt x="183896" y="85585"/>
                  </a:lnTo>
                  <a:lnTo>
                    <a:pt x="181305" y="83845"/>
                  </a:lnTo>
                  <a:lnTo>
                    <a:pt x="181305" y="135216"/>
                  </a:lnTo>
                  <a:lnTo>
                    <a:pt x="177596" y="153504"/>
                  </a:lnTo>
                  <a:lnTo>
                    <a:pt x="167513" y="168440"/>
                  </a:lnTo>
                  <a:lnTo>
                    <a:pt x="152565" y="178536"/>
                  </a:lnTo>
                  <a:lnTo>
                    <a:pt x="134289" y="182232"/>
                  </a:lnTo>
                  <a:lnTo>
                    <a:pt x="116001" y="178536"/>
                  </a:lnTo>
                  <a:lnTo>
                    <a:pt x="101041" y="168440"/>
                  </a:lnTo>
                  <a:lnTo>
                    <a:pt x="90957" y="153504"/>
                  </a:lnTo>
                  <a:lnTo>
                    <a:pt x="87261" y="135216"/>
                  </a:lnTo>
                  <a:lnTo>
                    <a:pt x="90957" y="116928"/>
                  </a:lnTo>
                  <a:lnTo>
                    <a:pt x="101041" y="101968"/>
                  </a:lnTo>
                  <a:lnTo>
                    <a:pt x="116001" y="91884"/>
                  </a:lnTo>
                  <a:lnTo>
                    <a:pt x="134289" y="88176"/>
                  </a:lnTo>
                  <a:lnTo>
                    <a:pt x="152565" y="91884"/>
                  </a:lnTo>
                  <a:lnTo>
                    <a:pt x="167513" y="101968"/>
                  </a:lnTo>
                  <a:lnTo>
                    <a:pt x="177596" y="116928"/>
                  </a:lnTo>
                  <a:lnTo>
                    <a:pt x="181305" y="135216"/>
                  </a:lnTo>
                  <a:lnTo>
                    <a:pt x="181305" y="83845"/>
                  </a:lnTo>
                  <a:lnTo>
                    <a:pt x="161582" y="70523"/>
                  </a:lnTo>
                  <a:lnTo>
                    <a:pt x="134289" y="64998"/>
                  </a:lnTo>
                  <a:lnTo>
                    <a:pt x="106984" y="70523"/>
                  </a:lnTo>
                  <a:lnTo>
                    <a:pt x="84658" y="85585"/>
                  </a:lnTo>
                  <a:lnTo>
                    <a:pt x="69608" y="107911"/>
                  </a:lnTo>
                  <a:lnTo>
                    <a:pt x="64071" y="135216"/>
                  </a:lnTo>
                  <a:lnTo>
                    <a:pt x="69608" y="162509"/>
                  </a:lnTo>
                  <a:lnTo>
                    <a:pt x="84658" y="184835"/>
                  </a:lnTo>
                  <a:lnTo>
                    <a:pt x="106984" y="199885"/>
                  </a:lnTo>
                  <a:lnTo>
                    <a:pt x="134289" y="205409"/>
                  </a:lnTo>
                  <a:lnTo>
                    <a:pt x="161582" y="199885"/>
                  </a:lnTo>
                  <a:lnTo>
                    <a:pt x="183896" y="184835"/>
                  </a:lnTo>
                  <a:lnTo>
                    <a:pt x="185648" y="182232"/>
                  </a:lnTo>
                  <a:lnTo>
                    <a:pt x="198958" y="162509"/>
                  </a:lnTo>
                  <a:lnTo>
                    <a:pt x="204482" y="135216"/>
                  </a:lnTo>
                  <a:close/>
                </a:path>
                <a:path w="268604" h="270510">
                  <a:moveTo>
                    <a:pt x="226047" y="52374"/>
                  </a:moveTo>
                  <a:lnTo>
                    <a:pt x="218668" y="45021"/>
                  </a:lnTo>
                  <a:lnTo>
                    <a:pt x="200545" y="45021"/>
                  </a:lnTo>
                  <a:lnTo>
                    <a:pt x="193205" y="52374"/>
                  </a:lnTo>
                  <a:lnTo>
                    <a:pt x="193205" y="70573"/>
                  </a:lnTo>
                  <a:lnTo>
                    <a:pt x="200520" y="77914"/>
                  </a:lnTo>
                  <a:lnTo>
                    <a:pt x="218694" y="77914"/>
                  </a:lnTo>
                  <a:lnTo>
                    <a:pt x="226047" y="70523"/>
                  </a:lnTo>
                  <a:lnTo>
                    <a:pt x="226047" y="61455"/>
                  </a:lnTo>
                  <a:lnTo>
                    <a:pt x="226047" y="52374"/>
                  </a:lnTo>
                  <a:close/>
                </a:path>
                <a:path w="268604" h="270510">
                  <a:moveTo>
                    <a:pt x="268541" y="56248"/>
                  </a:moveTo>
                  <a:lnTo>
                    <a:pt x="264007" y="34378"/>
                  </a:lnTo>
                  <a:lnTo>
                    <a:pt x="256247" y="23152"/>
                  </a:lnTo>
                  <a:lnTo>
                    <a:pt x="251650" y="16484"/>
                  </a:lnTo>
                  <a:lnTo>
                    <a:pt x="245338" y="12331"/>
                  </a:lnTo>
                  <a:lnTo>
                    <a:pt x="245338" y="56248"/>
                  </a:lnTo>
                  <a:lnTo>
                    <a:pt x="245338" y="214160"/>
                  </a:lnTo>
                  <a:lnTo>
                    <a:pt x="242633" y="226999"/>
                  </a:lnTo>
                  <a:lnTo>
                    <a:pt x="235267" y="237515"/>
                  </a:lnTo>
                  <a:lnTo>
                    <a:pt x="224332" y="244614"/>
                  </a:lnTo>
                  <a:lnTo>
                    <a:pt x="210959" y="247218"/>
                  </a:lnTo>
                  <a:lnTo>
                    <a:pt x="57607" y="247218"/>
                  </a:lnTo>
                  <a:lnTo>
                    <a:pt x="23190" y="214160"/>
                  </a:lnTo>
                  <a:lnTo>
                    <a:pt x="23177" y="56248"/>
                  </a:lnTo>
                  <a:lnTo>
                    <a:pt x="25895" y="43357"/>
                  </a:lnTo>
                  <a:lnTo>
                    <a:pt x="33286" y="32842"/>
                  </a:lnTo>
                  <a:lnTo>
                    <a:pt x="44234" y="25742"/>
                  </a:lnTo>
                  <a:lnTo>
                    <a:pt x="57607" y="23152"/>
                  </a:lnTo>
                  <a:lnTo>
                    <a:pt x="210959" y="23152"/>
                  </a:lnTo>
                  <a:lnTo>
                    <a:pt x="224332" y="25742"/>
                  </a:lnTo>
                  <a:lnTo>
                    <a:pt x="235267" y="32842"/>
                  </a:lnTo>
                  <a:lnTo>
                    <a:pt x="242633" y="43357"/>
                  </a:lnTo>
                  <a:lnTo>
                    <a:pt x="245338" y="56248"/>
                  </a:lnTo>
                  <a:lnTo>
                    <a:pt x="245338" y="12331"/>
                  </a:lnTo>
                  <a:lnTo>
                    <a:pt x="233337" y="4419"/>
                  </a:lnTo>
                  <a:lnTo>
                    <a:pt x="210959" y="0"/>
                  </a:lnTo>
                  <a:lnTo>
                    <a:pt x="57607" y="0"/>
                  </a:lnTo>
                  <a:lnTo>
                    <a:pt x="35204" y="4419"/>
                  </a:lnTo>
                  <a:lnTo>
                    <a:pt x="16891" y="16484"/>
                  </a:lnTo>
                  <a:lnTo>
                    <a:pt x="4533" y="34378"/>
                  </a:lnTo>
                  <a:lnTo>
                    <a:pt x="0" y="56248"/>
                  </a:lnTo>
                  <a:lnTo>
                    <a:pt x="0" y="214160"/>
                  </a:lnTo>
                  <a:lnTo>
                    <a:pt x="4533" y="236042"/>
                  </a:lnTo>
                  <a:lnTo>
                    <a:pt x="16891" y="253936"/>
                  </a:lnTo>
                  <a:lnTo>
                    <a:pt x="35204" y="266001"/>
                  </a:lnTo>
                  <a:lnTo>
                    <a:pt x="57607" y="270433"/>
                  </a:lnTo>
                  <a:lnTo>
                    <a:pt x="210959" y="270433"/>
                  </a:lnTo>
                  <a:lnTo>
                    <a:pt x="233337" y="266001"/>
                  </a:lnTo>
                  <a:lnTo>
                    <a:pt x="251650" y="253936"/>
                  </a:lnTo>
                  <a:lnTo>
                    <a:pt x="256286" y="247218"/>
                  </a:lnTo>
                  <a:lnTo>
                    <a:pt x="264007" y="236042"/>
                  </a:lnTo>
                  <a:lnTo>
                    <a:pt x="268541" y="214160"/>
                  </a:lnTo>
                  <a:lnTo>
                    <a:pt x="268541" y="56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2149220" y="4500720"/>
            <a:ext cx="1758314" cy="1148715"/>
            <a:chOff x="2149220" y="4500720"/>
            <a:chExt cx="1758314" cy="1148715"/>
          </a:xfrm>
        </p:grpSpPr>
        <p:sp>
          <p:nvSpPr>
            <p:cNvPr id="20" name="object 20" descr=""/>
            <p:cNvSpPr/>
            <p:nvPr/>
          </p:nvSpPr>
          <p:spPr>
            <a:xfrm>
              <a:off x="2149220" y="4527423"/>
              <a:ext cx="1726564" cy="480695"/>
            </a:xfrm>
            <a:custGeom>
              <a:avLst/>
              <a:gdLst/>
              <a:ahLst/>
              <a:cxnLst/>
              <a:rect l="l" t="t" r="r" b="b"/>
              <a:pathLst>
                <a:path w="1726564" h="480695">
                  <a:moveTo>
                    <a:pt x="1365123" y="0"/>
                  </a:moveTo>
                  <a:lnTo>
                    <a:pt x="0" y="0"/>
                  </a:lnTo>
                  <a:lnTo>
                    <a:pt x="0" y="480694"/>
                  </a:lnTo>
                  <a:lnTo>
                    <a:pt x="1363980" y="480694"/>
                  </a:lnTo>
                  <a:lnTo>
                    <a:pt x="1422471" y="477240"/>
                  </a:lnTo>
                  <a:lnTo>
                    <a:pt x="1477775" y="468135"/>
                  </a:lnTo>
                  <a:lnTo>
                    <a:pt x="1529228" y="453836"/>
                  </a:lnTo>
                  <a:lnTo>
                    <a:pt x="1576165" y="434800"/>
                  </a:lnTo>
                  <a:lnTo>
                    <a:pt x="1617922" y="411483"/>
                  </a:lnTo>
                  <a:lnTo>
                    <a:pt x="1653837" y="384343"/>
                  </a:lnTo>
                  <a:lnTo>
                    <a:pt x="1683245" y="353837"/>
                  </a:lnTo>
                  <a:lnTo>
                    <a:pt x="1705483" y="320420"/>
                  </a:lnTo>
                  <a:lnTo>
                    <a:pt x="1720548" y="281336"/>
                  </a:lnTo>
                  <a:lnTo>
                    <a:pt x="1726183" y="240156"/>
                  </a:lnTo>
                  <a:lnTo>
                    <a:pt x="1724896" y="219789"/>
                  </a:lnTo>
                  <a:lnTo>
                    <a:pt x="1721119" y="199898"/>
                  </a:lnTo>
                  <a:lnTo>
                    <a:pt x="1714986" y="180578"/>
                  </a:lnTo>
                  <a:lnTo>
                    <a:pt x="1706245" y="161289"/>
                  </a:lnTo>
                  <a:lnTo>
                    <a:pt x="1706245" y="160781"/>
                  </a:lnTo>
                  <a:lnTo>
                    <a:pt x="1683253" y="127149"/>
                  </a:lnTo>
                  <a:lnTo>
                    <a:pt x="1653587" y="96779"/>
                  </a:lnTo>
                  <a:lnTo>
                    <a:pt x="1617540" y="69657"/>
                  </a:lnTo>
                  <a:lnTo>
                    <a:pt x="1575784" y="46275"/>
                  </a:lnTo>
                  <a:lnTo>
                    <a:pt x="1528991" y="27126"/>
                  </a:lnTo>
                  <a:lnTo>
                    <a:pt x="1477835" y="12701"/>
                  </a:lnTo>
                  <a:lnTo>
                    <a:pt x="1422988" y="3495"/>
                  </a:lnTo>
                  <a:lnTo>
                    <a:pt x="1365123" y="0"/>
                  </a:lnTo>
                  <a:close/>
                </a:path>
              </a:pathLst>
            </a:custGeom>
            <a:solidFill>
              <a:srgbClr val="0A2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49220" y="5134864"/>
              <a:ext cx="1726564" cy="480695"/>
            </a:xfrm>
            <a:custGeom>
              <a:avLst/>
              <a:gdLst/>
              <a:ahLst/>
              <a:cxnLst/>
              <a:rect l="l" t="t" r="r" b="b"/>
              <a:pathLst>
                <a:path w="1726564" h="480695">
                  <a:moveTo>
                    <a:pt x="1365123" y="0"/>
                  </a:moveTo>
                  <a:lnTo>
                    <a:pt x="0" y="0"/>
                  </a:lnTo>
                  <a:lnTo>
                    <a:pt x="0" y="480669"/>
                  </a:lnTo>
                  <a:lnTo>
                    <a:pt x="1363980" y="480669"/>
                  </a:lnTo>
                  <a:lnTo>
                    <a:pt x="1422471" y="477209"/>
                  </a:lnTo>
                  <a:lnTo>
                    <a:pt x="1477775" y="468103"/>
                  </a:lnTo>
                  <a:lnTo>
                    <a:pt x="1529228" y="453808"/>
                  </a:lnTo>
                  <a:lnTo>
                    <a:pt x="1576165" y="434778"/>
                  </a:lnTo>
                  <a:lnTo>
                    <a:pt x="1617922" y="411468"/>
                  </a:lnTo>
                  <a:lnTo>
                    <a:pt x="1653837" y="384336"/>
                  </a:lnTo>
                  <a:lnTo>
                    <a:pt x="1683245" y="353834"/>
                  </a:lnTo>
                  <a:lnTo>
                    <a:pt x="1705483" y="320421"/>
                  </a:lnTo>
                  <a:lnTo>
                    <a:pt x="1720548" y="281384"/>
                  </a:lnTo>
                  <a:lnTo>
                    <a:pt x="1726183" y="240157"/>
                  </a:lnTo>
                  <a:lnTo>
                    <a:pt x="1724896" y="219789"/>
                  </a:lnTo>
                  <a:lnTo>
                    <a:pt x="1721119" y="199898"/>
                  </a:lnTo>
                  <a:lnTo>
                    <a:pt x="1714986" y="180578"/>
                  </a:lnTo>
                  <a:lnTo>
                    <a:pt x="1706245" y="161290"/>
                  </a:lnTo>
                  <a:lnTo>
                    <a:pt x="1706245" y="160782"/>
                  </a:lnTo>
                  <a:lnTo>
                    <a:pt x="1683253" y="127149"/>
                  </a:lnTo>
                  <a:lnTo>
                    <a:pt x="1653587" y="96779"/>
                  </a:lnTo>
                  <a:lnTo>
                    <a:pt x="1617540" y="69657"/>
                  </a:lnTo>
                  <a:lnTo>
                    <a:pt x="1575784" y="46275"/>
                  </a:lnTo>
                  <a:lnTo>
                    <a:pt x="1528991" y="27126"/>
                  </a:lnTo>
                  <a:lnTo>
                    <a:pt x="1477835" y="12701"/>
                  </a:lnTo>
                  <a:lnTo>
                    <a:pt x="1422988" y="3495"/>
                  </a:lnTo>
                  <a:lnTo>
                    <a:pt x="1365123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125" y="5095969"/>
              <a:ext cx="553165" cy="55319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378464" y="5095969"/>
              <a:ext cx="504825" cy="326390"/>
            </a:xfrm>
            <a:custGeom>
              <a:avLst/>
              <a:gdLst/>
              <a:ahLst/>
              <a:cxnLst/>
              <a:rect l="l" t="t" r="r" b="b"/>
              <a:pathLst>
                <a:path w="504825" h="326389">
                  <a:moveTo>
                    <a:pt x="252216" y="0"/>
                  </a:moveTo>
                  <a:lnTo>
                    <a:pt x="205186" y="3986"/>
                  </a:lnTo>
                  <a:lnTo>
                    <a:pt x="160721" y="15506"/>
                  </a:lnTo>
                  <a:lnTo>
                    <a:pt x="119481" y="33899"/>
                  </a:lnTo>
                  <a:lnTo>
                    <a:pt x="82128" y="58505"/>
                  </a:lnTo>
                  <a:lnTo>
                    <a:pt x="49323" y="88666"/>
                  </a:lnTo>
                  <a:lnTo>
                    <a:pt x="21726" y="123721"/>
                  </a:lnTo>
                  <a:lnTo>
                    <a:pt x="0" y="163011"/>
                  </a:lnTo>
                  <a:lnTo>
                    <a:pt x="21725" y="202293"/>
                  </a:lnTo>
                  <a:lnTo>
                    <a:pt x="49318" y="237344"/>
                  </a:lnTo>
                  <a:lnTo>
                    <a:pt x="82119" y="267503"/>
                  </a:lnTo>
                  <a:lnTo>
                    <a:pt x="119469" y="292111"/>
                  </a:lnTo>
                  <a:lnTo>
                    <a:pt x="160708" y="310506"/>
                  </a:lnTo>
                  <a:lnTo>
                    <a:pt x="205177" y="322028"/>
                  </a:lnTo>
                  <a:lnTo>
                    <a:pt x="252216" y="326015"/>
                  </a:lnTo>
                  <a:lnTo>
                    <a:pt x="299269" y="322028"/>
                  </a:lnTo>
                  <a:lnTo>
                    <a:pt x="343751" y="310506"/>
                  </a:lnTo>
                  <a:lnTo>
                    <a:pt x="385002" y="292111"/>
                  </a:lnTo>
                  <a:lnTo>
                    <a:pt x="422363" y="267503"/>
                  </a:lnTo>
                  <a:lnTo>
                    <a:pt x="455173" y="237344"/>
                  </a:lnTo>
                  <a:lnTo>
                    <a:pt x="482773" y="202293"/>
                  </a:lnTo>
                  <a:lnTo>
                    <a:pt x="504501" y="163011"/>
                  </a:lnTo>
                  <a:lnTo>
                    <a:pt x="482771" y="123721"/>
                  </a:lnTo>
                  <a:lnTo>
                    <a:pt x="455169" y="88666"/>
                  </a:lnTo>
                  <a:lnTo>
                    <a:pt x="422355" y="58505"/>
                  </a:lnTo>
                  <a:lnTo>
                    <a:pt x="384991" y="33899"/>
                  </a:lnTo>
                  <a:lnTo>
                    <a:pt x="343739" y="15506"/>
                  </a:lnTo>
                  <a:lnTo>
                    <a:pt x="299260" y="3986"/>
                  </a:lnTo>
                  <a:lnTo>
                    <a:pt x="25221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472946" y="5214001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159420" y="0"/>
                  </a:moveTo>
                  <a:lnTo>
                    <a:pt x="159114" y="0"/>
                  </a:lnTo>
                  <a:lnTo>
                    <a:pt x="109854" y="7970"/>
                  </a:lnTo>
                  <a:lnTo>
                    <a:pt x="110064" y="7970"/>
                  </a:lnTo>
                  <a:lnTo>
                    <a:pt x="67285" y="30151"/>
                  </a:lnTo>
                  <a:lnTo>
                    <a:pt x="33507" y="63953"/>
                  </a:lnTo>
                  <a:lnTo>
                    <a:pt x="11338" y="106785"/>
                  </a:lnTo>
                  <a:lnTo>
                    <a:pt x="3374" y="156059"/>
                  </a:lnTo>
                  <a:lnTo>
                    <a:pt x="4749" y="176759"/>
                  </a:lnTo>
                  <a:lnTo>
                    <a:pt x="4767" y="177031"/>
                  </a:lnTo>
                  <a:lnTo>
                    <a:pt x="8910" y="197440"/>
                  </a:lnTo>
                  <a:lnTo>
                    <a:pt x="15736" y="217054"/>
                  </a:lnTo>
                  <a:lnTo>
                    <a:pt x="25181" y="235666"/>
                  </a:lnTo>
                  <a:lnTo>
                    <a:pt x="0" y="317183"/>
                  </a:lnTo>
                  <a:lnTo>
                    <a:pt x="86136" y="293875"/>
                  </a:lnTo>
                  <a:lnTo>
                    <a:pt x="228547" y="293875"/>
                  </a:lnTo>
                  <a:lnTo>
                    <a:pt x="242544" y="286627"/>
                  </a:lnTo>
                  <a:lnTo>
                    <a:pt x="159428" y="286627"/>
                  </a:lnTo>
                  <a:lnTo>
                    <a:pt x="140570" y="285271"/>
                  </a:lnTo>
                  <a:lnTo>
                    <a:pt x="122543" y="281330"/>
                  </a:lnTo>
                  <a:lnTo>
                    <a:pt x="120232" y="280470"/>
                  </a:lnTo>
                  <a:lnTo>
                    <a:pt x="38021" y="280470"/>
                  </a:lnTo>
                  <a:lnTo>
                    <a:pt x="53050" y="231760"/>
                  </a:lnTo>
                  <a:lnTo>
                    <a:pt x="42834" y="214878"/>
                  </a:lnTo>
                  <a:lnTo>
                    <a:pt x="35224" y="196460"/>
                  </a:lnTo>
                  <a:lnTo>
                    <a:pt x="30540" y="177031"/>
                  </a:lnTo>
                  <a:lnTo>
                    <a:pt x="30474" y="176759"/>
                  </a:lnTo>
                  <a:lnTo>
                    <a:pt x="28837" y="156059"/>
                  </a:lnTo>
                  <a:lnTo>
                    <a:pt x="39096" y="105200"/>
                  </a:lnTo>
                  <a:lnTo>
                    <a:pt x="67081" y="63683"/>
                  </a:lnTo>
                  <a:lnTo>
                    <a:pt x="108591" y="35687"/>
                  </a:lnTo>
                  <a:lnTo>
                    <a:pt x="159428" y="25420"/>
                  </a:lnTo>
                  <a:lnTo>
                    <a:pt x="242405" y="25420"/>
                  </a:lnTo>
                  <a:lnTo>
                    <a:pt x="208703" y="7970"/>
                  </a:lnTo>
                  <a:lnTo>
                    <a:pt x="159420" y="0"/>
                  </a:lnTo>
                  <a:close/>
                </a:path>
                <a:path w="315595" h="317500">
                  <a:moveTo>
                    <a:pt x="228547" y="293875"/>
                  </a:moveTo>
                  <a:lnTo>
                    <a:pt x="86136" y="293875"/>
                  </a:lnTo>
                  <a:lnTo>
                    <a:pt x="103464" y="301774"/>
                  </a:lnTo>
                  <a:lnTo>
                    <a:pt x="121578" y="307486"/>
                  </a:lnTo>
                  <a:lnTo>
                    <a:pt x="140294" y="310954"/>
                  </a:lnTo>
                  <a:lnTo>
                    <a:pt x="159428" y="312122"/>
                  </a:lnTo>
                  <a:lnTo>
                    <a:pt x="208703" y="304152"/>
                  </a:lnTo>
                  <a:lnTo>
                    <a:pt x="228547" y="293875"/>
                  </a:lnTo>
                  <a:close/>
                </a:path>
                <a:path w="315595" h="317500">
                  <a:moveTo>
                    <a:pt x="242405" y="25420"/>
                  </a:moveTo>
                  <a:lnTo>
                    <a:pt x="159428" y="25420"/>
                  </a:lnTo>
                  <a:lnTo>
                    <a:pt x="210275" y="35687"/>
                  </a:lnTo>
                  <a:lnTo>
                    <a:pt x="251792" y="63683"/>
                  </a:lnTo>
                  <a:lnTo>
                    <a:pt x="279776" y="105200"/>
                  </a:lnTo>
                  <a:lnTo>
                    <a:pt x="290032" y="156059"/>
                  </a:lnTo>
                  <a:lnTo>
                    <a:pt x="279774" y="206870"/>
                  </a:lnTo>
                  <a:lnTo>
                    <a:pt x="251785" y="248381"/>
                  </a:lnTo>
                  <a:lnTo>
                    <a:pt x="210270" y="276366"/>
                  </a:lnTo>
                  <a:lnTo>
                    <a:pt x="159428" y="286627"/>
                  </a:lnTo>
                  <a:lnTo>
                    <a:pt x="242544" y="286627"/>
                  </a:lnTo>
                  <a:lnTo>
                    <a:pt x="251541" y="281968"/>
                  </a:lnTo>
                  <a:lnTo>
                    <a:pt x="285349" y="248164"/>
                  </a:lnTo>
                  <a:lnTo>
                    <a:pt x="307536" y="205330"/>
                  </a:lnTo>
                  <a:lnTo>
                    <a:pt x="315508" y="156059"/>
                  </a:lnTo>
                  <a:lnTo>
                    <a:pt x="307536" y="106785"/>
                  </a:lnTo>
                  <a:lnTo>
                    <a:pt x="285349" y="63953"/>
                  </a:lnTo>
                  <a:lnTo>
                    <a:pt x="251541" y="30151"/>
                  </a:lnTo>
                  <a:lnTo>
                    <a:pt x="242405" y="25420"/>
                  </a:lnTo>
                  <a:close/>
                </a:path>
                <a:path w="315595" h="317500">
                  <a:moveTo>
                    <a:pt x="89730" y="266474"/>
                  </a:moveTo>
                  <a:lnTo>
                    <a:pt x="38021" y="280470"/>
                  </a:lnTo>
                  <a:lnTo>
                    <a:pt x="120232" y="280470"/>
                  </a:lnTo>
                  <a:lnTo>
                    <a:pt x="105534" y="275000"/>
                  </a:lnTo>
                  <a:lnTo>
                    <a:pt x="89730" y="26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6957" y="5297943"/>
              <a:ext cx="155657" cy="14419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4125" y="4500720"/>
              <a:ext cx="553165" cy="55316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378464" y="4500720"/>
              <a:ext cx="504825" cy="326390"/>
            </a:xfrm>
            <a:custGeom>
              <a:avLst/>
              <a:gdLst/>
              <a:ahLst/>
              <a:cxnLst/>
              <a:rect l="l" t="t" r="r" b="b"/>
              <a:pathLst>
                <a:path w="504825" h="326389">
                  <a:moveTo>
                    <a:pt x="252216" y="0"/>
                  </a:moveTo>
                  <a:lnTo>
                    <a:pt x="205186" y="3986"/>
                  </a:lnTo>
                  <a:lnTo>
                    <a:pt x="160721" y="15506"/>
                  </a:lnTo>
                  <a:lnTo>
                    <a:pt x="119481" y="33899"/>
                  </a:lnTo>
                  <a:lnTo>
                    <a:pt x="82128" y="58505"/>
                  </a:lnTo>
                  <a:lnTo>
                    <a:pt x="49323" y="88666"/>
                  </a:lnTo>
                  <a:lnTo>
                    <a:pt x="21726" y="123721"/>
                  </a:lnTo>
                  <a:lnTo>
                    <a:pt x="0" y="163011"/>
                  </a:lnTo>
                  <a:lnTo>
                    <a:pt x="21725" y="202293"/>
                  </a:lnTo>
                  <a:lnTo>
                    <a:pt x="49318" y="237344"/>
                  </a:lnTo>
                  <a:lnTo>
                    <a:pt x="82119" y="267503"/>
                  </a:lnTo>
                  <a:lnTo>
                    <a:pt x="119469" y="292111"/>
                  </a:lnTo>
                  <a:lnTo>
                    <a:pt x="160708" y="310506"/>
                  </a:lnTo>
                  <a:lnTo>
                    <a:pt x="205177" y="322028"/>
                  </a:lnTo>
                  <a:lnTo>
                    <a:pt x="252216" y="326015"/>
                  </a:lnTo>
                  <a:lnTo>
                    <a:pt x="299269" y="322028"/>
                  </a:lnTo>
                  <a:lnTo>
                    <a:pt x="343751" y="310506"/>
                  </a:lnTo>
                  <a:lnTo>
                    <a:pt x="385002" y="292111"/>
                  </a:lnTo>
                  <a:lnTo>
                    <a:pt x="422363" y="267503"/>
                  </a:lnTo>
                  <a:lnTo>
                    <a:pt x="455173" y="237344"/>
                  </a:lnTo>
                  <a:lnTo>
                    <a:pt x="482773" y="202293"/>
                  </a:lnTo>
                  <a:lnTo>
                    <a:pt x="504501" y="163011"/>
                  </a:lnTo>
                  <a:lnTo>
                    <a:pt x="482771" y="123722"/>
                  </a:lnTo>
                  <a:lnTo>
                    <a:pt x="455169" y="88666"/>
                  </a:lnTo>
                  <a:lnTo>
                    <a:pt x="422355" y="58505"/>
                  </a:lnTo>
                  <a:lnTo>
                    <a:pt x="384991" y="33899"/>
                  </a:lnTo>
                  <a:lnTo>
                    <a:pt x="343739" y="15506"/>
                  </a:lnTo>
                  <a:lnTo>
                    <a:pt x="299260" y="3986"/>
                  </a:lnTo>
                  <a:lnTo>
                    <a:pt x="25221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6507" y="4710482"/>
              <a:ext cx="92543" cy="21461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493325" y="4613128"/>
              <a:ext cx="248285" cy="265430"/>
            </a:xfrm>
            <a:custGeom>
              <a:avLst/>
              <a:gdLst/>
              <a:ahLst/>
              <a:cxnLst/>
              <a:rect l="l" t="t" r="r" b="b"/>
              <a:pathLst>
                <a:path w="248285" h="265429">
                  <a:moveTo>
                    <a:pt x="98537" y="86727"/>
                  </a:moveTo>
                  <a:lnTo>
                    <a:pt x="46147" y="86727"/>
                  </a:lnTo>
                  <a:lnTo>
                    <a:pt x="36274" y="87222"/>
                  </a:lnTo>
                  <a:lnTo>
                    <a:pt x="36802" y="87222"/>
                  </a:lnTo>
                  <a:lnTo>
                    <a:pt x="96595" y="265066"/>
                  </a:lnTo>
                  <a:lnTo>
                    <a:pt x="132512" y="157308"/>
                  </a:lnTo>
                  <a:lnTo>
                    <a:pt x="106937" y="87222"/>
                  </a:lnTo>
                  <a:lnTo>
                    <a:pt x="98537" y="86727"/>
                  </a:lnTo>
                  <a:close/>
                </a:path>
                <a:path w="248285" h="265429">
                  <a:moveTo>
                    <a:pt x="218662" y="71596"/>
                  </a:moveTo>
                  <a:lnTo>
                    <a:pt x="186604" y="71596"/>
                  </a:lnTo>
                  <a:lnTo>
                    <a:pt x="187672" y="84592"/>
                  </a:lnTo>
                  <a:lnTo>
                    <a:pt x="169910" y="86727"/>
                  </a:lnTo>
                  <a:lnTo>
                    <a:pt x="160040" y="87222"/>
                  </a:lnTo>
                  <a:lnTo>
                    <a:pt x="219393" y="263725"/>
                  </a:lnTo>
                  <a:lnTo>
                    <a:pt x="235749" y="208985"/>
                  </a:lnTo>
                  <a:lnTo>
                    <a:pt x="240701" y="193085"/>
                  </a:lnTo>
                  <a:lnTo>
                    <a:pt x="244665" y="179199"/>
                  </a:lnTo>
                  <a:lnTo>
                    <a:pt x="247296" y="166934"/>
                  </a:lnTo>
                  <a:lnTo>
                    <a:pt x="248128" y="157308"/>
                  </a:lnTo>
                  <a:lnTo>
                    <a:pt x="248249" y="155904"/>
                  </a:lnTo>
                  <a:lnTo>
                    <a:pt x="246986" y="141808"/>
                  </a:lnTo>
                  <a:lnTo>
                    <a:pt x="243796" y="129763"/>
                  </a:lnTo>
                  <a:lnTo>
                    <a:pt x="239434" y="119470"/>
                  </a:lnTo>
                  <a:lnTo>
                    <a:pt x="234681" y="110636"/>
                  </a:lnTo>
                  <a:lnTo>
                    <a:pt x="228657" y="100809"/>
                  </a:lnTo>
                  <a:lnTo>
                    <a:pt x="223505" y="91380"/>
                  </a:lnTo>
                  <a:lnTo>
                    <a:pt x="219910" y="81955"/>
                  </a:lnTo>
                  <a:lnTo>
                    <a:pt x="218703" y="73184"/>
                  </a:lnTo>
                  <a:lnTo>
                    <a:pt x="218662" y="71596"/>
                  </a:lnTo>
                  <a:close/>
                </a:path>
                <a:path w="248285" h="265429">
                  <a:moveTo>
                    <a:pt x="81909" y="71596"/>
                  </a:moveTo>
                  <a:lnTo>
                    <a:pt x="63352" y="71596"/>
                  </a:lnTo>
                  <a:lnTo>
                    <a:pt x="64415" y="84592"/>
                  </a:lnTo>
                  <a:lnTo>
                    <a:pt x="64196" y="84592"/>
                  </a:lnTo>
                  <a:lnTo>
                    <a:pt x="46450" y="86727"/>
                  </a:lnTo>
                  <a:lnTo>
                    <a:pt x="98304" y="86727"/>
                  </a:lnTo>
                  <a:lnTo>
                    <a:pt x="89722" y="85660"/>
                  </a:lnTo>
                  <a:lnTo>
                    <a:pt x="80880" y="85139"/>
                  </a:lnTo>
                  <a:lnTo>
                    <a:pt x="81709" y="74226"/>
                  </a:lnTo>
                  <a:lnTo>
                    <a:pt x="81788" y="73184"/>
                  </a:lnTo>
                  <a:lnTo>
                    <a:pt x="81909" y="71596"/>
                  </a:lnTo>
                  <a:close/>
                </a:path>
                <a:path w="248285" h="265429">
                  <a:moveTo>
                    <a:pt x="137356" y="0"/>
                  </a:moveTo>
                  <a:lnTo>
                    <a:pt x="95857" y="5295"/>
                  </a:lnTo>
                  <a:lnTo>
                    <a:pt x="58273" y="20288"/>
                  </a:lnTo>
                  <a:lnTo>
                    <a:pt x="25936" y="43642"/>
                  </a:lnTo>
                  <a:lnTo>
                    <a:pt x="0" y="74226"/>
                  </a:lnTo>
                  <a:lnTo>
                    <a:pt x="17841" y="74226"/>
                  </a:lnTo>
                  <a:lnTo>
                    <a:pt x="38299" y="73184"/>
                  </a:lnTo>
                  <a:lnTo>
                    <a:pt x="53809" y="72142"/>
                  </a:lnTo>
                  <a:lnTo>
                    <a:pt x="53624" y="72142"/>
                  </a:lnTo>
                  <a:lnTo>
                    <a:pt x="62908" y="71596"/>
                  </a:lnTo>
                  <a:lnTo>
                    <a:pt x="218662" y="71596"/>
                  </a:lnTo>
                  <a:lnTo>
                    <a:pt x="220598" y="61212"/>
                  </a:lnTo>
                  <a:lnTo>
                    <a:pt x="226291" y="51893"/>
                  </a:lnTo>
                  <a:lnTo>
                    <a:pt x="235008" y="45406"/>
                  </a:lnTo>
                  <a:lnTo>
                    <a:pt x="245520" y="43103"/>
                  </a:lnTo>
                  <a:lnTo>
                    <a:pt x="248250" y="43103"/>
                  </a:lnTo>
                  <a:lnTo>
                    <a:pt x="224608" y="25073"/>
                  </a:lnTo>
                  <a:lnTo>
                    <a:pt x="197881" y="11511"/>
                  </a:lnTo>
                  <a:lnTo>
                    <a:pt x="168615" y="2969"/>
                  </a:lnTo>
                  <a:lnTo>
                    <a:pt x="137356" y="0"/>
                  </a:lnTo>
                  <a:close/>
                </a:path>
                <a:path w="248285" h="265429">
                  <a:moveTo>
                    <a:pt x="186604" y="71596"/>
                  </a:moveTo>
                  <a:lnTo>
                    <a:pt x="81909" y="71596"/>
                  </a:lnTo>
                  <a:lnTo>
                    <a:pt x="106328" y="73184"/>
                  </a:lnTo>
                  <a:lnTo>
                    <a:pt x="126850" y="74226"/>
                  </a:lnTo>
                  <a:lnTo>
                    <a:pt x="141614" y="74226"/>
                  </a:lnTo>
                  <a:lnTo>
                    <a:pt x="162332" y="73184"/>
                  </a:lnTo>
                  <a:lnTo>
                    <a:pt x="186604" y="71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3240" y="4698475"/>
              <a:ext cx="81646" cy="22074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4326" y="4791688"/>
              <a:ext cx="100916" cy="1498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QUESTÕES:</a:t>
            </a:r>
            <a:r>
              <a:rPr dirty="0" spc="-95"/>
              <a:t> </a:t>
            </a:r>
            <a:r>
              <a:rPr dirty="0">
                <a:solidFill>
                  <a:srgbClr val="FF0000"/>
                </a:solidFill>
              </a:rPr>
              <a:t>ISS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(TRANSIÇÃO),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IBS</a:t>
            </a:r>
            <a:r>
              <a:rPr dirty="0" spc="-8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FISCALIZAÇÃO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(PROCESSO)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1223009"/>
            <a:ext cx="9545320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Qual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é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importância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cadastro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($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destino,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DTE,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DF-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Omissões/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origem)?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IBS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somente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consumo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final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mercadorias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pelas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pessoas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físicas</a:t>
            </a:r>
            <a:r>
              <a:rPr dirty="0" sz="2000" spc="-10">
                <a:latin typeface="Calibri"/>
                <a:cs typeface="Calibri"/>
              </a:rPr>
              <a:t> (operação)?</a:t>
            </a:r>
            <a:endParaRPr sz="2000">
              <a:latin typeface="Calibri"/>
              <a:cs typeface="Calibri"/>
            </a:endParaRPr>
          </a:p>
          <a:p>
            <a:pPr algn="just" marL="352425" marR="5080" indent="-33972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Poderá</a:t>
            </a:r>
            <a:r>
              <a:rPr dirty="0" sz="2000" spc="2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ter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conflito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local</a:t>
            </a:r>
            <a:r>
              <a:rPr dirty="0" sz="20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ocorrência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fato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gerador</a:t>
            </a:r>
            <a:r>
              <a:rPr dirty="0" sz="20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(art.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11)</a:t>
            </a:r>
            <a:r>
              <a:rPr dirty="0" sz="2000" spc="2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destinação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produto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arrecadação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$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(art.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156-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A,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§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4º,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inciso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II,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CF88)?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Tudo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será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cadeia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econômica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RFB.</a:t>
            </a:r>
            <a:r>
              <a:rPr dirty="0" sz="2000" spc="40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CGIBS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fiscalizará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ou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somente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coordenará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custos</a:t>
            </a:r>
            <a:r>
              <a:rPr dirty="0" sz="2000" spc="-10" b="1">
                <a:latin typeface="Calibri"/>
                <a:cs typeface="Calibri"/>
              </a:rPr>
              <a:t>)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algn="just" marL="352425" marR="5715" indent="-33972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Todos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poderão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participar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das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fiscalizações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(titular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 cotitular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participante)</a:t>
            </a:r>
            <a:r>
              <a:rPr dirty="0" sz="2000" b="1">
                <a:latin typeface="Calibri"/>
                <a:cs typeface="Calibri"/>
              </a:rPr>
              <a:t>,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poderá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ter</a:t>
            </a:r>
            <a:r>
              <a:rPr dirty="0" sz="2000" spc="32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delegações</a:t>
            </a:r>
            <a:r>
              <a:rPr dirty="0" sz="2000" b="1">
                <a:latin typeface="Calibri"/>
                <a:cs typeface="Calibri"/>
              </a:rPr>
              <a:t>,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prorrogações</a:t>
            </a:r>
            <a:r>
              <a:rPr dirty="0" sz="2000" spc="3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3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prazos,</a:t>
            </a:r>
            <a:r>
              <a:rPr dirty="0" sz="2000" spc="315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arbitramentos</a:t>
            </a:r>
            <a:r>
              <a:rPr dirty="0" sz="2000" b="1">
                <a:latin typeface="Calibri"/>
                <a:cs typeface="Calibri"/>
              </a:rPr>
              <a:t>,</a:t>
            </a:r>
            <a:r>
              <a:rPr dirty="0" sz="2000" spc="315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presunções</a:t>
            </a:r>
            <a:r>
              <a:rPr dirty="0" sz="2000" spc="3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(jurisprudências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atuais),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regimes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especiais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(sanção)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Simples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Nacional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fisco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municipal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poderá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fiscalizar</a:t>
            </a:r>
            <a:r>
              <a:rPr dirty="0" sz="20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CBS,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também</a:t>
            </a:r>
            <a:r>
              <a:rPr dirty="0" sz="2000" spc="1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(delegação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recíproca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processos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pequeno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IBS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CBS</a:t>
            </a:r>
            <a:r>
              <a:rPr dirty="0" sz="2000" spc="-20">
                <a:latin typeface="Calibri"/>
                <a:cs typeface="Calibri"/>
              </a:rPr>
              <a:t>)?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7594" y="6642302"/>
            <a:ext cx="397827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X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Público</a:t>
            </a:r>
            <a:r>
              <a:rPr dirty="0" sz="1000" spc="4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Interno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24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Setorial</a:t>
            </a:r>
            <a:r>
              <a:rPr dirty="0" sz="1000" spc="7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Confidencial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(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)</a:t>
            </a:r>
            <a:r>
              <a:rPr dirty="0" sz="1000" spc="-114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Dados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Pessoais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QUESTÕES: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/>
              <a:t>ISS</a:t>
            </a:r>
            <a:r>
              <a:rPr dirty="0" spc="-80"/>
              <a:t> </a:t>
            </a:r>
            <a:r>
              <a:rPr dirty="0"/>
              <a:t>(TRANSIÇÃO),</a:t>
            </a:r>
            <a:r>
              <a:rPr dirty="0" spc="-55"/>
              <a:t> </a:t>
            </a:r>
            <a:r>
              <a:rPr dirty="0"/>
              <a:t>IBS</a:t>
            </a:r>
            <a:r>
              <a:rPr dirty="0" spc="-80"/>
              <a:t> </a:t>
            </a:r>
            <a:r>
              <a:rPr dirty="0"/>
              <a:t>-</a:t>
            </a:r>
            <a:r>
              <a:rPr dirty="0" spc="-90"/>
              <a:t> </a:t>
            </a:r>
            <a:r>
              <a:rPr dirty="0"/>
              <a:t>FISCALIZAÇÃO</a:t>
            </a:r>
            <a:r>
              <a:rPr dirty="0" spc="-45"/>
              <a:t> </a:t>
            </a:r>
            <a:r>
              <a:rPr dirty="0" spc="-10"/>
              <a:t>(PROCESSO)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96108" y="918209"/>
            <a:ext cx="9545955" cy="5818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arquitetura</a:t>
            </a:r>
            <a:r>
              <a:rPr dirty="0" sz="2000" spc="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8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SINAFI</a:t>
            </a:r>
            <a:r>
              <a:rPr dirty="0" sz="2000" spc="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Sistema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Nacional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Fiscalização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Integrada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(integrar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dados,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roteiros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padrão</a:t>
            </a:r>
            <a:r>
              <a:rPr dirty="0" sz="2000" spc="-10">
                <a:latin typeface="Calibri"/>
                <a:cs typeface="Calibri"/>
              </a:rPr>
              <a:t>)?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  <a:tab pos="796925" algn="l"/>
                <a:tab pos="2294255" algn="l"/>
                <a:tab pos="3120390" algn="l"/>
                <a:tab pos="3886835" algn="l"/>
                <a:tab pos="5776595" algn="l"/>
                <a:tab pos="6877050" algn="l"/>
                <a:tab pos="7438390" algn="l"/>
                <a:tab pos="9403080" algn="l"/>
              </a:tabLst>
            </a:pPr>
            <a:r>
              <a:rPr dirty="0" sz="2000" spc="-25" b="1">
                <a:latin typeface="Calibri"/>
                <a:cs typeface="Calibri"/>
              </a:rPr>
              <a:t>As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informações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fiscais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serão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compartilhadas,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inclusive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5" b="1">
                <a:latin typeface="Calibri"/>
                <a:cs typeface="Calibri"/>
              </a:rPr>
              <a:t>nos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monitoramentos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50" b="1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planejamentos?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autuações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ofício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multas</a:t>
            </a:r>
            <a:r>
              <a:rPr dirty="0" sz="2000" spc="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titular</a:t>
            </a:r>
            <a:r>
              <a:rPr dirty="0" sz="2000" spc="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spc="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cotitular</a:t>
            </a:r>
            <a:r>
              <a:rPr dirty="0" sz="2000" spc="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spc="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participante)</a:t>
            </a:r>
            <a:r>
              <a:rPr dirty="0" sz="2000">
                <a:latin typeface="Calibri"/>
                <a:cs typeface="Calibri"/>
              </a:rPr>
              <a:t>?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produto</a:t>
            </a:r>
            <a:r>
              <a:rPr dirty="0" sz="2000" spc="1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fiscal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das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omissões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receitas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(origem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spc="-10" b="1">
                <a:latin typeface="Calibri"/>
                <a:cs typeface="Calibri"/>
              </a:rPr>
              <a:t> destino)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  <a:tab pos="1644650" algn="l"/>
                <a:tab pos="2065655" algn="l"/>
                <a:tab pos="3143250" algn="l"/>
                <a:tab pos="3423285" algn="l"/>
                <a:tab pos="4597400" algn="l"/>
                <a:tab pos="5356225" algn="l"/>
                <a:tab pos="6645909" algn="l"/>
                <a:tab pos="7067550" algn="l"/>
                <a:tab pos="8705850" algn="l"/>
                <a:tab pos="9403080" algn="l"/>
              </a:tabLst>
            </a:pPr>
            <a:r>
              <a:rPr dirty="0" sz="2000" spc="-10" b="1">
                <a:latin typeface="Calibri"/>
                <a:cs typeface="Calibri"/>
              </a:rPr>
              <a:t>Programas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5" b="1">
                <a:latin typeface="Calibri"/>
                <a:cs typeface="Calibri"/>
              </a:rPr>
              <a:t>de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estimulo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50" b="1">
                <a:latin typeface="Calibri"/>
                <a:cs typeface="Calibri"/>
              </a:rPr>
              <a:t>à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cidadania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fiscal,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programas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conformidade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fiscal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50" b="1">
                <a:latin typeface="Calibri"/>
                <a:cs typeface="Calibri"/>
              </a:rPr>
              <a:t>e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autorregularizações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serão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preservados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(denúncia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espontânea)</a:t>
            </a:r>
            <a:r>
              <a:rPr dirty="0" sz="2000" spc="-1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regulamento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(156-</a:t>
            </a:r>
            <a:r>
              <a:rPr dirty="0" sz="2000">
                <a:latin typeface="Calibri"/>
                <a:cs typeface="Calibri"/>
              </a:rPr>
              <a:t>B,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inciso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132/23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citado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134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vezes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214/25)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terá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conflito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(doutrina)?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Conceitos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abertos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PLP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mais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contencioso</a:t>
            </a:r>
            <a:r>
              <a:rPr dirty="0" sz="2000" spc="-10">
                <a:latin typeface="Calibri"/>
                <a:cs typeface="Calibri"/>
              </a:rPr>
              <a:t>)!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LOAT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(segurança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jurídica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Fisco)?</a:t>
            </a:r>
            <a:endParaRPr sz="2000">
              <a:latin typeface="Calibri"/>
              <a:cs typeface="Calibri"/>
            </a:endParaRPr>
          </a:p>
          <a:p>
            <a:pPr marL="355600" marR="8255" indent="-34290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5600" algn="l"/>
                <a:tab pos="629285" algn="l"/>
                <a:tab pos="1007744" algn="l"/>
                <a:tab pos="1829435" algn="l"/>
                <a:tab pos="2245360" algn="l"/>
                <a:tab pos="3339465" algn="l"/>
                <a:tab pos="4165600" algn="l"/>
                <a:tab pos="5452110" algn="l"/>
                <a:tab pos="6014720" algn="l"/>
                <a:tab pos="6682105" algn="l"/>
                <a:tab pos="7162165" algn="l"/>
                <a:tab pos="8072120" algn="l"/>
                <a:tab pos="8479155" algn="l"/>
                <a:tab pos="9122410" algn="l"/>
                <a:tab pos="9395460" algn="l"/>
              </a:tabLst>
            </a:pPr>
            <a:r>
              <a:rPr dirty="0" sz="2000" spc="-5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5" b="1">
                <a:latin typeface="Calibri"/>
                <a:cs typeface="Calibri"/>
              </a:rPr>
              <a:t>as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Juntas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5" b="1">
                <a:latin typeface="Calibri"/>
                <a:cs typeface="Calibri"/>
              </a:rPr>
              <a:t>de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Recursos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Fiscais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municipais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(até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204X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em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relação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ISS)?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 spc="-10">
                <a:latin typeface="Calibri"/>
                <a:cs typeface="Calibri"/>
              </a:rPr>
              <a:t>jurisprudencialismo/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súmulas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provimentos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vinculantes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CHAT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Fórum</a:t>
            </a:r>
            <a:r>
              <a:rPr dirty="0" sz="2000" spc="-10">
                <a:latin typeface="Calibri"/>
                <a:cs typeface="Calibri"/>
              </a:rPr>
              <a:t>)?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Newmar Martins</dc:creator>
  <dc:title>Apresentação do PowerPoint</dc:title>
  <dcterms:created xsi:type="dcterms:W3CDTF">2025-10-27T21:31:25Z</dcterms:created>
  <dcterms:modified xsi:type="dcterms:W3CDTF">2025-10-27T21:31:25Z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2025-10-27T00:00:00Z</vt:filetime>
  </property>
  <property fmtid="{D5CDD505-2E9C-101B-9397-08002B2CF9AE}" pid="5" name="Producer">
    <vt:lpwstr>Microsoft® PowerPoint® 2021</vt:lpwstr>
  </property>
</Properties>
</file>