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3748F3-35E4-7151-42BF-0DF389346290}" v="11" dt="2025-10-27T15:37:50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Vilches Marques Monteiro" userId="S::rafaelvilches@sf.prefeitura.sp.gov.br::1a53339e-12bb-4d99-9a2c-cd537f38fa3c" providerId="AD" clId="Web-{813748F3-35E4-7151-42BF-0DF389346290}"/>
    <pc:docChg chg="modSld">
      <pc:chgData name="Rafael Vilches Marques Monteiro" userId="S::rafaelvilches@sf.prefeitura.sp.gov.br::1a53339e-12bb-4d99-9a2c-cd537f38fa3c" providerId="AD" clId="Web-{813748F3-35E4-7151-42BF-0DF389346290}" dt="2025-10-27T15:36:34.989" v="7" actId="1076"/>
      <pc:docMkLst>
        <pc:docMk/>
      </pc:docMkLst>
      <pc:sldChg chg="addSp modSp">
        <pc:chgData name="Rafael Vilches Marques Monteiro" userId="S::rafaelvilches@sf.prefeitura.sp.gov.br::1a53339e-12bb-4d99-9a2c-cd537f38fa3c" providerId="AD" clId="Web-{813748F3-35E4-7151-42BF-0DF389346290}" dt="2025-10-27T15:36:34.989" v="7" actId="1076"/>
        <pc:sldMkLst>
          <pc:docMk/>
          <pc:sldMk cId="0" sldId="256"/>
        </pc:sldMkLst>
        <pc:spChg chg="mod">
          <ac:chgData name="Rafael Vilches Marques Monteiro" userId="S::rafaelvilches@sf.prefeitura.sp.gov.br::1a53339e-12bb-4d99-9a2c-cd537f38fa3c" providerId="AD" clId="Web-{813748F3-35E4-7151-42BF-0DF389346290}" dt="2025-10-27T15:36:26.864" v="4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Rafael Vilches Marques Monteiro" userId="S::rafaelvilches@sf.prefeitura.sp.gov.br::1a53339e-12bb-4d99-9a2c-cd537f38fa3c" providerId="AD" clId="Web-{813748F3-35E4-7151-42BF-0DF389346290}" dt="2025-10-27T15:36:26.864" v="5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Rafael Vilches Marques Monteiro" userId="S::rafaelvilches@sf.prefeitura.sp.gov.br::1a53339e-12bb-4d99-9a2c-cd537f38fa3c" providerId="AD" clId="Web-{813748F3-35E4-7151-42BF-0DF389346290}" dt="2025-10-27T15:36:34.989" v="6" actId="1076"/>
          <ac:spMkLst>
            <pc:docMk/>
            <pc:sldMk cId="0" sldId="256"/>
            <ac:spMk id="6" creationId="{00000000-0000-0000-0000-000000000000}"/>
          </ac:spMkLst>
        </pc:spChg>
        <pc:spChg chg="add mod">
          <ac:chgData name="Rafael Vilches Marques Monteiro" userId="S::rafaelvilches@sf.prefeitura.sp.gov.br::1a53339e-12bb-4d99-9a2c-cd537f38fa3c" providerId="AD" clId="Web-{813748F3-35E4-7151-42BF-0DF389346290}" dt="2025-10-27T15:36:34.989" v="7" actId="1076"/>
          <ac:spMkLst>
            <pc:docMk/>
            <pc:sldMk cId="0" sldId="256"/>
            <ac:spMk id="7" creationId="{40EC82C4-73E1-AF20-D207-18756BE3EE4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D946-CE55-472C-804D-C8AB82001CAA}" type="datetimeFigureOut">
              <a:t>27/10/2025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E1A9A-FEAB-4B89-B588-4EFD5103817E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64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8D8D8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92203"/>
            <a:ext cx="60037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Normas Gerais do IBS e CBS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491576"/>
            <a:ext cx="57029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Base Ampla de Incidência - Lei Complementar nº 214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433923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190249" y="479007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EC82C4-73E1-AF20-D207-18756BE3EE4D}"/>
              </a:ext>
            </a:extLst>
          </p:cNvPr>
          <p:cNvSpPr txBox="1"/>
          <p:nvPr/>
        </p:nvSpPr>
        <p:spPr>
          <a:xfrm>
            <a:off x="5859308" y="4455285"/>
            <a:ext cx="7757821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 b="1" dirty="0">
                <a:latin typeface="Work Sans"/>
              </a:rPr>
              <a:t>Rafael </a:t>
            </a:r>
            <a:r>
              <a:rPr lang="pt-BR" sz="2200" b="1" dirty="0" err="1">
                <a:latin typeface="Work Sans"/>
              </a:rPr>
              <a:t>Vilches</a:t>
            </a:r>
            <a:r>
              <a:rPr lang="pt-BR" sz="2200" b="1" dirty="0">
                <a:latin typeface="Work Sans"/>
              </a:rPr>
              <a:t> Marques Monteiro</a:t>
            </a:r>
            <a:endParaRPr lang="en-US" sz="2200">
              <a:latin typeface="Work Sans"/>
            </a:endParaRPr>
          </a:p>
          <a:p>
            <a:pPr algn="ctr"/>
            <a:endParaRPr lang="pt-BR" dirty="0">
              <a:ea typeface="Calibri"/>
              <a:cs typeface="Calibri"/>
            </a:endParaRPr>
          </a:p>
          <a:p>
            <a:pPr algn="ctr"/>
            <a:r>
              <a:rPr lang="pt-BR" sz="2000" dirty="0">
                <a:latin typeface="Work Sans"/>
              </a:rPr>
              <a:t>Auditor Fiscal Tributário Municipal – São Paulo</a:t>
            </a:r>
            <a:endParaRPr lang="en-US" sz="2000">
              <a:latin typeface="Work Sans"/>
            </a:endParaRPr>
          </a:p>
          <a:p>
            <a:pPr algn="ctr"/>
            <a:r>
              <a:rPr lang="pt-BR" sz="2000" dirty="0">
                <a:latin typeface="Work Sans"/>
              </a:rPr>
              <a:t>Assessor Técnico do Departamento de Tributação e Julgamento (DEJUG)</a:t>
            </a:r>
            <a:endParaRPr lang="en-US" sz="2000" dirty="0">
              <a:latin typeface="Work Sans"/>
            </a:endParaRPr>
          </a:p>
          <a:p>
            <a:pPr algn="ctr"/>
            <a:r>
              <a:rPr lang="pt-BR" sz="2000" dirty="0">
                <a:latin typeface="Work Sans"/>
              </a:rPr>
              <a:t>Representante do Município de São Paulo na ABRASF (Associação Brasileira das Secretarias de Finanças das Capitais)</a:t>
            </a:r>
            <a:br>
              <a:rPr lang="pt-BR" sz="2000" dirty="0">
                <a:latin typeface="Work Sans"/>
              </a:rPr>
            </a:br>
            <a:r>
              <a:rPr lang="pt-BR" sz="2000" dirty="0">
                <a:latin typeface="Work Sans"/>
              </a:rPr>
              <a:t>Indicado pela FNP ao GT 01 (Normas Gerais) do Comitê Gestor do IBS</a:t>
            </a:r>
            <a:endParaRPr lang="en-US" sz="2000" dirty="0">
              <a:latin typeface="Work Sans"/>
            </a:endParaRPr>
          </a:p>
          <a:p>
            <a:pPr algn="l"/>
            <a:endParaRPr lang="pt-BR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6325"/>
            <a:ext cx="849034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Local da Operação - Regras Específicas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37934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📍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Regras por tipo de bem/serviço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333512"/>
            <a:ext cx="13042821" cy="2869763"/>
          </a:xfrm>
          <a:prstGeom prst="roundRect">
            <a:avLst>
              <a:gd name="adj" fmla="val 3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341132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46781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Tipo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17368" y="346781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Local da Operação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01410" y="3912037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768" y="4038719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Bem móvel material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17368" y="4038719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Entrega ou disponibilização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801410" y="448294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99768" y="460962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Bem imóvel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17368" y="460962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Local do imóvel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01410" y="505384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9768" y="5180528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Serviços e bens imateriais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17368" y="5180528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Domicílio principal do adquirente (regra geral)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801410" y="562475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768" y="575143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Serviços (regras especiais)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517368" y="575143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Local da prestação (no geral)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598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Estrutura de Alíquotas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97762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Hierarquia das alíquotas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2592824"/>
            <a:ext cx="25949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Três conceitos distintos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6280190" y="3200638"/>
            <a:ext cx="198358" cy="1190744"/>
          </a:xfrm>
          <a:prstGeom prst="roundRect">
            <a:avLst>
              <a:gd name="adj" fmla="val 4610"/>
            </a:avLst>
          </a:prstGeom>
          <a:solidFill>
            <a:srgbClr val="E6AD75"/>
          </a:solidFill>
          <a:ln w="7620">
            <a:solidFill>
              <a:srgbClr val="CC935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76906" y="3398996"/>
            <a:ext cx="30202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1. </a:t>
            </a: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🎯</a:t>
            </a: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Alíquota de referência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6577846" y="4589740"/>
            <a:ext cx="198358" cy="1190744"/>
          </a:xfrm>
          <a:prstGeom prst="roundRect">
            <a:avLst>
              <a:gd name="adj" fmla="val 4610"/>
            </a:avLst>
          </a:prstGeom>
          <a:solidFill>
            <a:srgbClr val="E6AD75"/>
          </a:solidFill>
          <a:ln w="7620">
            <a:solidFill>
              <a:srgbClr val="CC935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974562" y="47880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2. </a:t>
            </a: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⚖️</a:t>
            </a: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Alíquota padrão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6875502" y="5978843"/>
            <a:ext cx="198358" cy="1190744"/>
          </a:xfrm>
          <a:prstGeom prst="roundRect">
            <a:avLst>
              <a:gd name="adj" fmla="val 4610"/>
            </a:avLst>
          </a:prstGeom>
          <a:solidFill>
            <a:srgbClr val="E6AD75"/>
          </a:solidFill>
          <a:ln w="7620">
            <a:solidFill>
              <a:srgbClr val="CC935B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72218" y="6177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3. </a:t>
            </a: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✅</a:t>
            </a: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Alíquota efetiva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87523"/>
            <a:ext cx="54178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Agenda da Apresentação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3005257"/>
            <a:ext cx="446484" cy="446484"/>
          </a:xfrm>
          <a:prstGeom prst="roundRect">
            <a:avLst>
              <a:gd name="adj" fmla="val 2048"/>
            </a:avLst>
          </a:prstGeom>
          <a:solidFill>
            <a:srgbClr val="E6AD75"/>
          </a:solidFill>
          <a:ln w="7620">
            <a:solidFill>
              <a:srgbClr val="CC935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25032" y="3073479"/>
            <a:ext cx="2906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Tópicos que abordaremos: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925032" y="3502700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Base ampla de incidência do IBS e CBS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925032" y="3889653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Conceitos fundamentais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925032" y="4276606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Tipos de fornecedores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925032" y="4663559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Onerosidade e exceções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925032" y="5050512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Momento do fato gerador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925032" y="5437465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Local da operação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925032" y="5824418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Estrutura de alíquotas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8328"/>
            <a:ext cx="55924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Base Ampla de Incidência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07701"/>
            <a:ext cx="26910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🎯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"Imposto sobre tudo"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21551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Lei Complementar nº 214 – Título 1 do Livro 1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2254091" y="34497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Bens móveis materiais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87893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Além de mercadorias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56297"/>
            <a:ext cx="4564975" cy="456497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766" y="3760410"/>
            <a:ext cx="296942" cy="29694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5284" y="34497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Bens imóveis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895284" y="3878937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Alienação e locação (E o ITBI?)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56297"/>
            <a:ext cx="4564975" cy="4564975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6335" y="3760410"/>
            <a:ext cx="296942" cy="2969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895284" y="6099334"/>
            <a:ext cx="2771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Bens imateriais e direitos</a:t>
            </a:r>
            <a:endParaRPr lang="en-US" sz="19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56297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6335" y="6019979"/>
            <a:ext cx="296942" cy="2969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8809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Serviços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10193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Conceito residual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756297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6766" y="6019979"/>
            <a:ext cx="296942" cy="2969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4369"/>
            <a:ext cx="7808595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Questão Importante - Listas de Serviços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93790" y="1691283"/>
            <a:ext cx="6303526" cy="825937"/>
          </a:xfrm>
          <a:prstGeom prst="roundRect">
            <a:avLst>
              <a:gd name="adj" fmla="val 1107"/>
            </a:avLst>
          </a:prstGeom>
          <a:solidFill>
            <a:srgbClr val="D9D9D9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3" y="1931551"/>
            <a:ext cx="334923" cy="2678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85900" y="1914525"/>
            <a:ext cx="322421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❓ Mas as listas acabaram?</a:t>
            </a:r>
            <a:endParaRPr lang="en-US" sz="2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04" y="1691283"/>
            <a:ext cx="5673090" cy="5673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6325"/>
            <a:ext cx="53761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Conceitos Fundamentais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26924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📚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Definições Essenciais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333512"/>
            <a:ext cx="13042821" cy="2869763"/>
          </a:xfrm>
          <a:prstGeom prst="roundRect">
            <a:avLst>
              <a:gd name="adj" fmla="val 3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341132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46781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Conceito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17368" y="346781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Definição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01410" y="3912037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768" y="4038719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Fornecimento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17368" y="4038719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Entrega, disponibilização, prestação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801410" y="448294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99768" y="460962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Fornecedor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17368" y="4609624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Quem realiza o fornecimento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01410" y="505384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9768" y="5180528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Adquirente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17368" y="5180528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Quem paga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801410" y="562475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768" y="575143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Destinatário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517368" y="575143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Beneficiário da operação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1710"/>
            <a:ext cx="49683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Tipos de Fornecedores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01083"/>
            <a:ext cx="34176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👥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Quem pode ser fornecedor?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2906554"/>
            <a:ext cx="4215289" cy="2942511"/>
          </a:xfrm>
          <a:prstGeom prst="roundRect">
            <a:avLst>
              <a:gd name="adj" fmla="val 3729"/>
            </a:avLst>
          </a:prstGeom>
          <a:solidFill>
            <a:srgbClr val="D8D8D8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883694"/>
            <a:ext cx="4215289" cy="91440"/>
          </a:xfrm>
          <a:prstGeom prst="roundRect">
            <a:avLst>
              <a:gd name="adj" fmla="val 10000"/>
            </a:avLst>
          </a:prstGeom>
          <a:solidFill>
            <a:srgbClr val="E6AD75"/>
          </a:solidFill>
          <a:ln/>
        </p:spPr>
      </p:sp>
      <p:sp>
        <p:nvSpPr>
          <p:cNvPr id="6" name="Shape 4"/>
          <p:cNvSpPr/>
          <p:nvPr/>
        </p:nvSpPr>
        <p:spPr>
          <a:xfrm>
            <a:off x="2603778" y="260889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AD75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372" y="2787491"/>
            <a:ext cx="238125" cy="2381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5008" y="34026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Pessoa física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5207437" y="2906554"/>
            <a:ext cx="4215408" cy="2942511"/>
          </a:xfrm>
          <a:prstGeom prst="roundRect">
            <a:avLst>
              <a:gd name="adj" fmla="val 3729"/>
            </a:avLst>
          </a:prstGeom>
          <a:solidFill>
            <a:srgbClr val="D8D8D8">
              <a:alpha val="95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207437" y="2883694"/>
            <a:ext cx="4215408" cy="91440"/>
          </a:xfrm>
          <a:prstGeom prst="roundRect">
            <a:avLst>
              <a:gd name="adj" fmla="val 10000"/>
            </a:avLst>
          </a:prstGeom>
          <a:solidFill>
            <a:srgbClr val="E6AD75"/>
          </a:solidFill>
          <a:ln/>
        </p:spPr>
      </p:sp>
      <p:sp>
        <p:nvSpPr>
          <p:cNvPr id="11" name="Shape 8"/>
          <p:cNvSpPr/>
          <p:nvPr/>
        </p:nvSpPr>
        <p:spPr>
          <a:xfrm>
            <a:off x="7017425" y="260889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AD75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6018" y="2787491"/>
            <a:ext cx="238125" cy="23812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8655" y="34026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Pessoa jurídica</a:t>
            </a:r>
            <a:endParaRPr lang="en-US" sz="1950" dirty="0"/>
          </a:p>
        </p:txBody>
      </p:sp>
      <p:sp>
        <p:nvSpPr>
          <p:cNvPr id="14" name="Shape 10"/>
          <p:cNvSpPr/>
          <p:nvPr/>
        </p:nvSpPr>
        <p:spPr>
          <a:xfrm>
            <a:off x="9621203" y="2906554"/>
            <a:ext cx="4215289" cy="2942511"/>
          </a:xfrm>
          <a:prstGeom prst="roundRect">
            <a:avLst>
              <a:gd name="adj" fmla="val 3729"/>
            </a:avLst>
          </a:prstGeom>
          <a:solidFill>
            <a:srgbClr val="D8D8D8">
              <a:alpha val="95000"/>
            </a:srgbClr>
          </a:solidFill>
          <a:ln/>
        </p:spPr>
      </p:sp>
      <p:sp>
        <p:nvSpPr>
          <p:cNvPr id="15" name="Shape 11"/>
          <p:cNvSpPr/>
          <p:nvPr/>
        </p:nvSpPr>
        <p:spPr>
          <a:xfrm>
            <a:off x="9621203" y="2883694"/>
            <a:ext cx="4215289" cy="91440"/>
          </a:xfrm>
          <a:prstGeom prst="roundRect">
            <a:avLst>
              <a:gd name="adj" fmla="val 10000"/>
            </a:avLst>
          </a:prstGeom>
          <a:solidFill>
            <a:srgbClr val="E6AD75"/>
          </a:solidFill>
          <a:ln/>
        </p:spPr>
      </p:sp>
      <p:sp>
        <p:nvSpPr>
          <p:cNvPr id="16" name="Shape 12"/>
          <p:cNvSpPr/>
          <p:nvPr/>
        </p:nvSpPr>
        <p:spPr>
          <a:xfrm>
            <a:off x="11431191" y="260889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6AD75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9784" y="2787491"/>
            <a:ext cx="238125" cy="23812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42421" y="34026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Ente despersonalizado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9842421" y="3831908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Fundos de investimento</a:t>
            </a:r>
            <a:endParaRPr lang="en-US" sz="1550" dirty="0"/>
          </a:p>
        </p:txBody>
      </p:sp>
      <p:sp>
        <p:nvSpPr>
          <p:cNvPr id="20" name="Text 15"/>
          <p:cNvSpPr/>
          <p:nvPr/>
        </p:nvSpPr>
        <p:spPr>
          <a:xfrm>
            <a:off x="9842421" y="421886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Consórcios</a:t>
            </a:r>
            <a:endParaRPr lang="en-US" sz="1550" dirty="0"/>
          </a:p>
        </p:txBody>
      </p:sp>
      <p:sp>
        <p:nvSpPr>
          <p:cNvPr id="21" name="Text 16"/>
          <p:cNvSpPr/>
          <p:nvPr/>
        </p:nvSpPr>
        <p:spPr>
          <a:xfrm>
            <a:off x="9842421" y="4605814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Condomínios</a:t>
            </a:r>
            <a:endParaRPr lang="en-US" sz="1550" dirty="0"/>
          </a:p>
        </p:txBody>
      </p:sp>
      <p:sp>
        <p:nvSpPr>
          <p:cNvPr id="22" name="Text 17"/>
          <p:cNvSpPr/>
          <p:nvPr/>
        </p:nvSpPr>
        <p:spPr>
          <a:xfrm>
            <a:off x="9842421" y="499276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Sociedades em conta de participação</a:t>
            </a:r>
            <a:endParaRPr lang="en-US" sz="1550" dirty="0"/>
          </a:p>
        </p:txBody>
      </p:sp>
      <p:sp>
        <p:nvSpPr>
          <p:cNvPr id="23" name="Shape 18"/>
          <p:cNvSpPr/>
          <p:nvPr/>
        </p:nvSpPr>
        <p:spPr>
          <a:xfrm>
            <a:off x="793790" y="6072307"/>
            <a:ext cx="13042821" cy="855583"/>
          </a:xfrm>
          <a:prstGeom prst="roundRect">
            <a:avLst>
              <a:gd name="adj" fmla="val 1069"/>
            </a:avLst>
          </a:prstGeom>
          <a:solidFill>
            <a:srgbClr val="D9D9D9"/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48" y="6339364"/>
            <a:ext cx="310039" cy="248007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500545" y="6320195"/>
            <a:ext cx="34291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⚖️ Habitualidade é necessária?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72201"/>
            <a:ext cx="71161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Onerosidade - Fato Fundamental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071574"/>
            <a:ext cx="3872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💰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Conceito Amplo de Onerosidade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877747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Não é somente pagamento em dinheiro: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80190" y="4696420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🔄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Permuta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508337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🤝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Troca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4703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📄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Dação em pagamento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08074" y="3877747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⚠️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Operações não onerosas (exceção):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08074" y="4696420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🎁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Brindes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308074" y="508337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🎉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Bonificação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54703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❤️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Doação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79069"/>
            <a:ext cx="57085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Momento do Fato Gerador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778443"/>
            <a:ext cx="37366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⏰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Quando ocorre o fato gerador?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280190" y="3386257"/>
            <a:ext cx="7556421" cy="1189196"/>
          </a:xfrm>
          <a:prstGeom prst="roundRect">
            <a:avLst>
              <a:gd name="adj" fmla="val 769"/>
            </a:avLst>
          </a:prstGeom>
          <a:solidFill>
            <a:srgbClr val="D8D8D8">
              <a:alpha val="95000"/>
            </a:srgbClr>
          </a:solidFill>
          <a:ln w="22860">
            <a:solidFill>
              <a:srgbClr val="E6AD7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1408" y="36074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Regra geral: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01408" y="4036695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Momento do fornecimento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280190" y="4798695"/>
            <a:ext cx="7556421" cy="1351717"/>
          </a:xfrm>
          <a:prstGeom prst="roundRect">
            <a:avLst>
              <a:gd name="adj" fmla="val 676"/>
            </a:avLst>
          </a:prstGeom>
          <a:solidFill>
            <a:srgbClr val="D9D9D9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5065752"/>
            <a:ext cx="310039" cy="2480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986945" y="5046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Questão especial: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6986945" y="5555099"/>
            <a:ext cx="6651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E o pagamento antecipado?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73072"/>
            <a:ext cx="68809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Local da Operação - Visão Geral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372445"/>
            <a:ext cx="59428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🗺️</a:t>
            </a:r>
            <a:r>
              <a:rPr lang="en-US" sz="1950" dirty="0">
                <a:solidFill>
                  <a:srgbClr val="142238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 Determinação do local para alíquota e arrecadação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280190" y="3980259"/>
            <a:ext cx="7556421" cy="1576149"/>
          </a:xfrm>
          <a:prstGeom prst="roundRect">
            <a:avLst>
              <a:gd name="adj" fmla="val 6962"/>
            </a:avLst>
          </a:prstGeom>
          <a:solidFill>
            <a:srgbClr val="D8D8D8">
              <a:alpha val="95000"/>
            </a:srgbClr>
          </a:solidFill>
          <a:ln w="22860">
            <a:solidFill>
              <a:srgbClr val="E6AD7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57330" y="3980259"/>
            <a:ext cx="91440" cy="1576149"/>
          </a:xfrm>
          <a:prstGeom prst="roundRect">
            <a:avLst>
              <a:gd name="adj" fmla="val 10000"/>
            </a:avLst>
          </a:prstGeom>
          <a:solidFill>
            <a:srgbClr val="E6AD75"/>
          </a:solidFill>
          <a:ln/>
        </p:spPr>
      </p:sp>
      <p:sp>
        <p:nvSpPr>
          <p:cNvPr id="7" name="Text 4"/>
          <p:cNvSpPr/>
          <p:nvPr/>
        </p:nvSpPr>
        <p:spPr>
          <a:xfrm>
            <a:off x="6569988" y="42014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DM Serif Display" pitchFamily="34" charset="0"/>
                <a:ea typeface="DM Serif Display" pitchFamily="34" charset="-122"/>
                <a:cs typeface="DM Serif Display" pitchFamily="34" charset="-120"/>
              </a:rPr>
              <a:t>Impacta: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569988" y="4630698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📊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Alíquota aplicável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569988" y="5017651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🏛️</a:t>
            </a:r>
            <a:r>
              <a:rPr lang="en-US" sz="1550" dirty="0">
                <a:solidFill>
                  <a:srgbClr val="3C3939"/>
                </a:solidFill>
                <a:latin typeface="Work Sans Medium" pitchFamily="34" charset="0"/>
                <a:ea typeface="Work Sans Medium" pitchFamily="34" charset="-122"/>
                <a:cs typeface="Work Sans Medium" pitchFamily="34" charset="-120"/>
              </a:rPr>
              <a:t> Destino do produto da arrecadação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5</cp:revision>
  <dcterms:created xsi:type="dcterms:W3CDTF">2025-10-27T15:35:03Z</dcterms:created>
  <dcterms:modified xsi:type="dcterms:W3CDTF">2025-10-27T15:37:50Z</dcterms:modified>
</cp:coreProperties>
</file>