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Aptos"/>
      </a:defRPr>
    </a:lvl1pPr>
    <a:lvl2pPr indent="228600" latinLnBrk="0">
      <a:defRPr sz="1200">
        <a:latin typeface="+mj-lt"/>
        <a:ea typeface="+mj-ea"/>
        <a:cs typeface="+mj-cs"/>
        <a:sym typeface="Aptos"/>
      </a:defRPr>
    </a:lvl2pPr>
    <a:lvl3pPr indent="457200" latinLnBrk="0">
      <a:defRPr sz="1200">
        <a:latin typeface="+mj-lt"/>
        <a:ea typeface="+mj-ea"/>
        <a:cs typeface="+mj-cs"/>
        <a:sym typeface="Aptos"/>
      </a:defRPr>
    </a:lvl3pPr>
    <a:lvl4pPr indent="685800" latinLnBrk="0">
      <a:defRPr sz="1200">
        <a:latin typeface="+mj-lt"/>
        <a:ea typeface="+mj-ea"/>
        <a:cs typeface="+mj-cs"/>
        <a:sym typeface="Aptos"/>
      </a:defRPr>
    </a:lvl4pPr>
    <a:lvl5pPr indent="914400" latinLnBrk="0">
      <a:defRPr sz="1200">
        <a:latin typeface="+mj-lt"/>
        <a:ea typeface="+mj-ea"/>
        <a:cs typeface="+mj-cs"/>
        <a:sym typeface="Aptos"/>
      </a:defRPr>
    </a:lvl5pPr>
    <a:lvl6pPr indent="1143000" latinLnBrk="0">
      <a:defRPr sz="1200">
        <a:latin typeface="+mj-lt"/>
        <a:ea typeface="+mj-ea"/>
        <a:cs typeface="+mj-cs"/>
        <a:sym typeface="Aptos"/>
      </a:defRPr>
    </a:lvl6pPr>
    <a:lvl7pPr indent="1371600" latinLnBrk="0">
      <a:defRPr sz="1200">
        <a:latin typeface="+mj-lt"/>
        <a:ea typeface="+mj-ea"/>
        <a:cs typeface="+mj-cs"/>
        <a:sym typeface="Aptos"/>
      </a:defRPr>
    </a:lvl7pPr>
    <a:lvl8pPr indent="1600200" latinLnBrk="0">
      <a:defRPr sz="1200">
        <a:latin typeface="+mj-lt"/>
        <a:ea typeface="+mj-ea"/>
        <a:cs typeface="+mj-cs"/>
        <a:sym typeface="Aptos"/>
      </a:defRPr>
    </a:lvl8pPr>
    <a:lvl9pPr indent="1828800" latinLnBrk="0">
      <a:defRPr sz="1200">
        <a:latin typeface="+mj-lt"/>
        <a:ea typeface="+mj-ea"/>
        <a:cs typeface="+mj-cs"/>
        <a:sym typeface="Aptos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6" name="Shape 3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Sources</a:t>
            </a:r>
          </a:p>
          <a:p>
            <a:pPr/>
            <a:r>
              <a:t>- Relatório Editorial e Operacional: sequência do GG-RTC e etapa do Café da Manhã.</a:t>
            </a:r>
          </a:p>
          <a:p>
            <a:pPr/>
            <a:r>
              <a:t>- Formulário - Diagnóstico Municipal da RTC: especificação consolidada para programação.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6" name="Shape 5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Sources</a:t>
            </a:r>
          </a:p>
          <a:p>
            <a:pPr/>
            <a:r>
              <a:t>- Relatório Editorial: linha narrativa INTENÇÃO - ESTRUTURAÇÃO - ESCUTA - DIAGNÓSTICO - AÇÃO.</a:t>
            </a:r>
          </a:p>
          <a:p>
            <a:pPr/>
            <a:r>
              <a:t>- Relatório Editorial: conceito de Diagnóstico Municipal com acompanhamento permanente.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1" name="Shape 9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Sources</a:t>
            </a:r>
          </a:p>
          <a:p>
            <a:pPr/>
            <a:r>
              <a:t>- Relatório Editorial: participação voluntária, autonomia municipal e cooperação.</a:t>
            </a:r>
          </a:p>
          <a:p>
            <a:pPr/>
            <a:r>
              <a:t>- Fluxo operacional definido para preenchimento por responsável técnico e envio definitivo.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4" name="Shape 124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Sources</a:t>
            </a:r>
          </a:p>
          <a:p>
            <a:pPr/>
            <a:r>
              <a:t>- Fluxo operacional definido: PDF de apoio, preenchimento por responsável, rascunho, supervisão e envio definitivo.</a:t>
            </a:r>
          </a:p>
          <a:p>
            <a:pPr/>
            <a:r>
              <a:t>- Formulário: dez blocos/eixos de diagnóstico.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5" name="Shape 14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Sources</a:t>
            </a:r>
          </a:p>
          <a:p>
            <a:pPr/>
            <a:r>
              <a:t>- Formulário: escala padrão de maturidade 0-5, 8 e 9.</a:t>
            </a:r>
          </a:p>
          <a:p>
            <a:pPr/>
            <a:r>
              <a:t>- Formulário: histórico por ciclos e saídas do sistema para diagnóstico, indicadores, IA e planos de ação.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3" name="Shape 16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Sources</a:t>
            </a:r>
          </a:p>
          <a:p>
            <a:pPr/>
            <a:r>
              <a:t>- Síntese do roteiro de apresentação com base no fluxo operacional do Diagnóstico e no relatório editorial do GG-RTC.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o Título"/>
          <p:cNvSpPr txBox="1"/>
          <p:nvPr>
            <p:ph type="title"/>
          </p:nvPr>
        </p:nvSpPr>
        <p:spPr>
          <a:xfrm>
            <a:off x="609600" y="92074"/>
            <a:ext cx="109728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Texto do Título</a:t>
            </a:r>
          </a:p>
        </p:txBody>
      </p:sp>
      <p:sp>
        <p:nvSpPr>
          <p:cNvPr id="3" name="Nível de Corpo Um…"/>
          <p:cNvSpPr txBox="1"/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4" name="Número do Slide"/>
          <p:cNvSpPr txBox="1"/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5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0"/>
          <p:cNvSpPr/>
          <p:nvPr/>
        </p:nvSpPr>
        <p:spPr>
          <a:xfrm>
            <a:off x="-1" y="0"/>
            <a:ext cx="12191697" cy="6858000"/>
          </a:xfrm>
          <a:prstGeom prst="rect">
            <a:avLst/>
          </a:prstGeom>
          <a:solidFill>
            <a:srgbClr val="F5F8FA"/>
          </a:solidFill>
          <a:ln w="12700">
            <a:solidFill>
              <a:srgbClr val="F5F8FA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1" name="Shape 1"/>
          <p:cNvSpPr/>
          <p:nvPr/>
        </p:nvSpPr>
        <p:spPr>
          <a:xfrm>
            <a:off x="-1" y="0"/>
            <a:ext cx="164594" cy="6858000"/>
          </a:xfrm>
          <a:prstGeom prst="rect">
            <a:avLst/>
          </a:prstGeom>
          <a:solidFill>
            <a:srgbClr val="0EA5B7"/>
          </a:solidFill>
          <a:ln w="12700">
            <a:solidFill>
              <a:srgbClr val="0EA5B7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2" name="Text 2"/>
          <p:cNvSpPr txBox="1"/>
          <p:nvPr/>
        </p:nvSpPr>
        <p:spPr>
          <a:xfrm>
            <a:off x="658368" y="647191"/>
            <a:ext cx="3840480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200">
                <a:solidFill>
                  <a:srgbClr val="0EA5B7"/>
                </a:solidFill>
              </a:defRPr>
            </a:lvl1pPr>
          </a:lstStyle>
          <a:p>
            <a:pPr/>
            <a:r>
              <a:t>GG-RTC ASSEFIN-SP</a:t>
            </a:r>
          </a:p>
        </p:txBody>
      </p:sp>
      <p:sp>
        <p:nvSpPr>
          <p:cNvPr id="23" name="Text 3"/>
          <p:cNvSpPr txBox="1"/>
          <p:nvPr/>
        </p:nvSpPr>
        <p:spPr>
          <a:xfrm>
            <a:off x="658368" y="1148080"/>
            <a:ext cx="8595360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3800">
                <a:solidFill>
                  <a:srgbClr val="12355B"/>
                </a:solidFill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pPr/>
            <a:r>
              <a:t>Diagnóstico Municipal da RTC</a:t>
            </a:r>
          </a:p>
        </p:txBody>
      </p:sp>
      <p:sp>
        <p:nvSpPr>
          <p:cNvPr id="24" name="Text 4"/>
          <p:cNvSpPr txBox="1"/>
          <p:nvPr/>
        </p:nvSpPr>
        <p:spPr>
          <a:xfrm>
            <a:off x="694944" y="1874520"/>
            <a:ext cx="8046719" cy="5303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defTabSz="886968">
              <a:defRPr sz="1746">
                <a:solidFill>
                  <a:srgbClr val="4A5560"/>
                </a:solidFill>
              </a:defRPr>
            </a:lvl1pPr>
          </a:lstStyle>
          <a:p>
            <a:pPr/>
            <a:r>
              <a:t>Como os municípios participam, respondem e passam a acompanhar sua preparação para a Reforma Tributária do Consumo.</a:t>
            </a:r>
          </a:p>
        </p:txBody>
      </p:sp>
      <p:sp>
        <p:nvSpPr>
          <p:cNvPr id="25" name="Shape 5"/>
          <p:cNvSpPr/>
          <p:nvPr/>
        </p:nvSpPr>
        <p:spPr>
          <a:xfrm>
            <a:off x="694944" y="2926079"/>
            <a:ext cx="7955281" cy="457201"/>
          </a:xfrm>
          <a:prstGeom prst="roundRect">
            <a:avLst>
              <a:gd name="adj" fmla="val 24000"/>
            </a:avLst>
          </a:prstGeom>
          <a:solidFill>
            <a:srgbClr val="DFF3F7"/>
          </a:solidFill>
          <a:ln w="12700">
            <a:solidFill>
              <a:srgbClr val="0EA5B7">
                <a:alpha val="50000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6" name="Text 6"/>
          <p:cNvSpPr txBox="1"/>
          <p:nvPr/>
        </p:nvSpPr>
        <p:spPr>
          <a:xfrm>
            <a:off x="841248" y="3038347"/>
            <a:ext cx="7662672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200">
                <a:solidFill>
                  <a:srgbClr val="12355B"/>
                </a:solidFill>
              </a:defRPr>
            </a:lvl1pPr>
          </a:lstStyle>
          <a:p>
            <a:pPr/>
            <a:r>
              <a:t>O preenchimento do primeiro Diagnóstico é o gesto prático de participação na rede.</a:t>
            </a:r>
          </a:p>
        </p:txBody>
      </p:sp>
      <p:sp>
        <p:nvSpPr>
          <p:cNvPr id="27" name="Shape 7"/>
          <p:cNvSpPr/>
          <p:nvPr/>
        </p:nvSpPr>
        <p:spPr>
          <a:xfrm>
            <a:off x="10469880" y="804672"/>
            <a:ext cx="566929" cy="566928"/>
          </a:xfrm>
          <a:prstGeom prst="ellipse">
            <a:avLst/>
          </a:prstGeom>
          <a:solidFill>
            <a:srgbClr val="0EA5B7">
              <a:alpha val="85000"/>
            </a:srgbClr>
          </a:solidFill>
          <a:ln w="12700">
            <a:solidFill>
              <a:srgbClr val="0EA5B7">
                <a:alpha val="0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8" name="Shape 8"/>
          <p:cNvSpPr/>
          <p:nvPr/>
        </p:nvSpPr>
        <p:spPr>
          <a:xfrm>
            <a:off x="10469880" y="1691639"/>
            <a:ext cx="566929" cy="566929"/>
          </a:xfrm>
          <a:prstGeom prst="ellipse">
            <a:avLst/>
          </a:prstGeom>
          <a:solidFill>
            <a:srgbClr val="C9912B">
              <a:alpha val="85000"/>
            </a:srgbClr>
          </a:solidFill>
          <a:ln w="12700">
            <a:solidFill>
              <a:srgbClr val="C9912B">
                <a:alpha val="0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9" name="Shape 9"/>
          <p:cNvSpPr/>
          <p:nvPr/>
        </p:nvSpPr>
        <p:spPr>
          <a:xfrm>
            <a:off x="10469880" y="2578607"/>
            <a:ext cx="566929" cy="566929"/>
          </a:xfrm>
          <a:prstGeom prst="ellipse">
            <a:avLst/>
          </a:prstGeom>
          <a:solidFill>
            <a:srgbClr val="1E6091">
              <a:alpha val="85000"/>
            </a:srgbClr>
          </a:solidFill>
          <a:ln w="12700">
            <a:solidFill>
              <a:srgbClr val="1E6091">
                <a:alpha val="0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0" name="Text 10"/>
          <p:cNvSpPr txBox="1"/>
          <p:nvPr/>
        </p:nvSpPr>
        <p:spPr>
          <a:xfrm>
            <a:off x="9006840" y="4175760"/>
            <a:ext cx="214884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algn="ctr">
              <a:defRPr b="1" sz="2000">
                <a:solidFill>
                  <a:srgbClr val="12355B"/>
                </a:solidFill>
              </a:defRPr>
            </a:pPr>
            <a:r>
              <a:t>amanhã</a:t>
            </a:r>
          </a:p>
          <a:p>
            <a:pPr algn="ctr">
              <a:defRPr b="1" sz="2000">
                <a:solidFill>
                  <a:srgbClr val="12355B"/>
                </a:solidFill>
              </a:defRPr>
            </a:pPr>
            <a:r>
              <a:t>Café da Manhã</a:t>
            </a:r>
          </a:p>
        </p:txBody>
      </p:sp>
      <p:sp>
        <p:nvSpPr>
          <p:cNvPr id="31" name="Text 11"/>
          <p:cNvSpPr txBox="1"/>
          <p:nvPr/>
        </p:nvSpPr>
        <p:spPr>
          <a:xfrm>
            <a:off x="8869680" y="4890008"/>
            <a:ext cx="2423161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200">
                <a:solidFill>
                  <a:srgbClr val="4A5560"/>
                </a:solidFill>
              </a:defRPr>
            </a:lvl1pPr>
          </a:lstStyle>
          <a:p>
            <a:pPr/>
            <a:r>
              <a:t>10 de setembro | 9h às 12h</a:t>
            </a:r>
          </a:p>
        </p:txBody>
      </p:sp>
      <p:sp>
        <p:nvSpPr>
          <p:cNvPr id="32" name="Text 12"/>
          <p:cNvSpPr txBox="1"/>
          <p:nvPr/>
        </p:nvSpPr>
        <p:spPr>
          <a:xfrm>
            <a:off x="594359" y="6456172"/>
            <a:ext cx="2651762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800">
                <a:solidFill>
                  <a:srgbClr val="4A5560"/>
                </a:solidFill>
              </a:defRPr>
            </a:lvl1pPr>
          </a:lstStyle>
          <a:p>
            <a:pPr/>
            <a:r>
              <a:t>GG-RTC ASSEFIN-SP</a:t>
            </a:r>
          </a:p>
        </p:txBody>
      </p:sp>
      <p:sp>
        <p:nvSpPr>
          <p:cNvPr id="33" name="Text 13"/>
          <p:cNvSpPr txBox="1"/>
          <p:nvPr/>
        </p:nvSpPr>
        <p:spPr>
          <a:xfrm>
            <a:off x="11155679" y="6456172"/>
            <a:ext cx="411480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800">
                <a:solidFill>
                  <a:srgbClr val="4A5560"/>
                </a:solidFill>
              </a:defRPr>
            </a:lvl1pPr>
          </a:lstStyle>
          <a:p>
            <a:pPr/>
            <a:r>
              <a:t>1</a:t>
            </a:r>
          </a:p>
        </p:txBody>
      </p:sp>
      <p:pic>
        <p:nvPicPr>
          <p:cNvPr id="34" name="Imagem 16" descr="Imagem 16"/>
          <p:cNvPicPr>
            <a:picLocks noChangeAspect="1"/>
          </p:cNvPicPr>
          <p:nvPr/>
        </p:nvPicPr>
        <p:blipFill>
          <a:blip r:embed="rId3">
            <a:extLst/>
          </a:blip>
          <a:srcRect l="0" t="14963" r="0" b="8070"/>
          <a:stretch>
            <a:fillRect/>
          </a:stretch>
        </p:blipFill>
        <p:spPr>
          <a:xfrm>
            <a:off x="8007138" y="5484367"/>
            <a:ext cx="3164744" cy="115028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 0"/>
          <p:cNvSpPr txBox="1"/>
          <p:nvPr/>
        </p:nvSpPr>
        <p:spPr>
          <a:xfrm>
            <a:off x="548639" y="329184"/>
            <a:ext cx="9875522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3000">
                <a:solidFill>
                  <a:srgbClr val="12355B"/>
                </a:solidFill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pPr/>
            <a:r>
              <a:t>O problema de comunicação</a:t>
            </a:r>
          </a:p>
        </p:txBody>
      </p:sp>
      <p:sp>
        <p:nvSpPr>
          <p:cNvPr id="39" name="Text 1"/>
          <p:cNvSpPr txBox="1"/>
          <p:nvPr/>
        </p:nvSpPr>
        <p:spPr>
          <a:xfrm>
            <a:off x="566928" y="904240"/>
            <a:ext cx="9966960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300">
                <a:solidFill>
                  <a:srgbClr val="4A5560"/>
                </a:solidFill>
              </a:defRPr>
            </a:lvl1pPr>
          </a:lstStyle>
          <a:p>
            <a:pPr/>
            <a:r>
              <a:t>As notícias explicam etapas; o município precisa de um roteiro simples.</a:t>
            </a:r>
          </a:p>
        </p:txBody>
      </p:sp>
      <p:sp>
        <p:nvSpPr>
          <p:cNvPr id="40" name="Text 2"/>
          <p:cNvSpPr txBox="1"/>
          <p:nvPr/>
        </p:nvSpPr>
        <p:spPr>
          <a:xfrm>
            <a:off x="713231" y="1580641"/>
            <a:ext cx="9875522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2400">
                <a:solidFill>
                  <a:srgbClr val="B33A3A"/>
                </a:solidFill>
              </a:defRPr>
            </a:lvl1pPr>
          </a:lstStyle>
          <a:p>
            <a:pPr/>
            <a:r>
              <a:t>Não vamos convidar o município a “responder uma pesquisa”.</a:t>
            </a:r>
          </a:p>
        </p:txBody>
      </p:sp>
      <p:sp>
        <p:nvSpPr>
          <p:cNvPr id="41" name="Text 3"/>
          <p:cNvSpPr txBox="1"/>
          <p:nvPr/>
        </p:nvSpPr>
        <p:spPr>
          <a:xfrm>
            <a:off x="713231" y="2037841"/>
            <a:ext cx="8686801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2400">
                <a:solidFill>
                  <a:srgbClr val="0EA5B7"/>
                </a:solidFill>
              </a:defRPr>
            </a:lvl1pPr>
          </a:lstStyle>
          <a:p>
            <a:pPr/>
            <a:r>
              <a:t>Vamos convidá-lo a fazer o seu diagnóstico da RTC.</a:t>
            </a:r>
          </a:p>
        </p:txBody>
      </p:sp>
      <p:sp>
        <p:nvSpPr>
          <p:cNvPr id="42" name="Shape 4"/>
          <p:cNvSpPr/>
          <p:nvPr/>
        </p:nvSpPr>
        <p:spPr>
          <a:xfrm>
            <a:off x="868680" y="3182111"/>
            <a:ext cx="2057401" cy="658369"/>
          </a:xfrm>
          <a:prstGeom prst="chevron">
            <a:avLst>
              <a:gd name="adj" fmla="val 50000"/>
            </a:avLst>
          </a:prstGeom>
          <a:solidFill>
            <a:srgbClr val="EAF6FA"/>
          </a:solidFill>
          <a:ln w="12700">
            <a:solidFill>
              <a:srgbClr val="EAF6FA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3" name="Text 5"/>
          <p:cNvSpPr txBox="1"/>
          <p:nvPr/>
        </p:nvSpPr>
        <p:spPr>
          <a:xfrm>
            <a:off x="1078991" y="3360420"/>
            <a:ext cx="1325882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500">
                <a:solidFill>
                  <a:srgbClr val="12355B"/>
                </a:solidFill>
              </a:defRPr>
            </a:lvl1pPr>
          </a:lstStyle>
          <a:p>
            <a:pPr/>
            <a:r>
              <a:t>notícias</a:t>
            </a:r>
          </a:p>
        </p:txBody>
      </p:sp>
      <p:sp>
        <p:nvSpPr>
          <p:cNvPr id="44" name="Shape 6"/>
          <p:cNvSpPr/>
          <p:nvPr/>
        </p:nvSpPr>
        <p:spPr>
          <a:xfrm>
            <a:off x="3108960" y="3182111"/>
            <a:ext cx="2331721" cy="658369"/>
          </a:xfrm>
          <a:prstGeom prst="chevron">
            <a:avLst>
              <a:gd name="adj" fmla="val 50000"/>
            </a:avLst>
          </a:prstGeom>
          <a:solidFill>
            <a:srgbClr val="EAF6FA"/>
          </a:solidFill>
          <a:ln w="12700">
            <a:solidFill>
              <a:srgbClr val="EAF6FA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5" name="Text 7"/>
          <p:cNvSpPr txBox="1"/>
          <p:nvPr/>
        </p:nvSpPr>
        <p:spPr>
          <a:xfrm>
            <a:off x="3456432" y="3360420"/>
            <a:ext cx="1325881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500">
                <a:solidFill>
                  <a:srgbClr val="12355B"/>
                </a:solidFill>
              </a:defRPr>
            </a:lvl1pPr>
          </a:lstStyle>
          <a:p>
            <a:pPr/>
            <a:r>
              <a:t>roteiro</a:t>
            </a:r>
          </a:p>
        </p:txBody>
      </p:sp>
      <p:sp>
        <p:nvSpPr>
          <p:cNvPr id="46" name="Shape 8"/>
          <p:cNvSpPr/>
          <p:nvPr/>
        </p:nvSpPr>
        <p:spPr>
          <a:xfrm>
            <a:off x="5623559" y="3182111"/>
            <a:ext cx="2606041" cy="658369"/>
          </a:xfrm>
          <a:prstGeom prst="chevron">
            <a:avLst>
              <a:gd name="adj" fmla="val 50000"/>
            </a:avLst>
          </a:prstGeom>
          <a:solidFill>
            <a:srgbClr val="EAF6FA"/>
          </a:solidFill>
          <a:ln w="12700">
            <a:solidFill>
              <a:srgbClr val="EAF6FA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7" name="Text 9"/>
          <p:cNvSpPr txBox="1"/>
          <p:nvPr/>
        </p:nvSpPr>
        <p:spPr>
          <a:xfrm>
            <a:off x="5879591" y="3360420"/>
            <a:ext cx="1691641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500">
                <a:solidFill>
                  <a:srgbClr val="12355B"/>
                </a:solidFill>
              </a:defRPr>
            </a:lvl1pPr>
          </a:lstStyle>
          <a:p>
            <a:pPr/>
            <a:r>
              <a:t>diagnóstico</a:t>
            </a:r>
          </a:p>
        </p:txBody>
      </p:sp>
      <p:sp>
        <p:nvSpPr>
          <p:cNvPr id="48" name="Shape 10"/>
          <p:cNvSpPr/>
          <p:nvPr/>
        </p:nvSpPr>
        <p:spPr>
          <a:xfrm>
            <a:off x="8412480" y="3182111"/>
            <a:ext cx="2377441" cy="658369"/>
          </a:xfrm>
          <a:prstGeom prst="chevron">
            <a:avLst>
              <a:gd name="adj" fmla="val 50000"/>
            </a:avLst>
          </a:prstGeom>
          <a:solidFill>
            <a:srgbClr val="EAF6FA"/>
          </a:solidFill>
          <a:ln w="12700">
            <a:solidFill>
              <a:srgbClr val="EAF6FA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9" name="Text 11"/>
          <p:cNvSpPr txBox="1"/>
          <p:nvPr/>
        </p:nvSpPr>
        <p:spPr>
          <a:xfrm>
            <a:off x="8915400" y="3360420"/>
            <a:ext cx="822961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500">
                <a:solidFill>
                  <a:srgbClr val="12355B"/>
                </a:solidFill>
              </a:defRPr>
            </a:lvl1pPr>
          </a:lstStyle>
          <a:p>
            <a:pPr/>
            <a:r>
              <a:t>ação</a:t>
            </a:r>
          </a:p>
        </p:txBody>
      </p:sp>
      <p:sp>
        <p:nvSpPr>
          <p:cNvPr id="50" name="Text 12"/>
          <p:cNvSpPr txBox="1"/>
          <p:nvPr/>
        </p:nvSpPr>
        <p:spPr>
          <a:xfrm>
            <a:off x="713231" y="4584699"/>
            <a:ext cx="2743201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300">
                <a:solidFill>
                  <a:srgbClr val="C9912B"/>
                </a:solidFill>
              </a:defRPr>
            </a:lvl1pPr>
          </a:lstStyle>
          <a:p>
            <a:pPr/>
            <a:r>
              <a:t>Mensagem-chave</a:t>
            </a:r>
          </a:p>
        </p:txBody>
      </p:sp>
      <p:sp>
        <p:nvSpPr>
          <p:cNvPr id="51" name="Text 13"/>
          <p:cNvSpPr txBox="1"/>
          <p:nvPr/>
        </p:nvSpPr>
        <p:spPr>
          <a:xfrm>
            <a:off x="713231" y="4892040"/>
            <a:ext cx="10058401" cy="5303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defTabSz="795527">
              <a:defRPr b="1" sz="1740">
                <a:solidFill>
                  <a:srgbClr val="12355B"/>
                </a:solidFill>
              </a:defRPr>
            </a:lvl1pPr>
          </a:lstStyle>
          <a:p>
            <a:pPr/>
            <a:r>
              <a:t>O diagnóstico não avalia os municípios; ajuda cada Prefeitura a saber onde está, o que já fez e onde precisa avançar.</a:t>
            </a:r>
          </a:p>
        </p:txBody>
      </p:sp>
      <p:sp>
        <p:nvSpPr>
          <p:cNvPr id="52" name="Text 14"/>
          <p:cNvSpPr txBox="1"/>
          <p:nvPr/>
        </p:nvSpPr>
        <p:spPr>
          <a:xfrm>
            <a:off x="594359" y="6456172"/>
            <a:ext cx="2651762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800">
                <a:solidFill>
                  <a:srgbClr val="4A5560"/>
                </a:solidFill>
              </a:defRPr>
            </a:lvl1pPr>
          </a:lstStyle>
          <a:p>
            <a:pPr/>
            <a:r>
              <a:t>GG-RTC ASSEFIN-SP</a:t>
            </a:r>
          </a:p>
        </p:txBody>
      </p:sp>
      <p:sp>
        <p:nvSpPr>
          <p:cNvPr id="53" name="Text 15"/>
          <p:cNvSpPr txBox="1"/>
          <p:nvPr/>
        </p:nvSpPr>
        <p:spPr>
          <a:xfrm>
            <a:off x="11155679" y="6456172"/>
            <a:ext cx="411480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800">
                <a:solidFill>
                  <a:srgbClr val="4A5560"/>
                </a:solidFill>
              </a:defRPr>
            </a:lvl1pPr>
          </a:lstStyle>
          <a:p>
            <a:pPr/>
            <a:r>
              <a:t>2</a:t>
            </a:r>
          </a:p>
        </p:txBody>
      </p:sp>
      <p:pic>
        <p:nvPicPr>
          <p:cNvPr id="54" name="Imagem 16" descr="Imagem 16"/>
          <p:cNvPicPr>
            <a:picLocks noChangeAspect="1"/>
          </p:cNvPicPr>
          <p:nvPr/>
        </p:nvPicPr>
        <p:blipFill>
          <a:blip r:embed="rId3">
            <a:extLst/>
          </a:blip>
          <a:srcRect l="0" t="14963" r="0" b="8070"/>
          <a:stretch>
            <a:fillRect/>
          </a:stretch>
        </p:blipFill>
        <p:spPr>
          <a:xfrm>
            <a:off x="8007138" y="5484367"/>
            <a:ext cx="3164744" cy="115028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lamina.png" descr="lamina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5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 0"/>
          <p:cNvSpPr txBox="1"/>
          <p:nvPr/>
        </p:nvSpPr>
        <p:spPr>
          <a:xfrm>
            <a:off x="548639" y="329184"/>
            <a:ext cx="9875522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3000">
                <a:solidFill>
                  <a:srgbClr val="12355B"/>
                </a:solidFill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pPr/>
            <a:r>
              <a:t>Como o Município participa</a:t>
            </a:r>
          </a:p>
        </p:txBody>
      </p:sp>
      <p:sp>
        <p:nvSpPr>
          <p:cNvPr id="61" name="Text 1"/>
          <p:cNvSpPr txBox="1"/>
          <p:nvPr/>
        </p:nvSpPr>
        <p:spPr>
          <a:xfrm>
            <a:off x="566928" y="904240"/>
            <a:ext cx="9966960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300">
                <a:solidFill>
                  <a:srgbClr val="4A5560"/>
                </a:solidFill>
              </a:defRPr>
            </a:lvl1pPr>
          </a:lstStyle>
          <a:p>
            <a:pPr/>
            <a:r>
              <a:t>Sem ato formal de adesão: participação se materializa no primeiro Diagnóstico.</a:t>
            </a:r>
          </a:p>
        </p:txBody>
      </p:sp>
      <p:sp>
        <p:nvSpPr>
          <p:cNvPr id="62" name="Shape 2"/>
          <p:cNvSpPr/>
          <p:nvPr/>
        </p:nvSpPr>
        <p:spPr>
          <a:xfrm>
            <a:off x="731519" y="1892807"/>
            <a:ext cx="438913" cy="438913"/>
          </a:xfrm>
          <a:prstGeom prst="ellipse">
            <a:avLst/>
          </a:prstGeom>
          <a:solidFill>
            <a:srgbClr val="0EA5B7"/>
          </a:solidFill>
          <a:ln w="12700">
            <a:solidFill>
              <a:srgbClr val="0EA5B7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3" name="Text 3"/>
          <p:cNvSpPr txBox="1"/>
          <p:nvPr/>
        </p:nvSpPr>
        <p:spPr>
          <a:xfrm>
            <a:off x="731519" y="1955800"/>
            <a:ext cx="438913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300">
                <a:solidFill>
                  <a:srgbClr val="FFFFFF"/>
                </a:solidFill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64" name="Text 4"/>
          <p:cNvSpPr txBox="1"/>
          <p:nvPr/>
        </p:nvSpPr>
        <p:spPr>
          <a:xfrm>
            <a:off x="1298447" y="1874520"/>
            <a:ext cx="1536193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500">
                <a:solidFill>
                  <a:srgbClr val="12355B"/>
                </a:solidFill>
              </a:defRPr>
            </a:lvl1pPr>
          </a:lstStyle>
          <a:p>
            <a:pPr/>
            <a:r>
              <a:t>Quer participar</a:t>
            </a:r>
          </a:p>
        </p:txBody>
      </p:sp>
      <p:sp>
        <p:nvSpPr>
          <p:cNvPr id="65" name="Text 5"/>
          <p:cNvSpPr txBox="1"/>
          <p:nvPr/>
        </p:nvSpPr>
        <p:spPr>
          <a:xfrm>
            <a:off x="1298447" y="2157983"/>
            <a:ext cx="1536193" cy="411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>
              <a:defRPr sz="1100">
                <a:solidFill>
                  <a:srgbClr val="4A5560"/>
                </a:solidFill>
              </a:defRPr>
            </a:lvl1pPr>
          </a:lstStyle>
          <a:p>
            <a:pPr/>
            <a:r>
              <a:t>Município decide integrar a rede.</a:t>
            </a:r>
          </a:p>
        </p:txBody>
      </p:sp>
      <p:sp>
        <p:nvSpPr>
          <p:cNvPr id="66" name="Shape 6"/>
          <p:cNvSpPr/>
          <p:nvPr/>
        </p:nvSpPr>
        <p:spPr>
          <a:xfrm>
            <a:off x="2395727" y="2852927"/>
            <a:ext cx="457201" cy="18288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1E6091">
              <a:alpha val="85000"/>
            </a:srgbClr>
          </a:solidFill>
          <a:ln w="12700">
            <a:solidFill>
              <a:srgbClr val="1E6091">
                <a:alpha val="0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7" name="Shape 7"/>
          <p:cNvSpPr/>
          <p:nvPr/>
        </p:nvSpPr>
        <p:spPr>
          <a:xfrm>
            <a:off x="2971800" y="1892807"/>
            <a:ext cx="438912" cy="438913"/>
          </a:xfrm>
          <a:prstGeom prst="ellipse">
            <a:avLst/>
          </a:prstGeom>
          <a:solidFill>
            <a:srgbClr val="0EA5B7"/>
          </a:solidFill>
          <a:ln w="12700">
            <a:solidFill>
              <a:srgbClr val="0EA5B7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8" name="Text 8"/>
          <p:cNvSpPr txBox="1"/>
          <p:nvPr/>
        </p:nvSpPr>
        <p:spPr>
          <a:xfrm>
            <a:off x="2971800" y="1955800"/>
            <a:ext cx="438912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300">
                <a:solidFill>
                  <a:srgbClr val="FFFFFF"/>
                </a:solidFill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69" name="Text 9"/>
          <p:cNvSpPr txBox="1"/>
          <p:nvPr/>
        </p:nvSpPr>
        <p:spPr>
          <a:xfrm>
            <a:off x="3538728" y="1760220"/>
            <a:ext cx="1536193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500">
                <a:solidFill>
                  <a:srgbClr val="12355B"/>
                </a:solidFill>
              </a:defRPr>
            </a:lvl1pPr>
          </a:lstStyle>
          <a:p>
            <a:pPr/>
            <a:r>
              <a:t>Indica responsável</a:t>
            </a:r>
          </a:p>
        </p:txBody>
      </p:sp>
      <p:sp>
        <p:nvSpPr>
          <p:cNvPr id="70" name="Text 10"/>
          <p:cNvSpPr txBox="1"/>
          <p:nvPr/>
        </p:nvSpPr>
        <p:spPr>
          <a:xfrm>
            <a:off x="3538728" y="2157983"/>
            <a:ext cx="1536193" cy="411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>
              <a:defRPr sz="1100">
                <a:solidFill>
                  <a:srgbClr val="4A5560"/>
                </a:solidFill>
              </a:defRPr>
            </a:lvl1pPr>
          </a:lstStyle>
          <a:p>
            <a:pPr/>
            <a:r>
              <a:t>Um técnico coordena o preenchimento.</a:t>
            </a:r>
          </a:p>
        </p:txBody>
      </p:sp>
      <p:sp>
        <p:nvSpPr>
          <p:cNvPr id="71" name="Shape 11"/>
          <p:cNvSpPr/>
          <p:nvPr/>
        </p:nvSpPr>
        <p:spPr>
          <a:xfrm>
            <a:off x="4636008" y="2852927"/>
            <a:ext cx="457201" cy="18288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1E6091">
              <a:alpha val="85000"/>
            </a:srgbClr>
          </a:solidFill>
          <a:ln w="12700">
            <a:solidFill>
              <a:srgbClr val="1E6091">
                <a:alpha val="0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72" name="Shape 12"/>
          <p:cNvSpPr/>
          <p:nvPr/>
        </p:nvSpPr>
        <p:spPr>
          <a:xfrm>
            <a:off x="5212079" y="1892807"/>
            <a:ext cx="438913" cy="438913"/>
          </a:xfrm>
          <a:prstGeom prst="ellipse">
            <a:avLst/>
          </a:prstGeom>
          <a:solidFill>
            <a:srgbClr val="0EA5B7"/>
          </a:solidFill>
          <a:ln w="12700">
            <a:solidFill>
              <a:srgbClr val="0EA5B7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73" name="Text 13"/>
          <p:cNvSpPr txBox="1"/>
          <p:nvPr/>
        </p:nvSpPr>
        <p:spPr>
          <a:xfrm>
            <a:off x="5212079" y="1955800"/>
            <a:ext cx="438913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300">
                <a:solidFill>
                  <a:srgbClr val="FFFFFF"/>
                </a:solidFill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74" name="Text 14"/>
          <p:cNvSpPr txBox="1"/>
          <p:nvPr/>
        </p:nvSpPr>
        <p:spPr>
          <a:xfrm>
            <a:off x="5779008" y="1760220"/>
            <a:ext cx="1536193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500">
                <a:solidFill>
                  <a:srgbClr val="12355B"/>
                </a:solidFill>
              </a:defRPr>
            </a:lvl1pPr>
          </a:lstStyle>
          <a:p>
            <a:pPr/>
            <a:r>
              <a:t>Distribui por área</a:t>
            </a:r>
          </a:p>
        </p:txBody>
      </p:sp>
      <p:sp>
        <p:nvSpPr>
          <p:cNvPr id="75" name="Text 15"/>
          <p:cNvSpPr txBox="1"/>
          <p:nvPr/>
        </p:nvSpPr>
        <p:spPr>
          <a:xfrm>
            <a:off x="5779008" y="2157983"/>
            <a:ext cx="1536193" cy="411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>
              <a:defRPr sz="1100">
                <a:solidFill>
                  <a:srgbClr val="4A5560"/>
                </a:solidFill>
              </a:defRPr>
            </a:lvl1pPr>
          </a:lstStyle>
          <a:p>
            <a:pPr/>
            <a:r>
              <a:t>PDF de apoio é fatiado internamente.</a:t>
            </a:r>
          </a:p>
        </p:txBody>
      </p:sp>
      <p:sp>
        <p:nvSpPr>
          <p:cNvPr id="76" name="Shape 16"/>
          <p:cNvSpPr/>
          <p:nvPr/>
        </p:nvSpPr>
        <p:spPr>
          <a:xfrm>
            <a:off x="6876288" y="2852927"/>
            <a:ext cx="457201" cy="18288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1E6091">
              <a:alpha val="85000"/>
            </a:srgbClr>
          </a:solidFill>
          <a:ln w="12700">
            <a:solidFill>
              <a:srgbClr val="1E6091">
                <a:alpha val="0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77" name="Shape 17"/>
          <p:cNvSpPr/>
          <p:nvPr/>
        </p:nvSpPr>
        <p:spPr>
          <a:xfrm>
            <a:off x="7452359" y="1892807"/>
            <a:ext cx="438913" cy="438913"/>
          </a:xfrm>
          <a:prstGeom prst="ellipse">
            <a:avLst/>
          </a:prstGeom>
          <a:solidFill>
            <a:srgbClr val="0EA5B7"/>
          </a:solidFill>
          <a:ln w="12700">
            <a:solidFill>
              <a:srgbClr val="0EA5B7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78" name="Text 18"/>
          <p:cNvSpPr txBox="1"/>
          <p:nvPr/>
        </p:nvSpPr>
        <p:spPr>
          <a:xfrm>
            <a:off x="7452359" y="1955800"/>
            <a:ext cx="438913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300">
                <a:solidFill>
                  <a:srgbClr val="FFFFFF"/>
                </a:solidFill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79" name="Text 19"/>
          <p:cNvSpPr txBox="1"/>
          <p:nvPr/>
        </p:nvSpPr>
        <p:spPr>
          <a:xfrm>
            <a:off x="8019288" y="1760220"/>
            <a:ext cx="1536193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500">
                <a:solidFill>
                  <a:srgbClr val="12355B"/>
                </a:solidFill>
              </a:defRPr>
            </a:lvl1pPr>
          </a:lstStyle>
          <a:p>
            <a:pPr/>
            <a:r>
              <a:t>Consolida respostas</a:t>
            </a:r>
          </a:p>
        </p:txBody>
      </p:sp>
      <p:sp>
        <p:nvSpPr>
          <p:cNvPr id="80" name="Text 20"/>
          <p:cNvSpPr txBox="1"/>
          <p:nvPr/>
        </p:nvSpPr>
        <p:spPr>
          <a:xfrm>
            <a:off x="8019288" y="2157983"/>
            <a:ext cx="1536193" cy="411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>
              <a:defRPr sz="1100">
                <a:solidFill>
                  <a:srgbClr val="4A5560"/>
                </a:solidFill>
              </a:defRPr>
            </a:lvl1pPr>
          </a:lstStyle>
          <a:p>
            <a:pPr/>
            <a:r>
              <a:t>Sistema salva em rascunho.</a:t>
            </a:r>
          </a:p>
        </p:txBody>
      </p:sp>
      <p:sp>
        <p:nvSpPr>
          <p:cNvPr id="81" name="Shape 21"/>
          <p:cNvSpPr/>
          <p:nvPr/>
        </p:nvSpPr>
        <p:spPr>
          <a:xfrm>
            <a:off x="9116568" y="2852927"/>
            <a:ext cx="457201" cy="18288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1E6091">
              <a:alpha val="85000"/>
            </a:srgbClr>
          </a:solidFill>
          <a:ln w="12700">
            <a:solidFill>
              <a:srgbClr val="1E6091">
                <a:alpha val="0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82" name="Shape 22"/>
          <p:cNvSpPr/>
          <p:nvPr/>
        </p:nvSpPr>
        <p:spPr>
          <a:xfrm>
            <a:off x="9692640" y="1892807"/>
            <a:ext cx="438913" cy="438913"/>
          </a:xfrm>
          <a:prstGeom prst="ellipse">
            <a:avLst/>
          </a:prstGeom>
          <a:solidFill>
            <a:srgbClr val="C9912B"/>
          </a:solidFill>
          <a:ln w="12700">
            <a:solidFill>
              <a:srgbClr val="C9912B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83" name="Text 23"/>
          <p:cNvSpPr txBox="1"/>
          <p:nvPr/>
        </p:nvSpPr>
        <p:spPr>
          <a:xfrm>
            <a:off x="9692640" y="1955800"/>
            <a:ext cx="438913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300">
                <a:solidFill>
                  <a:srgbClr val="FFFFFF"/>
                </a:solidFill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84" name="Text 24"/>
          <p:cNvSpPr txBox="1"/>
          <p:nvPr/>
        </p:nvSpPr>
        <p:spPr>
          <a:xfrm>
            <a:off x="10259568" y="1874520"/>
            <a:ext cx="1536193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500">
                <a:solidFill>
                  <a:srgbClr val="12355B"/>
                </a:solidFill>
              </a:defRPr>
            </a:lvl1pPr>
          </a:lstStyle>
          <a:p>
            <a:pPr/>
            <a:r>
              <a:t>Conclui e envia</a:t>
            </a:r>
          </a:p>
        </p:txBody>
      </p:sp>
      <p:sp>
        <p:nvSpPr>
          <p:cNvPr id="85" name="Text 25"/>
          <p:cNvSpPr txBox="1"/>
          <p:nvPr/>
        </p:nvSpPr>
        <p:spPr>
          <a:xfrm>
            <a:off x="10259568" y="2157983"/>
            <a:ext cx="1536193" cy="411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>
              <a:defRPr sz="1100">
                <a:solidFill>
                  <a:srgbClr val="4A5560"/>
                </a:solidFill>
              </a:defRPr>
            </a:lvl1pPr>
          </a:lstStyle>
          <a:p>
            <a:pPr/>
            <a:r>
              <a:t>Diagnóstico passa a ser o marco inicial.</a:t>
            </a:r>
          </a:p>
        </p:txBody>
      </p:sp>
      <p:sp>
        <p:nvSpPr>
          <p:cNvPr id="86" name="Text 26"/>
          <p:cNvSpPr txBox="1"/>
          <p:nvPr/>
        </p:nvSpPr>
        <p:spPr>
          <a:xfrm>
            <a:off x="914400" y="4610099"/>
            <a:ext cx="9966960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000">
                <a:solidFill>
                  <a:srgbClr val="12355B"/>
                </a:solidFill>
              </a:defRPr>
            </a:lvl1pPr>
          </a:lstStyle>
          <a:p>
            <a:pPr/>
            <a:r>
              <a:t>Resultado: o Município passa a integrar a rede, com uma primeira fotografia de sua preparação para a RTC.</a:t>
            </a:r>
          </a:p>
        </p:txBody>
      </p:sp>
      <p:sp>
        <p:nvSpPr>
          <p:cNvPr id="87" name="Text 27"/>
          <p:cNvSpPr txBox="1"/>
          <p:nvPr/>
        </p:nvSpPr>
        <p:spPr>
          <a:xfrm>
            <a:off x="594359" y="6456172"/>
            <a:ext cx="2651762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800">
                <a:solidFill>
                  <a:srgbClr val="4A5560"/>
                </a:solidFill>
              </a:defRPr>
            </a:lvl1pPr>
          </a:lstStyle>
          <a:p>
            <a:pPr/>
            <a:r>
              <a:t>GG-RTC ASSEFIN-SP</a:t>
            </a:r>
          </a:p>
        </p:txBody>
      </p:sp>
      <p:sp>
        <p:nvSpPr>
          <p:cNvPr id="88" name="Text 28"/>
          <p:cNvSpPr txBox="1"/>
          <p:nvPr/>
        </p:nvSpPr>
        <p:spPr>
          <a:xfrm>
            <a:off x="11155679" y="6456172"/>
            <a:ext cx="411480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800">
                <a:solidFill>
                  <a:srgbClr val="4A5560"/>
                </a:solidFill>
              </a:defRPr>
            </a:lvl1pPr>
          </a:lstStyle>
          <a:p>
            <a:pPr/>
            <a:r>
              <a:t>3</a:t>
            </a:r>
          </a:p>
        </p:txBody>
      </p:sp>
      <p:pic>
        <p:nvPicPr>
          <p:cNvPr id="89" name="Imagem 16" descr="Imagem 16"/>
          <p:cNvPicPr>
            <a:picLocks noChangeAspect="1"/>
          </p:cNvPicPr>
          <p:nvPr/>
        </p:nvPicPr>
        <p:blipFill>
          <a:blip r:embed="rId3">
            <a:extLst/>
          </a:blip>
          <a:srcRect l="0" t="14963" r="0" b="8070"/>
          <a:stretch>
            <a:fillRect/>
          </a:stretch>
        </p:blipFill>
        <p:spPr>
          <a:xfrm>
            <a:off x="8007138" y="5484367"/>
            <a:ext cx="3164744" cy="115028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 0"/>
          <p:cNvSpPr txBox="1"/>
          <p:nvPr/>
        </p:nvSpPr>
        <p:spPr>
          <a:xfrm>
            <a:off x="548639" y="329184"/>
            <a:ext cx="9875522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3000">
                <a:solidFill>
                  <a:srgbClr val="12355B"/>
                </a:solidFill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pPr/>
            <a:r>
              <a:t>Como funciona dentro da Prefeitura</a:t>
            </a:r>
          </a:p>
        </p:txBody>
      </p:sp>
      <p:sp>
        <p:nvSpPr>
          <p:cNvPr id="94" name="Text 1"/>
          <p:cNvSpPr txBox="1"/>
          <p:nvPr/>
        </p:nvSpPr>
        <p:spPr>
          <a:xfrm>
            <a:off x="566928" y="904240"/>
            <a:ext cx="9966960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300">
                <a:solidFill>
                  <a:srgbClr val="4A5560"/>
                </a:solidFill>
              </a:defRPr>
            </a:lvl1pPr>
          </a:lstStyle>
          <a:p>
            <a:pPr/>
            <a:r>
              <a:t>Uma pessoa coordena; várias áreas colaboram.</a:t>
            </a:r>
          </a:p>
        </p:txBody>
      </p:sp>
      <p:sp>
        <p:nvSpPr>
          <p:cNvPr id="95" name="Shape 2"/>
          <p:cNvSpPr/>
          <p:nvPr/>
        </p:nvSpPr>
        <p:spPr>
          <a:xfrm>
            <a:off x="777240" y="2606039"/>
            <a:ext cx="2743201" cy="960121"/>
          </a:xfrm>
          <a:prstGeom prst="roundRect">
            <a:avLst>
              <a:gd name="adj" fmla="val 11429"/>
            </a:avLst>
          </a:prstGeom>
          <a:solidFill>
            <a:srgbClr val="12355B"/>
          </a:solidFill>
          <a:ln w="12700">
            <a:solidFill>
              <a:srgbClr val="12355B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96" name="Text 3"/>
          <p:cNvSpPr txBox="1"/>
          <p:nvPr/>
        </p:nvSpPr>
        <p:spPr>
          <a:xfrm>
            <a:off x="960119" y="2733548"/>
            <a:ext cx="2377441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algn="ctr">
              <a:defRPr b="1">
                <a:solidFill>
                  <a:srgbClr val="FFFFFF"/>
                </a:solidFill>
              </a:defRPr>
            </a:pPr>
            <a:r>
              <a:t>Responsável pelo</a:t>
            </a:r>
          </a:p>
          <a:p>
            <a:pPr algn="ctr">
              <a:defRPr b="1">
                <a:solidFill>
                  <a:srgbClr val="FFFFFF"/>
                </a:solidFill>
              </a:defRPr>
            </a:pPr>
            <a:r>
              <a:t>preenchimento</a:t>
            </a:r>
          </a:p>
        </p:txBody>
      </p:sp>
      <p:sp>
        <p:nvSpPr>
          <p:cNvPr id="97" name="Shape 4"/>
          <p:cNvSpPr/>
          <p:nvPr/>
        </p:nvSpPr>
        <p:spPr>
          <a:xfrm>
            <a:off x="8732519" y="2606039"/>
            <a:ext cx="2697481" cy="960121"/>
          </a:xfrm>
          <a:prstGeom prst="roundRect">
            <a:avLst>
              <a:gd name="adj" fmla="val 11429"/>
            </a:avLst>
          </a:prstGeom>
          <a:solidFill>
            <a:srgbClr val="C9912B"/>
          </a:solidFill>
          <a:ln w="12700">
            <a:solidFill>
              <a:srgbClr val="C9912B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98" name="Text 5"/>
          <p:cNvSpPr txBox="1"/>
          <p:nvPr/>
        </p:nvSpPr>
        <p:spPr>
          <a:xfrm>
            <a:off x="8915400" y="2733548"/>
            <a:ext cx="2331721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algn="ctr">
              <a:defRPr b="1">
                <a:solidFill>
                  <a:srgbClr val="FFFFFF"/>
                </a:solidFill>
              </a:defRPr>
            </a:pPr>
            <a:r>
              <a:t>Master / validação</a:t>
            </a:r>
          </a:p>
          <a:p>
            <a:pPr algn="ctr">
              <a:defRPr b="1">
                <a:solidFill>
                  <a:srgbClr val="FFFFFF"/>
                </a:solidFill>
              </a:defRPr>
            </a:pPr>
            <a:r>
              <a:t>institucional</a:t>
            </a:r>
          </a:p>
        </p:txBody>
      </p:sp>
      <p:sp>
        <p:nvSpPr>
          <p:cNvPr id="99" name="Shape 6"/>
          <p:cNvSpPr/>
          <p:nvPr/>
        </p:nvSpPr>
        <p:spPr>
          <a:xfrm>
            <a:off x="3657600" y="2971800"/>
            <a:ext cx="960120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EA5B7"/>
          </a:solidFill>
          <a:ln w="12700">
            <a:solidFill>
              <a:srgbClr val="0EA5B7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00" name="Shape 7"/>
          <p:cNvSpPr/>
          <p:nvPr/>
        </p:nvSpPr>
        <p:spPr>
          <a:xfrm>
            <a:off x="7589519" y="2971800"/>
            <a:ext cx="960121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EA5B7"/>
          </a:solidFill>
          <a:ln w="12700">
            <a:solidFill>
              <a:srgbClr val="0EA5B7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01" name="Shape 8"/>
          <p:cNvSpPr/>
          <p:nvPr/>
        </p:nvSpPr>
        <p:spPr>
          <a:xfrm>
            <a:off x="4754879" y="2148839"/>
            <a:ext cx="2606041" cy="1874522"/>
          </a:xfrm>
          <a:prstGeom prst="roundRect">
            <a:avLst>
              <a:gd name="adj" fmla="val 5854"/>
            </a:avLst>
          </a:prstGeom>
          <a:solidFill>
            <a:srgbClr val="EAF6FA"/>
          </a:solidFill>
          <a:ln w="12700">
            <a:solidFill>
              <a:srgbClr val="0EA5B7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02" name="Text 9"/>
          <p:cNvSpPr txBox="1"/>
          <p:nvPr/>
        </p:nvSpPr>
        <p:spPr>
          <a:xfrm>
            <a:off x="4956047" y="2465831"/>
            <a:ext cx="2194561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algn="ctr">
              <a:defRPr b="1">
                <a:solidFill>
                  <a:srgbClr val="12355B"/>
                </a:solidFill>
              </a:defRPr>
            </a:pPr>
            <a:r>
              <a:t>Sistema ASSEFIN</a:t>
            </a:r>
          </a:p>
          <a:p>
            <a:pPr algn="ctr">
              <a:defRPr b="1">
                <a:solidFill>
                  <a:srgbClr val="12355B"/>
                </a:solidFill>
              </a:defRPr>
            </a:pPr>
            <a:r>
              <a:t>rascunho + conclusão</a:t>
            </a:r>
          </a:p>
        </p:txBody>
      </p:sp>
      <p:sp>
        <p:nvSpPr>
          <p:cNvPr id="103" name="Shape 10"/>
          <p:cNvSpPr/>
          <p:nvPr/>
        </p:nvSpPr>
        <p:spPr>
          <a:xfrm>
            <a:off x="1078991" y="4736591"/>
            <a:ext cx="1965962" cy="457201"/>
          </a:xfrm>
          <a:prstGeom prst="roundRect">
            <a:avLst>
              <a:gd name="adj" fmla="val 24000"/>
            </a:avLst>
          </a:prstGeom>
          <a:solidFill>
            <a:srgbClr val="F7FAFC"/>
          </a:solidFill>
          <a:ln w="12700">
            <a:solidFill>
              <a:srgbClr val="D6DEE6">
                <a:alpha val="50000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04" name="Text 11"/>
          <p:cNvSpPr txBox="1"/>
          <p:nvPr/>
        </p:nvSpPr>
        <p:spPr>
          <a:xfrm>
            <a:off x="1225296" y="4848860"/>
            <a:ext cx="1673352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200">
                <a:solidFill>
                  <a:srgbClr val="4A5560"/>
                </a:solidFill>
              </a:defRPr>
            </a:lvl1pPr>
          </a:lstStyle>
          <a:p>
            <a:pPr/>
            <a:r>
              <a:t>Cadastro</a:t>
            </a:r>
          </a:p>
        </p:txBody>
      </p:sp>
      <p:sp>
        <p:nvSpPr>
          <p:cNvPr id="105" name="Shape 12"/>
          <p:cNvSpPr/>
          <p:nvPr/>
        </p:nvSpPr>
        <p:spPr>
          <a:xfrm>
            <a:off x="3685032" y="4736591"/>
            <a:ext cx="1965961" cy="457201"/>
          </a:xfrm>
          <a:prstGeom prst="roundRect">
            <a:avLst>
              <a:gd name="adj" fmla="val 24000"/>
            </a:avLst>
          </a:prstGeom>
          <a:solidFill>
            <a:srgbClr val="F7FAFC"/>
          </a:solidFill>
          <a:ln w="12700">
            <a:solidFill>
              <a:srgbClr val="D6DEE6">
                <a:alpha val="50000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06" name="Text 13"/>
          <p:cNvSpPr txBox="1"/>
          <p:nvPr/>
        </p:nvSpPr>
        <p:spPr>
          <a:xfrm>
            <a:off x="3831335" y="4848860"/>
            <a:ext cx="1673352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200">
                <a:solidFill>
                  <a:srgbClr val="4A5560"/>
                </a:solidFill>
              </a:defRPr>
            </a:lvl1pPr>
          </a:lstStyle>
          <a:p>
            <a:pPr/>
            <a:r>
              <a:t>NFS-e</a:t>
            </a:r>
          </a:p>
        </p:txBody>
      </p:sp>
      <p:sp>
        <p:nvSpPr>
          <p:cNvPr id="107" name="Shape 14"/>
          <p:cNvSpPr/>
          <p:nvPr/>
        </p:nvSpPr>
        <p:spPr>
          <a:xfrm>
            <a:off x="6291071" y="4736591"/>
            <a:ext cx="1965961" cy="457201"/>
          </a:xfrm>
          <a:prstGeom prst="roundRect">
            <a:avLst>
              <a:gd name="adj" fmla="val 24000"/>
            </a:avLst>
          </a:prstGeom>
          <a:solidFill>
            <a:srgbClr val="F7FAFC"/>
          </a:solidFill>
          <a:ln w="12700">
            <a:solidFill>
              <a:srgbClr val="D6DEE6">
                <a:alpha val="50000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08" name="Text 15"/>
          <p:cNvSpPr txBox="1"/>
          <p:nvPr/>
        </p:nvSpPr>
        <p:spPr>
          <a:xfrm>
            <a:off x="6437376" y="4848860"/>
            <a:ext cx="1673352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200">
                <a:solidFill>
                  <a:srgbClr val="4A5560"/>
                </a:solidFill>
              </a:defRPr>
            </a:lvl1pPr>
          </a:lstStyle>
          <a:p>
            <a:pPr/>
            <a:r>
              <a:t>CIB/Sinter</a:t>
            </a:r>
          </a:p>
        </p:txBody>
      </p:sp>
      <p:sp>
        <p:nvSpPr>
          <p:cNvPr id="109" name="Shape 16"/>
          <p:cNvSpPr/>
          <p:nvPr/>
        </p:nvSpPr>
        <p:spPr>
          <a:xfrm>
            <a:off x="8897111" y="4736591"/>
            <a:ext cx="1965962" cy="457201"/>
          </a:xfrm>
          <a:prstGeom prst="roundRect">
            <a:avLst>
              <a:gd name="adj" fmla="val 24000"/>
            </a:avLst>
          </a:prstGeom>
          <a:solidFill>
            <a:srgbClr val="F7FAFC"/>
          </a:solidFill>
          <a:ln w="12700">
            <a:solidFill>
              <a:srgbClr val="D6DEE6">
                <a:alpha val="50000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10" name="Text 17"/>
          <p:cNvSpPr txBox="1"/>
          <p:nvPr/>
        </p:nvSpPr>
        <p:spPr>
          <a:xfrm>
            <a:off x="9043416" y="4848860"/>
            <a:ext cx="1673352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200">
                <a:solidFill>
                  <a:srgbClr val="4A5560"/>
                </a:solidFill>
              </a:defRPr>
            </a:lvl1pPr>
          </a:lstStyle>
          <a:p>
            <a:pPr/>
            <a:r>
              <a:t>Receita</a:t>
            </a:r>
          </a:p>
        </p:txBody>
      </p:sp>
      <p:sp>
        <p:nvSpPr>
          <p:cNvPr id="111" name="Shape 18"/>
          <p:cNvSpPr/>
          <p:nvPr/>
        </p:nvSpPr>
        <p:spPr>
          <a:xfrm>
            <a:off x="1078991" y="5193791"/>
            <a:ext cx="1965962" cy="457201"/>
          </a:xfrm>
          <a:prstGeom prst="roundRect">
            <a:avLst>
              <a:gd name="adj" fmla="val 24000"/>
            </a:avLst>
          </a:prstGeom>
          <a:solidFill>
            <a:srgbClr val="F7FAFC"/>
          </a:solidFill>
          <a:ln w="12700">
            <a:solidFill>
              <a:srgbClr val="D6DEE6">
                <a:alpha val="50000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12" name="Text 19"/>
          <p:cNvSpPr txBox="1"/>
          <p:nvPr/>
        </p:nvSpPr>
        <p:spPr>
          <a:xfrm>
            <a:off x="1225296" y="5306060"/>
            <a:ext cx="1673352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200">
                <a:solidFill>
                  <a:srgbClr val="4A5560"/>
                </a:solidFill>
              </a:defRPr>
            </a:lvl1pPr>
          </a:lstStyle>
          <a:p>
            <a:pPr/>
            <a:r>
              <a:t>Contratos</a:t>
            </a:r>
          </a:p>
        </p:txBody>
      </p:sp>
      <p:sp>
        <p:nvSpPr>
          <p:cNvPr id="113" name="Shape 20"/>
          <p:cNvSpPr/>
          <p:nvPr/>
        </p:nvSpPr>
        <p:spPr>
          <a:xfrm>
            <a:off x="3685032" y="5193791"/>
            <a:ext cx="1965961" cy="457201"/>
          </a:xfrm>
          <a:prstGeom prst="roundRect">
            <a:avLst>
              <a:gd name="adj" fmla="val 24000"/>
            </a:avLst>
          </a:prstGeom>
          <a:solidFill>
            <a:srgbClr val="F7FAFC"/>
          </a:solidFill>
          <a:ln w="12700">
            <a:solidFill>
              <a:srgbClr val="D6DEE6">
                <a:alpha val="50000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14" name="Text 21"/>
          <p:cNvSpPr txBox="1"/>
          <p:nvPr/>
        </p:nvSpPr>
        <p:spPr>
          <a:xfrm>
            <a:off x="3831335" y="5306060"/>
            <a:ext cx="1673352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200">
                <a:solidFill>
                  <a:srgbClr val="4A5560"/>
                </a:solidFill>
              </a:defRPr>
            </a:lvl1pPr>
          </a:lstStyle>
          <a:p>
            <a:pPr/>
            <a:r>
              <a:t>Tecnologia</a:t>
            </a:r>
          </a:p>
        </p:txBody>
      </p:sp>
      <p:sp>
        <p:nvSpPr>
          <p:cNvPr id="115" name="Shape 22"/>
          <p:cNvSpPr/>
          <p:nvPr/>
        </p:nvSpPr>
        <p:spPr>
          <a:xfrm>
            <a:off x="6291071" y="5193791"/>
            <a:ext cx="1965961" cy="457201"/>
          </a:xfrm>
          <a:prstGeom prst="roundRect">
            <a:avLst>
              <a:gd name="adj" fmla="val 24000"/>
            </a:avLst>
          </a:prstGeom>
          <a:solidFill>
            <a:srgbClr val="F7FAFC"/>
          </a:solidFill>
          <a:ln w="12700">
            <a:solidFill>
              <a:srgbClr val="D6DEE6">
                <a:alpha val="50000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16" name="Text 23"/>
          <p:cNvSpPr txBox="1"/>
          <p:nvPr/>
        </p:nvSpPr>
        <p:spPr>
          <a:xfrm>
            <a:off x="6437376" y="5306060"/>
            <a:ext cx="1673352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200">
                <a:solidFill>
                  <a:srgbClr val="4A5560"/>
                </a:solidFill>
              </a:defRPr>
            </a:lvl1pPr>
          </a:lstStyle>
          <a:p>
            <a:pPr/>
            <a:r>
              <a:t>Contabilidade</a:t>
            </a:r>
          </a:p>
        </p:txBody>
      </p:sp>
      <p:sp>
        <p:nvSpPr>
          <p:cNvPr id="117" name="Shape 24"/>
          <p:cNvSpPr/>
          <p:nvPr/>
        </p:nvSpPr>
        <p:spPr>
          <a:xfrm>
            <a:off x="8897111" y="5193791"/>
            <a:ext cx="1965962" cy="457201"/>
          </a:xfrm>
          <a:prstGeom prst="roundRect">
            <a:avLst>
              <a:gd name="adj" fmla="val 24000"/>
            </a:avLst>
          </a:prstGeom>
          <a:solidFill>
            <a:srgbClr val="F7FAFC"/>
          </a:solidFill>
          <a:ln w="12700">
            <a:solidFill>
              <a:srgbClr val="D6DEE6">
                <a:alpha val="50000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18" name="Text 25"/>
          <p:cNvSpPr txBox="1"/>
          <p:nvPr/>
        </p:nvSpPr>
        <p:spPr>
          <a:xfrm>
            <a:off x="9043416" y="5306060"/>
            <a:ext cx="1673352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200">
                <a:solidFill>
                  <a:srgbClr val="4A5560"/>
                </a:solidFill>
              </a:defRPr>
            </a:lvl1pPr>
          </a:lstStyle>
          <a:p>
            <a:pPr/>
            <a:r>
              <a:t>Fiscalização</a:t>
            </a:r>
          </a:p>
        </p:txBody>
      </p:sp>
      <p:sp>
        <p:nvSpPr>
          <p:cNvPr id="119" name="Text 26"/>
          <p:cNvSpPr txBox="1"/>
          <p:nvPr/>
        </p:nvSpPr>
        <p:spPr>
          <a:xfrm>
            <a:off x="960119" y="1297939"/>
            <a:ext cx="10149842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>
                <a:solidFill>
                  <a:srgbClr val="4A5560"/>
                </a:solidFill>
              </a:defRPr>
            </a:lvl1pPr>
          </a:lstStyle>
          <a:p>
            <a:pPr/>
            <a:r>
              <a:t>O PDF de apoio serve para distribuir os blocos às áreas e organizar a coleta antes do envio definitivo.</a:t>
            </a:r>
          </a:p>
        </p:txBody>
      </p:sp>
      <p:sp>
        <p:nvSpPr>
          <p:cNvPr id="120" name="Text 27"/>
          <p:cNvSpPr txBox="1"/>
          <p:nvPr/>
        </p:nvSpPr>
        <p:spPr>
          <a:xfrm>
            <a:off x="594359" y="6456172"/>
            <a:ext cx="2651762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800">
                <a:solidFill>
                  <a:srgbClr val="4A5560"/>
                </a:solidFill>
              </a:defRPr>
            </a:lvl1pPr>
          </a:lstStyle>
          <a:p>
            <a:pPr/>
            <a:r>
              <a:t>GG-RTC ASSEFIN-SP</a:t>
            </a:r>
          </a:p>
        </p:txBody>
      </p:sp>
      <p:sp>
        <p:nvSpPr>
          <p:cNvPr id="121" name="Text 28"/>
          <p:cNvSpPr txBox="1"/>
          <p:nvPr/>
        </p:nvSpPr>
        <p:spPr>
          <a:xfrm>
            <a:off x="11155679" y="6456172"/>
            <a:ext cx="411480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800">
                <a:solidFill>
                  <a:srgbClr val="4A5560"/>
                </a:solidFill>
              </a:defRPr>
            </a:lvl1pPr>
          </a:lstStyle>
          <a:p>
            <a:pPr/>
            <a:r>
              <a:t>4</a:t>
            </a:r>
          </a:p>
        </p:txBody>
      </p:sp>
      <p:pic>
        <p:nvPicPr>
          <p:cNvPr id="122" name="Imagem 16" descr="Imagem 16"/>
          <p:cNvPicPr>
            <a:picLocks noChangeAspect="1"/>
          </p:cNvPicPr>
          <p:nvPr/>
        </p:nvPicPr>
        <p:blipFill>
          <a:blip r:embed="rId3">
            <a:extLst/>
          </a:blip>
          <a:srcRect l="0" t="14963" r="0" b="8070"/>
          <a:stretch>
            <a:fillRect/>
          </a:stretch>
        </p:blipFill>
        <p:spPr>
          <a:xfrm>
            <a:off x="9783362" y="190794"/>
            <a:ext cx="2019375" cy="73398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5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ext 0"/>
          <p:cNvSpPr txBox="1"/>
          <p:nvPr/>
        </p:nvSpPr>
        <p:spPr>
          <a:xfrm>
            <a:off x="548639" y="329184"/>
            <a:ext cx="9875522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3000">
                <a:solidFill>
                  <a:srgbClr val="12355B"/>
                </a:solidFill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pPr/>
            <a:r>
              <a:t>O que o Diagnóstico mede</a:t>
            </a:r>
          </a:p>
        </p:txBody>
      </p:sp>
      <p:sp>
        <p:nvSpPr>
          <p:cNvPr id="127" name="Text 1"/>
          <p:cNvSpPr txBox="1"/>
          <p:nvPr/>
        </p:nvSpPr>
        <p:spPr>
          <a:xfrm>
            <a:off x="566928" y="904240"/>
            <a:ext cx="9966960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300">
                <a:solidFill>
                  <a:srgbClr val="4A5560"/>
                </a:solidFill>
              </a:defRPr>
            </a:lvl1pPr>
          </a:lstStyle>
          <a:p>
            <a:pPr/>
            <a:r>
              <a:t>Ele transforma respostas em acompanhamento permanente.</a:t>
            </a:r>
          </a:p>
        </p:txBody>
      </p:sp>
      <p:sp>
        <p:nvSpPr>
          <p:cNvPr id="128" name="Shape 2"/>
          <p:cNvSpPr/>
          <p:nvPr/>
        </p:nvSpPr>
        <p:spPr>
          <a:xfrm>
            <a:off x="777240" y="1508760"/>
            <a:ext cx="3108961" cy="3154680"/>
          </a:xfrm>
          <a:prstGeom prst="roundRect">
            <a:avLst>
              <a:gd name="adj" fmla="val 4412"/>
            </a:avLst>
          </a:prstGeom>
          <a:solidFill>
            <a:srgbClr val="FFFFFF"/>
          </a:solidFill>
          <a:ln w="12700">
            <a:solidFill>
              <a:srgbClr val="D6DEE6"/>
            </a:solidFill>
          </a:ln>
          <a:effectLst>
            <a:outerShdw sx="100000" sy="100000" kx="0" ky="0" algn="b" rotWithShape="0" blurRad="12700" dist="12700" dir="2700000">
              <a:srgbClr val="000000">
                <a:alpha val="12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129" name="Text 3"/>
          <p:cNvSpPr txBox="1"/>
          <p:nvPr/>
        </p:nvSpPr>
        <p:spPr>
          <a:xfrm>
            <a:off x="987552" y="1776729"/>
            <a:ext cx="2606040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600">
                <a:solidFill>
                  <a:srgbClr val="12355B"/>
                </a:solidFill>
              </a:defRPr>
            </a:lvl1pPr>
          </a:lstStyle>
          <a:p>
            <a:pPr/>
            <a:r>
              <a:t>Escala de maturidade</a:t>
            </a:r>
          </a:p>
        </p:txBody>
      </p:sp>
      <p:sp>
        <p:nvSpPr>
          <p:cNvPr id="130" name="Text 4"/>
          <p:cNvSpPr txBox="1"/>
          <p:nvPr/>
        </p:nvSpPr>
        <p:spPr>
          <a:xfrm>
            <a:off x="987551" y="2240279"/>
            <a:ext cx="2468882" cy="777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defTabSz="621791">
              <a:defRPr b="1" sz="1224">
                <a:solidFill>
                  <a:srgbClr val="0EA5B7"/>
                </a:solidFill>
              </a:defRPr>
            </a:pPr>
            <a:r>
              <a:t>0 a 5</a:t>
            </a:r>
          </a:p>
          <a:p>
            <a:pPr defTabSz="621791">
              <a:defRPr b="1" sz="1224">
                <a:solidFill>
                  <a:srgbClr val="0EA5B7"/>
                </a:solidFill>
              </a:defRPr>
            </a:pPr>
            <a:r>
              <a:t>Do “não iniciado” ao “implantado, operacional e acompanhado”.</a:t>
            </a:r>
          </a:p>
        </p:txBody>
      </p:sp>
      <p:sp>
        <p:nvSpPr>
          <p:cNvPr id="131" name="Text 5"/>
          <p:cNvSpPr txBox="1"/>
          <p:nvPr/>
        </p:nvSpPr>
        <p:spPr>
          <a:xfrm>
            <a:off x="987552" y="3417823"/>
            <a:ext cx="237744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z="1300">
                <a:solidFill>
                  <a:srgbClr val="4A5560"/>
                </a:solidFill>
              </a:defRPr>
            </a:pPr>
            <a:r>
              <a:t>8 = não se aplica</a:t>
            </a:r>
          </a:p>
          <a:p>
            <a:pPr>
              <a:defRPr sz="1300">
                <a:solidFill>
                  <a:srgbClr val="4A5560"/>
                </a:solidFill>
              </a:defRPr>
            </a:pPr>
            <a:r>
              <a:t>9 = não sabe avaliar</a:t>
            </a:r>
          </a:p>
        </p:txBody>
      </p:sp>
      <p:sp>
        <p:nvSpPr>
          <p:cNvPr id="132" name="Shape 6"/>
          <p:cNvSpPr/>
          <p:nvPr/>
        </p:nvSpPr>
        <p:spPr>
          <a:xfrm>
            <a:off x="4526279" y="1508760"/>
            <a:ext cx="3108961" cy="3154680"/>
          </a:xfrm>
          <a:prstGeom prst="roundRect">
            <a:avLst>
              <a:gd name="adj" fmla="val 4412"/>
            </a:avLst>
          </a:prstGeom>
          <a:solidFill>
            <a:srgbClr val="FFFFFF"/>
          </a:solidFill>
          <a:ln w="12700">
            <a:solidFill>
              <a:srgbClr val="D6DEE6"/>
            </a:solidFill>
          </a:ln>
          <a:effectLst>
            <a:outerShdw sx="100000" sy="100000" kx="0" ky="0" algn="b" rotWithShape="0" blurRad="12700" dist="12700" dir="2700000">
              <a:srgbClr val="000000">
                <a:alpha val="12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133" name="Text 7"/>
          <p:cNvSpPr txBox="1"/>
          <p:nvPr/>
        </p:nvSpPr>
        <p:spPr>
          <a:xfrm>
            <a:off x="4736591" y="1776729"/>
            <a:ext cx="2606041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600">
                <a:solidFill>
                  <a:srgbClr val="12355B"/>
                </a:solidFill>
              </a:defRPr>
            </a:lvl1pPr>
          </a:lstStyle>
          <a:p>
            <a:pPr/>
            <a:r>
              <a:t>Campos qualitativos</a:t>
            </a:r>
          </a:p>
        </p:txBody>
      </p:sp>
      <p:sp>
        <p:nvSpPr>
          <p:cNvPr id="134" name="Text 8"/>
          <p:cNvSpPr txBox="1"/>
          <p:nvPr/>
        </p:nvSpPr>
        <p:spPr>
          <a:xfrm>
            <a:off x="4736591" y="2331720"/>
            <a:ext cx="2468882" cy="777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algn="ctr" defTabSz="795527">
              <a:defRPr b="1" sz="1740">
                <a:solidFill>
                  <a:srgbClr val="0EA5B7"/>
                </a:solidFill>
              </a:defRPr>
            </a:pPr>
            <a:r>
              <a:t>Principal dificuldade</a:t>
            </a:r>
          </a:p>
          <a:p>
            <a:pPr algn="ctr" defTabSz="795527">
              <a:defRPr b="1" sz="1740">
                <a:solidFill>
                  <a:srgbClr val="0EA5B7"/>
                </a:solidFill>
              </a:defRPr>
            </a:pPr>
            <a:r>
              <a:t>+</a:t>
            </a:r>
          </a:p>
          <a:p>
            <a:pPr algn="ctr" defTabSz="795527">
              <a:defRPr b="1" sz="1740">
                <a:solidFill>
                  <a:srgbClr val="0EA5B7"/>
                </a:solidFill>
              </a:defRPr>
            </a:pPr>
            <a:r>
              <a:t>Providência prioritária</a:t>
            </a:r>
          </a:p>
        </p:txBody>
      </p:sp>
      <p:sp>
        <p:nvSpPr>
          <p:cNvPr id="135" name="Text 9"/>
          <p:cNvSpPr txBox="1"/>
          <p:nvPr/>
        </p:nvSpPr>
        <p:spPr>
          <a:xfrm>
            <a:off x="4736591" y="3591559"/>
            <a:ext cx="242316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300">
                <a:solidFill>
                  <a:srgbClr val="4A5560"/>
                </a:solidFill>
              </a:defRPr>
            </a:lvl1pPr>
          </a:lstStyle>
          <a:p>
            <a:pPr/>
            <a:r>
              <a:t>Aqui a IA poderá identificar padrões e gargalos.</a:t>
            </a:r>
          </a:p>
        </p:txBody>
      </p:sp>
      <p:sp>
        <p:nvSpPr>
          <p:cNvPr id="136" name="Shape 10"/>
          <p:cNvSpPr/>
          <p:nvPr/>
        </p:nvSpPr>
        <p:spPr>
          <a:xfrm>
            <a:off x="8275319" y="1508760"/>
            <a:ext cx="3108961" cy="3154680"/>
          </a:xfrm>
          <a:prstGeom prst="roundRect">
            <a:avLst>
              <a:gd name="adj" fmla="val 4412"/>
            </a:avLst>
          </a:prstGeom>
          <a:solidFill>
            <a:srgbClr val="FFFFFF"/>
          </a:solidFill>
          <a:ln w="12700">
            <a:solidFill>
              <a:srgbClr val="D6DEE6"/>
            </a:solidFill>
          </a:ln>
          <a:effectLst>
            <a:outerShdw sx="100000" sy="100000" kx="0" ky="0" algn="b" rotWithShape="0" blurRad="12700" dist="12700" dir="2700000">
              <a:srgbClr val="000000">
                <a:alpha val="12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137" name="Text 11"/>
          <p:cNvSpPr txBox="1"/>
          <p:nvPr/>
        </p:nvSpPr>
        <p:spPr>
          <a:xfrm>
            <a:off x="8485631" y="1776729"/>
            <a:ext cx="2606041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600">
                <a:solidFill>
                  <a:srgbClr val="12355B"/>
                </a:solidFill>
              </a:defRPr>
            </a:lvl1pPr>
          </a:lstStyle>
          <a:p>
            <a:pPr/>
            <a:r>
              <a:t>Histórico por ciclos</a:t>
            </a:r>
          </a:p>
        </p:txBody>
      </p:sp>
      <p:sp>
        <p:nvSpPr>
          <p:cNvPr id="138" name="Text 12"/>
          <p:cNvSpPr txBox="1"/>
          <p:nvPr/>
        </p:nvSpPr>
        <p:spPr>
          <a:xfrm>
            <a:off x="8485631" y="2331720"/>
            <a:ext cx="2514601" cy="777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algn="ctr" defTabSz="841247">
              <a:defRPr b="1" sz="1748">
                <a:solidFill>
                  <a:srgbClr val="0EA5B7"/>
                </a:solidFill>
              </a:defRPr>
            </a:pPr>
            <a:r>
              <a:t>Diagnóstico 1</a:t>
            </a:r>
          </a:p>
          <a:p>
            <a:pPr algn="ctr" defTabSz="841247">
              <a:defRPr b="1" sz="1748">
                <a:solidFill>
                  <a:srgbClr val="0EA5B7"/>
                </a:solidFill>
              </a:defRPr>
            </a:pPr>
            <a:r>
              <a:t>Diagnóstico 2</a:t>
            </a:r>
          </a:p>
          <a:p>
            <a:pPr algn="ctr" defTabSz="841247">
              <a:defRPr b="1" sz="1748">
                <a:solidFill>
                  <a:srgbClr val="0EA5B7"/>
                </a:solidFill>
              </a:defRPr>
            </a:pPr>
            <a:r>
              <a:t>Diagnóstico 3</a:t>
            </a:r>
          </a:p>
        </p:txBody>
      </p:sp>
      <p:sp>
        <p:nvSpPr>
          <p:cNvPr id="139" name="Text 13"/>
          <p:cNvSpPr txBox="1"/>
          <p:nvPr/>
        </p:nvSpPr>
        <p:spPr>
          <a:xfrm>
            <a:off x="8485631" y="3591559"/>
            <a:ext cx="242316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300">
                <a:solidFill>
                  <a:srgbClr val="4A5560"/>
                </a:solidFill>
              </a:defRPr>
            </a:lvl1pPr>
          </a:lstStyle>
          <a:p>
            <a:pPr/>
            <a:r>
              <a:t>Não substitui o anterior: mede evolução.</a:t>
            </a:r>
          </a:p>
        </p:txBody>
      </p:sp>
      <p:sp>
        <p:nvSpPr>
          <p:cNvPr id="140" name="Text 14"/>
          <p:cNvSpPr txBox="1"/>
          <p:nvPr/>
        </p:nvSpPr>
        <p:spPr>
          <a:xfrm>
            <a:off x="1051559" y="5356860"/>
            <a:ext cx="10149842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000">
                <a:solidFill>
                  <a:srgbClr val="12355B"/>
                </a:solidFill>
              </a:defRPr>
            </a:lvl1pPr>
          </a:lstStyle>
          <a:p>
            <a:pPr/>
            <a:r>
              <a:t>A primeira rodada é a fotografia inicial. As próximas mostram o avanço.</a:t>
            </a:r>
          </a:p>
        </p:txBody>
      </p:sp>
      <p:sp>
        <p:nvSpPr>
          <p:cNvPr id="141" name="Text 15"/>
          <p:cNvSpPr txBox="1"/>
          <p:nvPr/>
        </p:nvSpPr>
        <p:spPr>
          <a:xfrm>
            <a:off x="594359" y="6456172"/>
            <a:ext cx="2651762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800">
                <a:solidFill>
                  <a:srgbClr val="4A5560"/>
                </a:solidFill>
              </a:defRPr>
            </a:lvl1pPr>
          </a:lstStyle>
          <a:p>
            <a:pPr/>
            <a:r>
              <a:t>GG-RTC ASSEFIN-SP</a:t>
            </a:r>
          </a:p>
        </p:txBody>
      </p:sp>
      <p:sp>
        <p:nvSpPr>
          <p:cNvPr id="142" name="Text 16"/>
          <p:cNvSpPr txBox="1"/>
          <p:nvPr/>
        </p:nvSpPr>
        <p:spPr>
          <a:xfrm>
            <a:off x="11155679" y="6456172"/>
            <a:ext cx="411480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800">
                <a:solidFill>
                  <a:srgbClr val="4A5560"/>
                </a:solidFill>
              </a:defRPr>
            </a:lvl1pPr>
          </a:lstStyle>
          <a:p>
            <a:pPr/>
            <a:r>
              <a:t>5</a:t>
            </a:r>
          </a:p>
        </p:txBody>
      </p:sp>
      <p:pic>
        <p:nvPicPr>
          <p:cNvPr id="143" name="Imagem 16" descr="Imagem 16"/>
          <p:cNvPicPr>
            <a:picLocks noChangeAspect="1"/>
          </p:cNvPicPr>
          <p:nvPr/>
        </p:nvPicPr>
        <p:blipFill>
          <a:blip r:embed="rId3">
            <a:extLst/>
          </a:blip>
          <a:srcRect l="0" t="14963" r="0" b="8070"/>
          <a:stretch>
            <a:fillRect/>
          </a:stretch>
        </p:blipFill>
        <p:spPr>
          <a:xfrm>
            <a:off x="9783362" y="190794"/>
            <a:ext cx="2019375" cy="73398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ext 0"/>
          <p:cNvSpPr txBox="1"/>
          <p:nvPr/>
        </p:nvSpPr>
        <p:spPr>
          <a:xfrm>
            <a:off x="548639" y="329184"/>
            <a:ext cx="9875522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3000">
                <a:solidFill>
                  <a:srgbClr val="12355B"/>
                </a:solidFill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pPr/>
            <a:r>
              <a:t>Para explicar amanhã</a:t>
            </a:r>
          </a:p>
        </p:txBody>
      </p:sp>
      <p:sp>
        <p:nvSpPr>
          <p:cNvPr id="148" name="Text 1"/>
          <p:cNvSpPr txBox="1"/>
          <p:nvPr/>
        </p:nvSpPr>
        <p:spPr>
          <a:xfrm>
            <a:off x="566928" y="904240"/>
            <a:ext cx="9966960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300">
                <a:solidFill>
                  <a:srgbClr val="4A5560"/>
                </a:solidFill>
              </a:defRPr>
            </a:lvl1pPr>
          </a:lstStyle>
          <a:p>
            <a:pPr/>
            <a:r>
              <a:t>Uma mensagem simples para abrir o trabalho.</a:t>
            </a:r>
          </a:p>
        </p:txBody>
      </p:sp>
      <p:sp>
        <p:nvSpPr>
          <p:cNvPr id="149" name="Text 2"/>
          <p:cNvSpPr txBox="1"/>
          <p:nvPr/>
        </p:nvSpPr>
        <p:spPr>
          <a:xfrm>
            <a:off x="914400" y="1507489"/>
            <a:ext cx="411481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2400">
                <a:solidFill>
                  <a:srgbClr val="0EA5B7"/>
                </a:solidFill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50" name="Text 3"/>
          <p:cNvSpPr txBox="1"/>
          <p:nvPr/>
        </p:nvSpPr>
        <p:spPr>
          <a:xfrm>
            <a:off x="1463039" y="1544827"/>
            <a:ext cx="9692642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2200">
                <a:solidFill>
                  <a:srgbClr val="12355B"/>
                </a:solidFill>
              </a:defRPr>
            </a:lvl1pPr>
          </a:lstStyle>
          <a:p>
            <a:pPr/>
            <a:r>
              <a:t>O GG-RTC é uma rede voluntária de cooperação.</a:t>
            </a:r>
          </a:p>
        </p:txBody>
      </p:sp>
      <p:sp>
        <p:nvSpPr>
          <p:cNvPr id="151" name="Text 4"/>
          <p:cNvSpPr txBox="1"/>
          <p:nvPr/>
        </p:nvSpPr>
        <p:spPr>
          <a:xfrm>
            <a:off x="914400" y="2403602"/>
            <a:ext cx="411481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2400">
                <a:solidFill>
                  <a:srgbClr val="0EA5B7"/>
                </a:solidFill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52" name="Text 5"/>
          <p:cNvSpPr txBox="1"/>
          <p:nvPr/>
        </p:nvSpPr>
        <p:spPr>
          <a:xfrm>
            <a:off x="1463039" y="2440939"/>
            <a:ext cx="9692642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2200">
                <a:solidFill>
                  <a:srgbClr val="12355B"/>
                </a:solidFill>
              </a:defRPr>
            </a:lvl1pPr>
          </a:lstStyle>
          <a:p>
            <a:pPr/>
            <a:r>
              <a:t>O primeiro gesto prático de participação é preencher o Diagnóstico.</a:t>
            </a:r>
          </a:p>
        </p:txBody>
      </p:sp>
      <p:sp>
        <p:nvSpPr>
          <p:cNvPr id="153" name="Text 6"/>
          <p:cNvSpPr txBox="1"/>
          <p:nvPr/>
        </p:nvSpPr>
        <p:spPr>
          <a:xfrm>
            <a:off x="914400" y="3299713"/>
            <a:ext cx="411481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2400">
                <a:solidFill>
                  <a:srgbClr val="0EA5B7"/>
                </a:solidFill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54" name="Text 7"/>
          <p:cNvSpPr txBox="1"/>
          <p:nvPr/>
        </p:nvSpPr>
        <p:spPr>
          <a:xfrm>
            <a:off x="1463039" y="3337051"/>
            <a:ext cx="9692642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2200">
                <a:solidFill>
                  <a:srgbClr val="12355B"/>
                </a:solidFill>
              </a:defRPr>
            </a:lvl1pPr>
          </a:lstStyle>
          <a:p>
            <a:pPr/>
            <a:r>
              <a:t>Uma pessoa coordena, mas as áreas da Prefeitura colaboram.</a:t>
            </a:r>
          </a:p>
        </p:txBody>
      </p:sp>
      <p:sp>
        <p:nvSpPr>
          <p:cNvPr id="155" name="Text 8"/>
          <p:cNvSpPr txBox="1"/>
          <p:nvPr/>
        </p:nvSpPr>
        <p:spPr>
          <a:xfrm>
            <a:off x="914400" y="4195826"/>
            <a:ext cx="411481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2400">
                <a:solidFill>
                  <a:srgbClr val="0EA5B7"/>
                </a:solidFill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56" name="Text 9"/>
          <p:cNvSpPr txBox="1"/>
          <p:nvPr/>
        </p:nvSpPr>
        <p:spPr>
          <a:xfrm>
            <a:off x="1463039" y="4261103"/>
            <a:ext cx="9784082" cy="274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defTabSz="777240">
              <a:defRPr b="1" sz="1870">
                <a:solidFill>
                  <a:srgbClr val="12355B"/>
                </a:solidFill>
              </a:defRPr>
            </a:lvl1pPr>
          </a:lstStyle>
          <a:p>
            <a:pPr/>
            <a:r>
              <a:t>A ASSEFIN usará os dados para orientar apoio, capacitação e ações da rede.</a:t>
            </a:r>
          </a:p>
        </p:txBody>
      </p:sp>
      <p:sp>
        <p:nvSpPr>
          <p:cNvPr id="157" name="Shape 10"/>
          <p:cNvSpPr/>
          <p:nvPr/>
        </p:nvSpPr>
        <p:spPr>
          <a:xfrm>
            <a:off x="2011679" y="5413247"/>
            <a:ext cx="8138161" cy="457201"/>
          </a:xfrm>
          <a:prstGeom prst="roundRect">
            <a:avLst>
              <a:gd name="adj" fmla="val 24000"/>
            </a:avLst>
          </a:prstGeom>
          <a:solidFill>
            <a:srgbClr val="DFF3F7"/>
          </a:solidFill>
          <a:ln w="12700">
            <a:solidFill>
              <a:srgbClr val="0EA5B7">
                <a:alpha val="50000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58" name="Text 11"/>
          <p:cNvSpPr txBox="1"/>
          <p:nvPr/>
        </p:nvSpPr>
        <p:spPr>
          <a:xfrm>
            <a:off x="2157983" y="5525516"/>
            <a:ext cx="7845554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200">
                <a:solidFill>
                  <a:srgbClr val="12355B"/>
                </a:solidFill>
              </a:defRPr>
            </a:lvl1pPr>
          </a:lstStyle>
          <a:p>
            <a:pPr/>
            <a:r>
              <a:t>Menos burocracia para entrar. Mais organização para trabalhar.</a:t>
            </a:r>
          </a:p>
        </p:txBody>
      </p:sp>
      <p:sp>
        <p:nvSpPr>
          <p:cNvPr id="159" name="Text 12"/>
          <p:cNvSpPr txBox="1"/>
          <p:nvPr/>
        </p:nvSpPr>
        <p:spPr>
          <a:xfrm>
            <a:off x="594359" y="6456172"/>
            <a:ext cx="2651762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800">
                <a:solidFill>
                  <a:srgbClr val="4A5560"/>
                </a:solidFill>
              </a:defRPr>
            </a:lvl1pPr>
          </a:lstStyle>
          <a:p>
            <a:pPr/>
            <a:r>
              <a:t>GG-RTC ASSEFIN-SP</a:t>
            </a:r>
          </a:p>
        </p:txBody>
      </p:sp>
      <p:sp>
        <p:nvSpPr>
          <p:cNvPr id="160" name="Text 13"/>
          <p:cNvSpPr txBox="1"/>
          <p:nvPr/>
        </p:nvSpPr>
        <p:spPr>
          <a:xfrm>
            <a:off x="11155679" y="6456172"/>
            <a:ext cx="411480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800">
                <a:solidFill>
                  <a:srgbClr val="4A5560"/>
                </a:solidFill>
              </a:defRPr>
            </a:lvl1pPr>
          </a:lstStyle>
          <a:p>
            <a:pPr/>
            <a:r>
              <a:t>6</a:t>
            </a:r>
          </a:p>
        </p:txBody>
      </p:sp>
      <p:pic>
        <p:nvPicPr>
          <p:cNvPr id="161" name="Imagem 16" descr="Imagem 16"/>
          <p:cNvPicPr>
            <a:picLocks noChangeAspect="1"/>
          </p:cNvPicPr>
          <p:nvPr/>
        </p:nvPicPr>
        <p:blipFill>
          <a:blip r:embed="rId3">
            <a:extLst/>
          </a:blip>
          <a:srcRect l="0" t="14963" r="0" b="8070"/>
          <a:stretch>
            <a:fillRect/>
          </a:stretch>
        </p:blipFill>
        <p:spPr>
          <a:xfrm>
            <a:off x="9783362" y="190794"/>
            <a:ext cx="2019375" cy="73398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Imagem 16" descr="Imagem 16"/>
          <p:cNvPicPr>
            <a:picLocks noChangeAspect="1"/>
          </p:cNvPicPr>
          <p:nvPr/>
        </p:nvPicPr>
        <p:blipFill>
          <a:blip r:embed="rId2">
            <a:extLst/>
          </a:blip>
          <a:srcRect l="0" t="14963" r="0" b="8070"/>
          <a:stretch>
            <a:fillRect/>
          </a:stretch>
        </p:blipFill>
        <p:spPr>
          <a:xfrm>
            <a:off x="1669572" y="1820132"/>
            <a:ext cx="8852856" cy="321773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Aptos"/>
        <a:ea typeface="Aptos"/>
        <a:cs typeface="Aptos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Aptos"/>
        <a:ea typeface="Aptos"/>
        <a:cs typeface="Aptos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